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816"/>
    <a:srgbClr val="ED5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>
        <p:scale>
          <a:sx n="91" d="100"/>
          <a:sy n="91" d="100"/>
        </p:scale>
        <p:origin x="-82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BE" dirty="0"/>
              <a:t>Male authors: anger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1st period</c:v>
                </c:pt>
                <c:pt idx="1">
                  <c:v>2nd period</c:v>
                </c:pt>
                <c:pt idx="2">
                  <c:v>3rd period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11</c:v>
                </c:pt>
                <c:pt idx="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A0-4248-976F-2CB3698CBB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1st period</c:v>
                </c:pt>
                <c:pt idx="1">
                  <c:v>2nd period</c:v>
                </c:pt>
                <c:pt idx="2">
                  <c:v>3rd period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</c:v>
                </c:pt>
                <c:pt idx="1">
                  <c:v>15</c:v>
                </c:pt>
                <c:pt idx="2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A0-4248-976F-2CB3698CBB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Brown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1st period</c:v>
                </c:pt>
                <c:pt idx="1">
                  <c:v>2nd period</c:v>
                </c:pt>
                <c:pt idx="2">
                  <c:v>3rd period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11</c:v>
                </c:pt>
                <c:pt idx="2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A0-4248-976F-2CB3698CB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032712"/>
        <c:axId val="352033040"/>
      </c:lineChart>
      <c:catAx>
        <c:axId val="35203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52033040"/>
        <c:crosses val="autoZero"/>
        <c:auto val="1"/>
        <c:lblAlgn val="ctr"/>
        <c:lblOffset val="100"/>
        <c:noMultiLvlLbl val="0"/>
      </c:catAx>
      <c:valAx>
        <c:axId val="35203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52032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BE" dirty="0"/>
              <a:t>Female authors: anger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1st period</c:v>
                </c:pt>
                <c:pt idx="1">
                  <c:v>2nd period</c:v>
                </c:pt>
                <c:pt idx="2">
                  <c:v>3rd period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10</c:v>
                </c:pt>
                <c:pt idx="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CA-4FD2-B7D2-A8CFBBCAD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1st period</c:v>
                </c:pt>
                <c:pt idx="1">
                  <c:v>2nd period</c:v>
                </c:pt>
                <c:pt idx="2">
                  <c:v>3rd period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16</c:v>
                </c:pt>
                <c:pt idx="2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CA-4FD2-B7D2-A8CFBBCAD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Brown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1st period</c:v>
                </c:pt>
                <c:pt idx="1">
                  <c:v>2nd period</c:v>
                </c:pt>
                <c:pt idx="2">
                  <c:v>3rd period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CA-4FD2-B7D2-A8CFBBCAD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032712"/>
        <c:axId val="352033040"/>
      </c:lineChart>
      <c:catAx>
        <c:axId val="35203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52033040"/>
        <c:crosses val="autoZero"/>
        <c:auto val="1"/>
        <c:lblAlgn val="ctr"/>
        <c:lblOffset val="100"/>
        <c:noMultiLvlLbl val="0"/>
      </c:catAx>
      <c:valAx>
        <c:axId val="35203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52032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440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7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0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3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2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78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7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1E6589-27EB-4918-BD0E-2ECFBE2A829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DD9840D-7085-4B93-B1E8-089687186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2272-9674-1E56-47F9-C4BCD3B6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1622885"/>
            <a:ext cx="8991600" cy="1645920"/>
          </a:xfrm>
        </p:spPr>
        <p:txBody>
          <a:bodyPr>
            <a:normAutofit/>
          </a:bodyPr>
          <a:lstStyle/>
          <a:p>
            <a:r>
              <a:rPr lang="en-BE" dirty="0"/>
              <a:t>Men are from blue, women are from pink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73F2D-810F-3C01-51F3-AB9F6ADE7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3870914"/>
            <a:ext cx="6801612" cy="882571"/>
          </a:xfrm>
        </p:spPr>
        <p:txBody>
          <a:bodyPr/>
          <a:lstStyle/>
          <a:p>
            <a:r>
              <a:rPr lang="en-GB" dirty="0"/>
              <a:t>A Diachronic Study of the Differences in Association of Colours and Emotions In Literary Works of Male and Female Authors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C48C36F-3629-A6B3-C2EC-6CF500A1339D}"/>
              </a:ext>
            </a:extLst>
          </p:cNvPr>
          <p:cNvSpPr txBox="1">
            <a:spLocks/>
          </p:cNvSpPr>
          <p:nvPr/>
        </p:nvSpPr>
        <p:spPr>
          <a:xfrm>
            <a:off x="-1" y="5975429"/>
            <a:ext cx="12192001" cy="8825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Mareta Masaeva 		Mohammadreza </a:t>
            </a:r>
            <a:r>
              <a:rPr lang="en-BE" dirty="0" err="1"/>
              <a:t>Barati</a:t>
            </a:r>
            <a:r>
              <a:rPr lang="en-BE" dirty="0"/>
              <a:t>		Shima Rahimi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48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8AC7-02EE-9A19-CD90-70887CE6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D6F6-8548-60AE-7F8B-B7B9D6563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infrequent colours: might have clouded the analysis</a:t>
            </a:r>
          </a:p>
          <a:p>
            <a:r>
              <a:rPr lang="en-BE" dirty="0"/>
              <a:t>E.g. </a:t>
            </a:r>
            <a:r>
              <a:rPr lang="en-GB" dirty="0"/>
              <a:t>O</a:t>
            </a:r>
            <a:r>
              <a:rPr lang="en-BE" dirty="0" err="1"/>
              <a:t>nly</a:t>
            </a:r>
            <a:r>
              <a:rPr lang="en-BE" dirty="0"/>
              <a:t> primary/highly frequent colours, ...</a:t>
            </a:r>
          </a:p>
          <a:p>
            <a:r>
              <a:rPr lang="en-GB" dirty="0"/>
              <a:t>M</a:t>
            </a:r>
            <a:r>
              <a:rPr lang="en-BE" dirty="0" err="1"/>
              <a:t>aking</a:t>
            </a:r>
            <a:r>
              <a:rPr lang="en-BE" dirty="0"/>
              <a:t> straightforward conclusions is difficult</a:t>
            </a:r>
          </a:p>
          <a:p>
            <a:r>
              <a:rPr lang="en-BE" dirty="0"/>
              <a:t>Nevertheless: interesting and insightful!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0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28A8-FBDC-EC51-E770-7BAF0653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9451-412D-EF10-2BB3-21AD8CED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CLMET 3.0: Corpus of Late Modern English Texts</a:t>
            </a:r>
          </a:p>
          <a:p>
            <a:r>
              <a:rPr lang="en-BE" dirty="0"/>
              <a:t>Three periods: 1710-1780, 1780-1850, 1850-1920</a:t>
            </a:r>
          </a:p>
          <a:p>
            <a:r>
              <a:rPr lang="en-BE" dirty="0"/>
              <a:t>British authors: male &amp; female, all social classes</a:t>
            </a:r>
          </a:p>
          <a:p>
            <a:r>
              <a:rPr lang="en-BE" dirty="0"/>
              <a:t>Narrative fiction, drama, letters, </a:t>
            </a:r>
            <a:r>
              <a:rPr lang="en-BE" dirty="0" err="1"/>
              <a:t>scientifi</a:t>
            </a:r>
            <a:r>
              <a:rPr lang="en-GB" dirty="0"/>
              <a:t>c</a:t>
            </a:r>
            <a:r>
              <a:rPr lang="en-BE" dirty="0"/>
              <a:t> texts</a:t>
            </a:r>
          </a:p>
          <a:p>
            <a:endParaRPr lang="en-BE" dirty="0"/>
          </a:p>
          <a:p>
            <a:r>
              <a:rPr lang="en-BE" dirty="0">
                <a:sym typeface="Wingdings" panose="05000000000000000000" pitchFamily="2" charset="2"/>
              </a:rPr>
              <a:t> Our selection: narrative fiction + drama by either male or female author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DC2C26-AFFF-2723-5174-4F6B28EA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90834"/>
              </p:ext>
            </p:extLst>
          </p:nvPr>
        </p:nvGraphicFramePr>
        <p:xfrm>
          <a:off x="2675691" y="5268710"/>
          <a:ext cx="5605279" cy="12862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{21E4AEA4-8DFA-4A89-87EB-49C32662AFE0}</a:tableStyleId>
              </a:tblPr>
              <a:tblGrid>
                <a:gridCol w="2074883">
                  <a:extLst>
                    <a:ext uri="{9D8B030D-6E8A-4147-A177-3AD203B41FA5}">
                      <a16:colId xmlns:a16="http://schemas.microsoft.com/office/drawing/2014/main" val="1506417383"/>
                    </a:ext>
                  </a:extLst>
                </a:gridCol>
                <a:gridCol w="1765198">
                  <a:extLst>
                    <a:ext uri="{9D8B030D-6E8A-4147-A177-3AD203B41FA5}">
                      <a16:colId xmlns:a16="http://schemas.microsoft.com/office/drawing/2014/main" val="2852436231"/>
                    </a:ext>
                  </a:extLst>
                </a:gridCol>
                <a:gridCol w="1765198">
                  <a:extLst>
                    <a:ext uri="{9D8B030D-6E8A-4147-A177-3AD203B41FA5}">
                      <a16:colId xmlns:a16="http://schemas.microsoft.com/office/drawing/2014/main" val="3352104713"/>
                    </a:ext>
                  </a:extLst>
                </a:gridCol>
              </a:tblGrid>
              <a:tr h="318233">
                <a:tc>
                  <a:txBody>
                    <a:bodyPr/>
                    <a:lstStyle/>
                    <a:p>
                      <a:pPr marL="74930" algn="l">
                        <a:lnSpc>
                          <a:spcPts val="1180"/>
                        </a:lnSpc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B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l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B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l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Female</a:t>
                      </a:r>
                      <a:endParaRPr lang="en-B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0396661"/>
                  </a:ext>
                </a:extLst>
              </a:tr>
              <a:tr h="331503">
                <a:tc>
                  <a:txBody>
                    <a:bodyPr/>
                    <a:lstStyle/>
                    <a:p>
                      <a:pPr marL="74930" algn="l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1st</a:t>
                      </a:r>
                      <a:r>
                        <a:rPr lang="en-US" sz="1100" spc="-2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period</a:t>
                      </a:r>
                      <a:endParaRPr lang="en-B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4930" algn="l"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5 014 723</a:t>
                      </a:r>
                      <a:endParaRPr lang="en-BE" sz="11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l"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915 400</a:t>
                      </a:r>
                      <a:endParaRPr lang="en-BE" sz="11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82326"/>
                  </a:ext>
                </a:extLst>
              </a:tr>
              <a:tr h="318233">
                <a:tc>
                  <a:txBody>
                    <a:bodyPr/>
                    <a:lstStyle/>
                    <a:p>
                      <a:pPr marL="74930" algn="l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2nd</a:t>
                      </a:r>
                      <a:r>
                        <a:rPr lang="en-US" sz="1100" spc="-2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period</a:t>
                      </a:r>
                      <a:endParaRPr lang="en-B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4930" algn="l"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3 245 829</a:t>
                      </a:r>
                      <a:endParaRPr lang="en-BE" sz="11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l">
                        <a:lnSpc>
                          <a:spcPct val="150000"/>
                        </a:lnSpc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2 859 915</a:t>
                      </a:r>
                      <a:endParaRPr lang="en-BE" sz="11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33054"/>
                  </a:ext>
                </a:extLst>
              </a:tr>
              <a:tr h="318233">
                <a:tc>
                  <a:txBody>
                    <a:bodyPr/>
                    <a:lstStyle/>
                    <a:p>
                      <a:pPr marL="74930" algn="l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3rd</a:t>
                      </a:r>
                      <a:r>
                        <a:rPr lang="en-US" sz="1100" spc="-2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period</a:t>
                      </a:r>
                      <a:endParaRPr lang="en-B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4930" algn="l">
                        <a:lnSpc>
                          <a:spcPct val="150000"/>
                        </a:lnSpc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5 996 609</a:t>
                      </a:r>
                      <a:endParaRPr lang="en-BE" sz="11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l"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2 278 919</a:t>
                      </a:r>
                      <a:endParaRPr lang="en-BE" sz="11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55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00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5057-C49B-A479-5074-0CE000F2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Colours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64D9-3A00-E70F-307C-511225D0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List of RGB colours (256 in total)</a:t>
            </a:r>
          </a:p>
          <a:p>
            <a:r>
              <a:rPr lang="en-GB" dirty="0"/>
              <a:t>E</a:t>
            </a:r>
            <a:r>
              <a:rPr lang="en-BE" dirty="0" err="1"/>
              <a:t>xcluded</a:t>
            </a:r>
            <a:r>
              <a:rPr lang="en-BE" dirty="0"/>
              <a:t> ambiguous colours + nationalities, materials</a:t>
            </a:r>
          </a:p>
          <a:p>
            <a:r>
              <a:rPr lang="en-BE" dirty="0"/>
              <a:t>Mapped colours to their colour families</a:t>
            </a:r>
          </a:p>
          <a:p>
            <a:r>
              <a:rPr lang="en-BE" dirty="0"/>
              <a:t>34 colours, 11 colour families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CA1968-0D6D-5997-DD1A-50A9D5A78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11991"/>
              </p:ext>
            </p:extLst>
          </p:nvPr>
        </p:nvGraphicFramePr>
        <p:xfrm>
          <a:off x="7742046" y="2539743"/>
          <a:ext cx="4044486" cy="40899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{21E4AEA4-8DFA-4A89-87EB-49C32662AFE0}</a:tableStyleId>
              </a:tblPr>
              <a:tblGrid>
                <a:gridCol w="854688">
                  <a:extLst>
                    <a:ext uri="{9D8B030D-6E8A-4147-A177-3AD203B41FA5}">
                      <a16:colId xmlns:a16="http://schemas.microsoft.com/office/drawing/2014/main" val="1620126262"/>
                    </a:ext>
                  </a:extLst>
                </a:gridCol>
                <a:gridCol w="3189798">
                  <a:extLst>
                    <a:ext uri="{9D8B030D-6E8A-4147-A177-3AD203B41FA5}">
                      <a16:colId xmlns:a16="http://schemas.microsoft.com/office/drawing/2014/main" val="2300712350"/>
                    </a:ext>
                  </a:extLst>
                </a:gridCol>
              </a:tblGrid>
              <a:tr h="764000"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  <a:spcBef>
                          <a:spcPts val="595"/>
                        </a:spcBef>
                      </a:pPr>
                      <a:r>
                        <a:rPr lang="en-US" sz="1400" b="1" dirty="0">
                          <a:effectLst/>
                        </a:rPr>
                        <a:t>Red</a:t>
                      </a:r>
                      <a:endParaRPr lang="en-BE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effectLst/>
                        </a:rPr>
                        <a:t>Red,</a:t>
                      </a:r>
                      <a:r>
                        <a:rPr lang="en-US" sz="1400" b="0" spc="-5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umber,</a:t>
                      </a:r>
                      <a:r>
                        <a:rPr lang="en-US" sz="1400" b="0" spc="-5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scarlet,</a:t>
                      </a:r>
                      <a:r>
                        <a:rPr lang="en-US" sz="1400" b="0" spc="-5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crimson,</a:t>
                      </a:r>
                      <a:r>
                        <a:rPr lang="en-US" sz="1400" b="0" spc="-5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ruby,</a:t>
                      </a:r>
                      <a:endParaRPr lang="en-BE" sz="1400" b="0" dirty="0">
                        <a:effectLst/>
                      </a:endParaRPr>
                    </a:p>
                    <a:p>
                      <a:pPr marL="74930" algn="just">
                        <a:lnSpc>
                          <a:spcPct val="150000"/>
                        </a:lnSpc>
                        <a:spcBef>
                          <a:spcPts val="90"/>
                        </a:spcBef>
                      </a:pPr>
                      <a:r>
                        <a:rPr lang="en-US" sz="1400" b="0" dirty="0">
                          <a:effectLst/>
                        </a:rPr>
                        <a:t>maroon</a:t>
                      </a:r>
                      <a:endParaRPr lang="en-BE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9918957"/>
                  </a:ext>
                </a:extLst>
              </a:tr>
              <a:tr h="495569"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Orange</a:t>
                      </a:r>
                      <a:endParaRPr lang="en-BE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0">
                          <a:effectLst/>
                        </a:rPr>
                        <a:t>Orange,</a:t>
                      </a:r>
                      <a:r>
                        <a:rPr lang="en-US" sz="1400" b="0" spc="-30">
                          <a:effectLst/>
                        </a:rPr>
                        <a:t> </a:t>
                      </a:r>
                      <a:r>
                        <a:rPr lang="en-US" sz="1400" b="0">
                          <a:effectLst/>
                        </a:rPr>
                        <a:t>amber</a:t>
                      </a:r>
                      <a:endParaRPr lang="en-BE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8276420"/>
                  </a:ext>
                </a:extLst>
              </a:tr>
              <a:tr h="291849"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Yellow</a:t>
                      </a:r>
                      <a:endParaRPr lang="en-BE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0" spc="-15">
                          <a:effectLst/>
                        </a:rPr>
                        <a:t>Yellow,</a:t>
                      </a:r>
                      <a:r>
                        <a:rPr lang="en-US" sz="1400" b="0" spc="-50">
                          <a:effectLst/>
                        </a:rPr>
                        <a:t> </a:t>
                      </a:r>
                      <a:r>
                        <a:rPr lang="en-US" sz="1400" b="0" spc="-10">
                          <a:effectLst/>
                        </a:rPr>
                        <a:t>ecru,</a:t>
                      </a:r>
                      <a:r>
                        <a:rPr lang="en-US" sz="1400" b="0" spc="-50">
                          <a:effectLst/>
                        </a:rPr>
                        <a:t> </a:t>
                      </a:r>
                      <a:r>
                        <a:rPr lang="en-US" sz="1400" b="0" spc="-10">
                          <a:effectLst/>
                        </a:rPr>
                        <a:t>flaxen</a:t>
                      </a:r>
                      <a:endParaRPr lang="en-BE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0752838"/>
                  </a:ext>
                </a:extLst>
              </a:tr>
              <a:tr h="291849"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Green</a:t>
                      </a:r>
                      <a:endParaRPr lang="en-BE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0">
                          <a:effectLst/>
                        </a:rPr>
                        <a:t>Green,</a:t>
                      </a:r>
                      <a:r>
                        <a:rPr lang="en-US" sz="1400" b="0" spc="-30">
                          <a:effectLst/>
                        </a:rPr>
                        <a:t> </a:t>
                      </a:r>
                      <a:r>
                        <a:rPr lang="en-US" sz="1400" b="0">
                          <a:effectLst/>
                        </a:rPr>
                        <a:t>emerald</a:t>
                      </a:r>
                      <a:endParaRPr lang="en-BE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3758318"/>
                  </a:ext>
                </a:extLst>
              </a:tr>
              <a:tr h="291849"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Blue</a:t>
                      </a:r>
                      <a:endParaRPr lang="en-BE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effectLst/>
                        </a:rPr>
                        <a:t>Blue,</a:t>
                      </a:r>
                      <a:r>
                        <a:rPr lang="en-US" sz="1400" b="0" spc="-3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azure,</a:t>
                      </a:r>
                      <a:r>
                        <a:rPr lang="en-US" sz="1400" b="0" spc="-25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turquoise</a:t>
                      </a:r>
                      <a:endParaRPr lang="en-BE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54986537"/>
                  </a:ext>
                </a:extLst>
              </a:tr>
              <a:tr h="291849"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Purple</a:t>
                      </a:r>
                      <a:endParaRPr lang="en-BE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0">
                          <a:effectLst/>
                        </a:rPr>
                        <a:t>Purple,</a:t>
                      </a:r>
                      <a:r>
                        <a:rPr lang="en-US" sz="1400" b="0" spc="-35">
                          <a:effectLst/>
                        </a:rPr>
                        <a:t> </a:t>
                      </a:r>
                      <a:r>
                        <a:rPr lang="en-US" sz="1400" b="0">
                          <a:effectLst/>
                        </a:rPr>
                        <a:t>violet,</a:t>
                      </a:r>
                      <a:r>
                        <a:rPr lang="en-US" sz="1400" b="0" spc="-30">
                          <a:effectLst/>
                        </a:rPr>
                        <a:t> </a:t>
                      </a:r>
                      <a:r>
                        <a:rPr lang="en-US" sz="1400" b="0">
                          <a:effectLst/>
                        </a:rPr>
                        <a:t>indigo,</a:t>
                      </a:r>
                      <a:r>
                        <a:rPr lang="en-US" sz="1400" b="0" spc="-35">
                          <a:effectLst/>
                        </a:rPr>
                        <a:t> </a:t>
                      </a:r>
                      <a:r>
                        <a:rPr lang="en-US" sz="1400" b="0">
                          <a:effectLst/>
                        </a:rPr>
                        <a:t>mauve</a:t>
                      </a:r>
                      <a:endParaRPr lang="en-BE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93636682"/>
                  </a:ext>
                </a:extLst>
              </a:tr>
              <a:tr h="495569"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Pink</a:t>
                      </a:r>
                      <a:endParaRPr lang="en-BE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0">
                          <a:effectLst/>
                        </a:rPr>
                        <a:t>Pink,</a:t>
                      </a:r>
                      <a:r>
                        <a:rPr lang="en-US" sz="1400" b="0" spc="-30">
                          <a:effectLst/>
                        </a:rPr>
                        <a:t> </a:t>
                      </a:r>
                      <a:r>
                        <a:rPr lang="en-US" sz="1400" b="0">
                          <a:effectLst/>
                        </a:rPr>
                        <a:t>carnation,</a:t>
                      </a:r>
                      <a:r>
                        <a:rPr lang="en-US" sz="1400" b="0" spc="-30">
                          <a:effectLst/>
                        </a:rPr>
                        <a:t> </a:t>
                      </a:r>
                      <a:r>
                        <a:rPr lang="en-US" sz="1400" b="0">
                          <a:effectLst/>
                        </a:rPr>
                        <a:t>magenta,</a:t>
                      </a:r>
                      <a:r>
                        <a:rPr lang="en-US" sz="1400" b="0" spc="-30">
                          <a:effectLst/>
                        </a:rPr>
                        <a:t> </a:t>
                      </a:r>
                      <a:r>
                        <a:rPr lang="en-US" sz="1400" b="0">
                          <a:effectLst/>
                        </a:rPr>
                        <a:t>cerise</a:t>
                      </a:r>
                      <a:endParaRPr lang="en-BE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0167368"/>
                  </a:ext>
                </a:extLst>
              </a:tr>
              <a:tr h="291849"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White</a:t>
                      </a:r>
                      <a:endParaRPr lang="en-BE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0">
                          <a:effectLst/>
                        </a:rPr>
                        <a:t>White,</a:t>
                      </a:r>
                      <a:r>
                        <a:rPr lang="en-US" sz="1400" b="0" spc="-30">
                          <a:effectLst/>
                        </a:rPr>
                        <a:t> </a:t>
                      </a:r>
                      <a:r>
                        <a:rPr lang="en-US" sz="1400" b="0">
                          <a:effectLst/>
                        </a:rPr>
                        <a:t>creamy</a:t>
                      </a:r>
                      <a:endParaRPr lang="en-BE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66293604"/>
                  </a:ext>
                </a:extLst>
              </a:tr>
              <a:tr h="291849"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Black</a:t>
                      </a:r>
                      <a:endParaRPr lang="en-BE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0">
                          <a:effectLst/>
                        </a:rPr>
                        <a:t>Black</a:t>
                      </a:r>
                      <a:endParaRPr lang="en-BE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2953851"/>
                  </a:ext>
                </a:extLst>
              </a:tr>
              <a:tr h="291849"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Grey</a:t>
                      </a:r>
                      <a:endParaRPr lang="en-BE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0" spc="-5">
                          <a:effectLst/>
                        </a:rPr>
                        <a:t>Grey,</a:t>
                      </a:r>
                      <a:r>
                        <a:rPr lang="en-US" sz="1400" b="0" spc="-60">
                          <a:effectLst/>
                        </a:rPr>
                        <a:t> </a:t>
                      </a:r>
                      <a:r>
                        <a:rPr lang="en-US" sz="1400" b="0" spc="-5">
                          <a:effectLst/>
                        </a:rPr>
                        <a:t>gray,</a:t>
                      </a:r>
                      <a:r>
                        <a:rPr lang="en-US" sz="1400" b="0" spc="-55">
                          <a:effectLst/>
                        </a:rPr>
                        <a:t> </a:t>
                      </a:r>
                      <a:r>
                        <a:rPr lang="en-US" sz="1400" b="0" spc="-5">
                          <a:effectLst/>
                        </a:rPr>
                        <a:t>silver</a:t>
                      </a:r>
                      <a:endParaRPr lang="en-BE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0562446"/>
                  </a:ext>
                </a:extLst>
              </a:tr>
              <a:tr h="291849"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Brown</a:t>
                      </a:r>
                      <a:endParaRPr lang="en-BE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just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effectLst/>
                        </a:rPr>
                        <a:t>Brown,</a:t>
                      </a:r>
                      <a:r>
                        <a:rPr lang="en-US" sz="1400" b="0" spc="-6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tawny,</a:t>
                      </a:r>
                      <a:r>
                        <a:rPr lang="en-US" sz="1400" b="0" spc="-65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khaki,</a:t>
                      </a:r>
                      <a:r>
                        <a:rPr lang="en-US" sz="1400" b="0" spc="-6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russet</a:t>
                      </a:r>
                      <a:endParaRPr lang="en-BE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046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35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13FA-C694-59D7-21C9-1197300A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0E98-6417-C360-3BDF-4CEF74C1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To balance tokens: shaved off tokens from beginning &amp; end of male texts</a:t>
            </a:r>
          </a:p>
          <a:p>
            <a:r>
              <a:rPr lang="en-BE" dirty="0"/>
              <a:t>Three classifiers: </a:t>
            </a:r>
            <a:r>
              <a:rPr lang="en-BE" b="1" dirty="0" err="1"/>
              <a:t>Distilbert</a:t>
            </a:r>
            <a:r>
              <a:rPr lang="en-BE" b="1" dirty="0"/>
              <a:t>-base-uncased-emotion</a:t>
            </a:r>
            <a:r>
              <a:rPr lang="en-BE" dirty="0"/>
              <a:t>, XLM-EMO and Text2Emotion</a:t>
            </a:r>
          </a:p>
          <a:p>
            <a:r>
              <a:rPr lang="en-BE" dirty="0"/>
              <a:t>BERT: not highest accuracy, but more emotions</a:t>
            </a:r>
          </a:p>
          <a:p>
            <a:r>
              <a:rPr lang="en-BE" dirty="0"/>
              <a:t>Different window sizes: 5, 10, 15, 20, 25 </a:t>
            </a:r>
            <a:r>
              <a:rPr lang="en-BE" dirty="0">
                <a:sym typeface="Wingdings" panose="05000000000000000000" pitchFamily="2" charset="2"/>
              </a:rPr>
              <a:t> eventually chose 20</a:t>
            </a:r>
          </a:p>
          <a:p>
            <a:r>
              <a:rPr lang="en-GB" dirty="0">
                <a:sym typeface="Wingdings" panose="05000000000000000000" pitchFamily="2" charset="2"/>
              </a:rPr>
              <a:t>E</a:t>
            </a:r>
            <a:r>
              <a:rPr lang="en-BE" dirty="0">
                <a:sym typeface="Wingdings" panose="05000000000000000000" pitchFamily="2" charset="2"/>
              </a:rPr>
              <a:t>ach classifier predicted 5 emotions (one per window size), so 15 per matched colour.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5197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A441-1B13-3A51-903F-17F7B6AA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BE" dirty="0" err="1"/>
              <a:t>esults</a:t>
            </a:r>
            <a:r>
              <a:rPr lang="en-BE" dirty="0"/>
              <a:t>: gender and colour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7EE4F-BE69-9AAE-D5D5-E7F2D378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Male authors use more colours overall</a:t>
            </a:r>
          </a:p>
          <a:p>
            <a:r>
              <a:rPr lang="en-GB" dirty="0"/>
              <a:t>O</a:t>
            </a:r>
            <a:r>
              <a:rPr lang="en-BE" dirty="0" err="1"/>
              <a:t>nly</a:t>
            </a:r>
            <a:r>
              <a:rPr lang="en-BE" dirty="0"/>
              <a:t> colour used more by female authors is pink (2nd period) and orange (3rd period)</a:t>
            </a:r>
          </a:p>
          <a:p>
            <a:r>
              <a:rPr lang="en-BE" dirty="0"/>
              <a:t>Top colours: Red, grey, black, white</a:t>
            </a:r>
          </a:p>
          <a:p>
            <a:endParaRPr lang="en-GB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2B0337B-DAC5-5B0B-39B4-BD3446EF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15" y="3421847"/>
            <a:ext cx="4716611" cy="34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8BFC-1EAD-F53E-8FAD-76AA3A0D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Results: colour and emotion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D1B9-7C7E-0013-393F-A694BABB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Joy: green, orange</a:t>
            </a:r>
          </a:p>
          <a:p>
            <a:r>
              <a:rPr lang="en-BE" dirty="0"/>
              <a:t>Anger: brown, black</a:t>
            </a:r>
          </a:p>
          <a:p>
            <a:r>
              <a:rPr lang="en-BE" dirty="0"/>
              <a:t>Fear: black</a:t>
            </a:r>
          </a:p>
          <a:p>
            <a:r>
              <a:rPr lang="en-BE" dirty="0"/>
              <a:t>Love: pink, orange, purple</a:t>
            </a:r>
          </a:p>
          <a:p>
            <a:r>
              <a:rPr lang="en-GB" dirty="0"/>
              <a:t>S</a:t>
            </a:r>
            <a:r>
              <a:rPr lang="en-BE" dirty="0" err="1"/>
              <a:t>adness</a:t>
            </a:r>
            <a:r>
              <a:rPr lang="en-BE" dirty="0"/>
              <a:t>: yellow</a:t>
            </a:r>
          </a:p>
          <a:p>
            <a:r>
              <a:rPr lang="en-GB" dirty="0"/>
              <a:t>S</a:t>
            </a:r>
            <a:r>
              <a:rPr lang="en-BE" dirty="0" err="1"/>
              <a:t>urprise</a:t>
            </a:r>
            <a:r>
              <a:rPr lang="en-BE" dirty="0"/>
              <a:t>: yellow</a:t>
            </a:r>
            <a:endParaRPr lang="en-GB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16D113E-7F1B-2E52-C01D-51F4F4A0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8044"/>
            <a:ext cx="5413149" cy="39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9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16D2-05BC-A4B6-4807-0E393A02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Results: colour, gender and emotion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9279-E6AD-ED4E-0E32-91B038DD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Love conveyed by male an</a:t>
            </a:r>
            <a:r>
              <a:rPr lang="en-GB" dirty="0"/>
              <a:t>d</a:t>
            </a:r>
            <a:r>
              <a:rPr lang="en-BE" dirty="0"/>
              <a:t> female authors (2nd period)</a:t>
            </a:r>
          </a:p>
          <a:p>
            <a:r>
              <a:rPr lang="en-BE" dirty="0">
                <a:sym typeface="Wingdings" panose="05000000000000000000" pitchFamily="2" charset="2"/>
              </a:rPr>
              <a:t> Males use grey, red – females use red, pink and white: different types of love</a:t>
            </a:r>
            <a:endParaRPr lang="en-GB" dirty="0"/>
          </a:p>
        </p:txBody>
      </p:sp>
      <p:pic>
        <p:nvPicPr>
          <p:cNvPr id="4" name="Content Placeholder 3" descr="Chart, pie chart&#10;&#10;Description automatically generated">
            <a:extLst>
              <a:ext uri="{FF2B5EF4-FFF2-40B4-BE49-F238E27FC236}">
                <a16:creationId xmlns:a16="http://schemas.microsoft.com/office/drawing/2014/main" id="{19E40CCF-15AA-0898-B8B3-B2BD9DEB4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09" y="3448813"/>
            <a:ext cx="3457575" cy="2781300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9490818-86D6-ADAE-9631-655B7F3B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923" y="3429000"/>
            <a:ext cx="3284106" cy="280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8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AE84-1E4A-8E15-3C0C-5208D4B0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Results: colour, gender and emotion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2FDC-CDF7-273D-743B-66AF495C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Fear conveyed by male an</a:t>
            </a:r>
            <a:r>
              <a:rPr lang="en-GB" dirty="0"/>
              <a:t>d</a:t>
            </a:r>
            <a:r>
              <a:rPr lang="en-BE" dirty="0"/>
              <a:t> female authors (2nd period)</a:t>
            </a:r>
          </a:p>
          <a:p>
            <a:r>
              <a:rPr lang="en-BE" dirty="0">
                <a:sym typeface="Wingdings" panose="05000000000000000000" pitchFamily="2" charset="2"/>
              </a:rPr>
              <a:t> Males use black, grey – females use red, purple: </a:t>
            </a:r>
            <a:endParaRPr lang="en-GB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8E01A89D-3412-ABB8-7C27-D3927ED4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40" y="3797784"/>
            <a:ext cx="3134932" cy="2623374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A44CC9C-5F9D-AA61-1242-82A237D1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97784"/>
            <a:ext cx="3395965" cy="26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8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4501-7176-347B-066B-FD919152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Results: colour, gender and emotion 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0D1146-88BE-B024-46C9-002AB2F6D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877393"/>
              </p:ext>
            </p:extLst>
          </p:nvPr>
        </p:nvGraphicFramePr>
        <p:xfrm>
          <a:off x="1637125" y="2673326"/>
          <a:ext cx="4596151" cy="3371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23A05BF8-1407-9E0A-38B0-2FADEA0EE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664469"/>
              </p:ext>
            </p:extLst>
          </p:nvPr>
        </p:nvGraphicFramePr>
        <p:xfrm>
          <a:off x="6501128" y="2673326"/>
          <a:ext cx="4596151" cy="3371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67120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146</TotalTime>
  <Words>477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Parcel</vt:lpstr>
      <vt:lpstr>Men are from blue, women are from pink</vt:lpstr>
      <vt:lpstr>data</vt:lpstr>
      <vt:lpstr>Colours</vt:lpstr>
      <vt:lpstr>method</vt:lpstr>
      <vt:lpstr>Results: gender and colour</vt:lpstr>
      <vt:lpstr>Results: colour and emotion</vt:lpstr>
      <vt:lpstr>Results: colour, gender and emotion </vt:lpstr>
      <vt:lpstr>Results: colour, gender and emotion </vt:lpstr>
      <vt:lpstr>Results: colour, gender and emotion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 are from blue, women are from pink</dc:title>
  <dc:creator>Mareta Masaeva</dc:creator>
  <cp:lastModifiedBy>Mareta Masaeva</cp:lastModifiedBy>
  <cp:revision>2</cp:revision>
  <dcterms:created xsi:type="dcterms:W3CDTF">2022-06-20T07:57:07Z</dcterms:created>
  <dcterms:modified xsi:type="dcterms:W3CDTF">2022-06-20T10:23:25Z</dcterms:modified>
</cp:coreProperties>
</file>