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76" r:id="rId4"/>
    <p:sldId id="277" r:id="rId5"/>
    <p:sldId id="278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4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636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n/db2/11.5?topic=support-unicode-character-encoding" TargetMode="External"/><Relationship Id="rId2" Type="http://schemas.openxmlformats.org/officeDocument/2006/relationships/hyperlink" Target="https://www.inf.ed.ac.uk/teaching/courses/inf2c/lectures/CS02_notes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otechnology.edu.iq/ce/lecture%202013n/4th%20Image%20Processing%20_Lectures/DIP_Lecture2.pdf" TargetMode="External"/><Relationship Id="rId4" Type="http://schemas.openxmlformats.org/officeDocument/2006/relationships/hyperlink" Target="https://www.druva.com/glossary/what-is-data-encryption-definition-and-related-faq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Data Representation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Lato" pitchFamily="34" charset="0"/>
              </a:rPr>
              <a:t>Data Representation refers to the form in which data is stored, processed, and transmitted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920240" lvl="8" indent="0">
              <a:buNone/>
            </a:pPr>
            <a:endParaRPr lang="en-US" sz="3600" dirty="0">
              <a:solidFill>
                <a:prstClr val="white"/>
              </a:solidFill>
            </a:endParaRPr>
          </a:p>
          <a:p>
            <a:pPr marL="3489325" lvl="8" indent="-28892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>
                <a:latin typeface="Lato" pitchFamily="34" charset="0"/>
              </a:rPr>
              <a:t>Binary</a:t>
            </a:r>
            <a:endParaRPr lang="en-US" sz="1000" dirty="0">
              <a:latin typeface="Lato" pitchFamily="34" charset="0"/>
            </a:endParaRPr>
          </a:p>
          <a:p>
            <a:pPr marL="3489325" lvl="8" indent="-28892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>
                <a:latin typeface="Lato" pitchFamily="34" charset="0"/>
              </a:rPr>
              <a:t>Unicode</a:t>
            </a:r>
          </a:p>
          <a:p>
            <a:pPr marL="3489325" lvl="8" indent="-28892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>
                <a:latin typeface="Lato" pitchFamily="34" charset="0"/>
              </a:rPr>
              <a:t>Encryption</a:t>
            </a:r>
          </a:p>
          <a:p>
            <a:pPr marL="3489325" lvl="8" indent="-288925">
              <a:buClr>
                <a:schemeClr val="tx1"/>
              </a:buClr>
              <a:buFont typeface="Arial" pitchFamily="34" charset="0"/>
              <a:buChar char="•"/>
            </a:pPr>
            <a:r>
              <a:rPr lang="en-US" sz="3600" dirty="0">
                <a:latin typeface="Lato" pitchFamily="34" charset="0"/>
              </a:rPr>
              <a:t>Images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03812" y="2953070"/>
            <a:ext cx="2362200" cy="57888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extrusionH="57150" prstMaterial="softEdge">
              <a:bevelT w="29210" h="16510" prst="artDeco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atin typeface="Lato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012" y="1714500"/>
            <a:ext cx="4416552" cy="34290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b="1" dirty="0">
                <a:latin typeface="Lato" pitchFamily="34" charset="0"/>
              </a:rPr>
              <a:t>Binary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6412" y="1981200"/>
            <a:ext cx="7008876" cy="105627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latin typeface="Lato" pitchFamily="34" charset="0"/>
              </a:rPr>
              <a:t>The atomic unit of data in computer systems is the bit, which is actually an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Lato" pitchFamily="34" charset="0"/>
              </a:rPr>
              <a:t>acronym that stands for Binary digit. It can hold only 2 values or states: 0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Lato" pitchFamily="34" charset="0"/>
              </a:rPr>
              <a:t>or 1, true or false therefore it can carry the smallest amount of meaningful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latin typeface="Lato" pitchFamily="34" charset="0"/>
              </a:rPr>
              <a:t>information possible</a:t>
            </a:r>
            <a:r>
              <a:rPr lang="en-US" sz="2800" baseline="25000" dirty="0">
                <a:latin typeface="Lato" pitchFamily="34" charset="0"/>
              </a:rPr>
              <a:t>1</a:t>
            </a:r>
            <a:r>
              <a:rPr lang="en-US" sz="2800" dirty="0">
                <a:latin typeface="Lato" pitchFamily="34" charset="0"/>
              </a:rPr>
              <a:t>.</a:t>
            </a: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Data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D871-B5BD-E876-CCD2-28DBC0538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88" y="3037473"/>
            <a:ext cx="617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012" y="1676400"/>
            <a:ext cx="4416552" cy="381000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ctr"/>
            <a:r>
              <a:rPr lang="en-US" sz="3600" b="1" dirty="0">
                <a:latin typeface="Lato" pitchFamily="34" charset="0"/>
              </a:rPr>
              <a:t>Unicode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5288" y="1905000"/>
            <a:ext cx="7620000" cy="113247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Lato" pitchFamily="34" charset="0"/>
              </a:rPr>
              <a:t>Unicode uses two encoding forms: 8-bit and 16-bit, based on the data type of the data that is being that is being encoded. The default encoding form is 16-bit, where each character is 16 bits (2 bytes) wide. Sixteen-bit encoding form is usually shown as U+hhhh, where hhhh is the hexadecimal code point of the character</a:t>
            </a:r>
            <a:r>
              <a:rPr lang="en-US" sz="2800" baseline="25000" dirty="0">
                <a:latin typeface="Lato" pitchFamily="34" charset="0"/>
              </a:rPr>
              <a:t>2</a:t>
            </a:r>
            <a:r>
              <a:rPr lang="en-US" sz="2800" dirty="0">
                <a:latin typeface="Lato" pitchFamily="34" charset="0"/>
              </a:rPr>
              <a:t>.</a:t>
            </a: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Data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D871-B5BD-E876-CCD2-28DBC0538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1512" y="3037473"/>
            <a:ext cx="5549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012" y="1714500"/>
            <a:ext cx="4416552" cy="4191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>
                <a:latin typeface="Lato" pitchFamily="34" charset="0"/>
              </a:rPr>
              <a:t>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5288" y="2133600"/>
            <a:ext cx="7620000" cy="10207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dirty="0">
                <a:latin typeface="Lato" pitchFamily="34" charset="0"/>
              </a:rPr>
              <a:t>Data encryption converts data from a readable, plaintext format into an unreadable, encoded format: ciphertext. Users and processes can only read and process encrypted data after it is decrypted. The decryption key is secret, so it must be protected against unauthorized access</a:t>
            </a:r>
            <a:r>
              <a:rPr lang="en-US" sz="1900" baseline="25000" dirty="0">
                <a:latin typeface="Lato" pitchFamily="34" charset="0"/>
              </a:rPr>
              <a:t>3</a:t>
            </a:r>
            <a:r>
              <a:rPr lang="en-US" sz="1500" dirty="0">
                <a:latin typeface="Lato" pitchFamily="34" charset="0"/>
              </a:rPr>
              <a:t>.</a:t>
            </a: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Data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D871-B5BD-E876-CCD2-28DBC0538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0212" y="3276600"/>
            <a:ext cx="6388100" cy="27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012" y="1714500"/>
            <a:ext cx="4416552" cy="4191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>
                <a:latin typeface="Lato" pitchFamily="34" charset="0"/>
              </a:rPr>
              <a:t>Images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5288" y="2133600"/>
            <a:ext cx="7620000" cy="10207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900" dirty="0">
                <a:latin typeface="Lato" pitchFamily="34" charset="0"/>
              </a:rPr>
              <a:t>The images types we will consider are: 1) binary, 2) gray-scale, 3) color, and 4) multispectral. Binary images are the simplest type of images and can take on two values, typically black and white, or 0 and 1. A binary image is referred to as a 1-bit image because it takes only 1 binary digit to represent each pixel</a:t>
            </a:r>
            <a:r>
              <a:rPr lang="en-US" sz="1900" baseline="25000" dirty="0">
                <a:latin typeface="Lato" pitchFamily="34" charset="0"/>
              </a:rPr>
              <a:t>4</a:t>
            </a:r>
            <a:r>
              <a:rPr lang="en-US" sz="1900" dirty="0">
                <a:latin typeface="Lato" pitchFamily="34" charset="0"/>
              </a:rPr>
              <a:t>.</a:t>
            </a:r>
            <a:endParaRPr lang="en-US" sz="1500" dirty="0">
              <a:latin typeface="Lato" pitchFamily="34" charset="0"/>
            </a:endParaRPr>
          </a:p>
        </p:txBody>
      </p:sp>
      <p:sp>
        <p:nvSpPr>
          <p:cNvPr id="8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Data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7D871-B5BD-E876-CCD2-28DBC0538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3612" y="3276600"/>
            <a:ext cx="5114064" cy="27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itchFamily="34" charset="0"/>
              </a:rPr>
              <a:t>SOURCES CITED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5622" y="1703287"/>
            <a:ext cx="10653204" cy="287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Lato" pitchFamily="34" charset="0"/>
              </a:rPr>
              <a:t>The University of Edinburgh, </a:t>
            </a:r>
            <a:r>
              <a:rPr lang="en-US" sz="1400" dirty="0">
                <a:latin typeface="Lato" pitchFamily="34" charset="0"/>
                <a:hlinkClick r:id="rId2"/>
              </a:rPr>
              <a:t>https://www.inf.ed.ac.uk/teaching/courses/inf2c/lectures/CS02_notes.pdf</a:t>
            </a:r>
            <a:endParaRPr lang="en-US" sz="1400" dirty="0">
              <a:latin typeface="Lato" pitchFamily="34" charset="0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Lato" pitchFamily="34" charset="0"/>
              </a:rPr>
              <a:t>IBM Technology corporation, </a:t>
            </a:r>
            <a:r>
              <a:rPr lang="en-US" sz="1400" dirty="0">
                <a:latin typeface="Lato" pitchFamily="34" charset="0"/>
                <a:hlinkClick r:id="rId3"/>
              </a:rPr>
              <a:t>https://www.ibm.com/docs/en/db2/11.5?topic=support-unicode-character-encoding</a:t>
            </a:r>
            <a:endParaRPr lang="en-US" sz="1400" dirty="0">
              <a:latin typeface="Lato" pitchFamily="34" charset="0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Lato" pitchFamily="34" charset="0"/>
              </a:rPr>
              <a:t>Druva Software company, </a:t>
            </a:r>
            <a:r>
              <a:rPr lang="en-US" sz="1400" dirty="0">
                <a:latin typeface="Lato" pitchFamily="34" charset="0"/>
                <a:hlinkClick r:id="rId4"/>
              </a:rPr>
              <a:t>https://www.druva.com/glossary/what-is-data-encryption-definition-and-related-faqs</a:t>
            </a:r>
            <a:endParaRPr lang="en-US" sz="1400" dirty="0">
              <a:latin typeface="Lato" pitchFamily="34" charset="0"/>
            </a:endParaRP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en-US" sz="1400" dirty="0">
                <a:latin typeface="Lato" pitchFamily="34" charset="0"/>
              </a:rPr>
              <a:t>UOT - Iraq, </a:t>
            </a:r>
            <a:r>
              <a:rPr lang="en-US" sz="1400" dirty="0">
                <a:latin typeface="Lato" pitchFamily="34" charset="0"/>
                <a:hlinkClick r:id="rId5"/>
              </a:rPr>
              <a:t>https://uotechnology.edu.iq/ce/lecture%202013n/4th%20Image%20Processing%20_Lectures/DIP_Lecture2.pdf</a:t>
            </a:r>
            <a:endParaRPr lang="en-US" sz="1400" dirty="0">
              <a:latin typeface="Lato" pitchFamily="34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sz="1400" dirty="0"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353</TotalTime>
  <Words>376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Corbel</vt:lpstr>
      <vt:lpstr>Lato</vt:lpstr>
      <vt:lpstr>tf02804846_win32</vt:lpstr>
      <vt:lpstr>Data Representation</vt:lpstr>
      <vt:lpstr>Data Representation</vt:lpstr>
      <vt:lpstr>Data Representation</vt:lpstr>
      <vt:lpstr>Data Representation</vt:lpstr>
      <vt:lpstr>Data Representation</vt:lpstr>
      <vt:lpstr>SOURCES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Muhammad Mohey</dc:creator>
  <cp:lastModifiedBy>Muhammad Mohey</cp:lastModifiedBy>
  <cp:revision>30</cp:revision>
  <dcterms:created xsi:type="dcterms:W3CDTF">2022-09-12T11:24:39Z</dcterms:created>
  <dcterms:modified xsi:type="dcterms:W3CDTF">2023-10-29T20:22:48Z</dcterms:modified>
</cp:coreProperties>
</file>