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18"/>
  </p:notesMasterIdLst>
  <p:sldIdLst>
    <p:sldId id="256" r:id="rId3"/>
    <p:sldId id="373" r:id="rId4"/>
    <p:sldId id="378" r:id="rId5"/>
    <p:sldId id="431" r:id="rId6"/>
    <p:sldId id="435" r:id="rId7"/>
    <p:sldId id="433" r:id="rId8"/>
    <p:sldId id="437" r:id="rId9"/>
    <p:sldId id="438" r:id="rId10"/>
    <p:sldId id="442" r:id="rId11"/>
    <p:sldId id="443" r:id="rId12"/>
    <p:sldId id="441" r:id="rId13"/>
    <p:sldId id="439" r:id="rId14"/>
    <p:sldId id="440" r:id="rId15"/>
    <p:sldId id="445" r:id="rId16"/>
    <p:sldId id="44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="" xmlns:p15="http://schemas.microsoft.com/office/powerpoint/2012/main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>
        <p:scale>
          <a:sx n="66" d="100"/>
          <a:sy n="66" d="100"/>
        </p:scale>
        <p:origin x="-131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Review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-2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형식 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66830"/>
              </p:ext>
            </p:extLst>
          </p:nvPr>
        </p:nvGraphicFramePr>
        <p:xfrm>
          <a:off x="190501" y="1050841"/>
          <a:ext cx="11785599" cy="568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55"/>
                <a:gridCol w="4936297"/>
                <a:gridCol w="6218747"/>
              </a:tblGrid>
              <a:tr h="70762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단순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반복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for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문 이용</a:t>
                      </a:r>
                      <a:endParaRPr lang="en-US" altLang="ko-KR" sz="1500" dirty="0" smtClean="0"/>
                    </a:p>
                  </a:txBody>
                  <a:tcPr anchor="ctr"/>
                </a:tc>
              </a:tr>
              <a:tr h="2202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단일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변수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print( 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‘ , </a:t>
                      </a:r>
                      <a:r>
                        <a:rPr lang="pt-BR" altLang="ko-KR" sz="1500" dirty="0" smtClean="0"/>
                        <a:t>i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 </a:t>
                      </a:r>
                      <a:r>
                        <a:rPr lang="pt-BR" altLang="ko-KR" sz="1500" dirty="0" smtClean="0"/>
                        <a:t>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346, </a:t>
                      </a:r>
                      <a:r>
                        <a:rPr lang="en-US" altLang="ko-KR" sz="1500" baseline="0" dirty="0" smtClean="0"/>
                        <a:t>i</a:t>
                      </a:r>
                      <a:r>
                        <a:rPr lang="ko-KR" altLang="en-US" sz="1500" baseline="0" dirty="0" smtClean="0"/>
                        <a:t>는 자연수 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address</a:t>
                      </a:r>
                      <a:r>
                        <a:rPr lang="en-US" altLang="ko-KR" sz="1500" baseline="0" dirty="0" smtClean="0"/>
                        <a:t> = list(range(1,347))    </a:t>
                      </a:r>
                      <a:r>
                        <a:rPr lang="pt-BR" altLang="ko-KR" sz="1500" dirty="0" smtClean="0"/>
                        <a:t># address</a:t>
                      </a:r>
                      <a:r>
                        <a:rPr lang="pt-BR" altLang="ko-KR" sz="1500" baseline="0" dirty="0" smtClean="0"/>
                        <a:t> = [ 1, 2, 3, ..... , 346]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address: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  # 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</a:t>
                      </a: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range(1, </a:t>
                      </a:r>
                      <a:r>
                        <a:rPr lang="pt-BR" altLang="ko-KR" sz="1500" dirty="0" smtClean="0"/>
                        <a:t>346+1): </a:t>
                      </a: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</a:txBody>
                  <a:tcPr anchor="ctr"/>
                </a:tc>
              </a:tr>
              <a:tr h="2777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복수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변수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1-1')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1-2')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1-3')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346-1')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346-2')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346-3')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',i,'-',j)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 </a:t>
                      </a:r>
                      <a:r>
                        <a:rPr lang="pt-BR" altLang="ko-KR" sz="1500" dirty="0" smtClean="0"/>
                        <a:t>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346, </a:t>
                      </a:r>
                      <a:r>
                        <a:rPr lang="en-US" altLang="ko-KR" sz="1500" baseline="0" dirty="0" smtClean="0"/>
                        <a:t>i</a:t>
                      </a:r>
                      <a:r>
                        <a:rPr lang="ko-KR" altLang="en-US" sz="1500" baseline="0" dirty="0" smtClean="0"/>
                        <a:t>는 자연수 </a:t>
                      </a:r>
                      <a:r>
                        <a:rPr lang="en-US" altLang="ko-KR" sz="1500" baseline="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( 1</a:t>
                      </a:r>
                      <a:r>
                        <a:rPr lang="pt-BR" altLang="ko-KR" sz="1500" dirty="0" smtClean="0"/>
                        <a:t> ≤ </a:t>
                      </a:r>
                      <a:r>
                        <a:rPr lang="en-US" altLang="ko-KR" sz="1500" dirty="0" smtClean="0"/>
                        <a:t>j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3, </a:t>
                      </a:r>
                      <a:r>
                        <a:rPr lang="en-US" altLang="ko-KR" sz="1500" baseline="0" dirty="0" smtClean="0"/>
                        <a:t>j</a:t>
                      </a:r>
                      <a:r>
                        <a:rPr lang="ko-KR" altLang="en-US" sz="1500" baseline="0" dirty="0" smtClean="0"/>
                        <a:t>는 자연수 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range(1, </a:t>
                      </a:r>
                      <a:r>
                        <a:rPr lang="pt-BR" altLang="ko-KR" sz="1500" dirty="0" smtClean="0"/>
                        <a:t>346+1):        </a:t>
                      </a:r>
                      <a:r>
                        <a:rPr lang="pt-BR" altLang="ko-KR" sz="1500" dirty="0" smtClean="0"/>
                        <a:t># 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</a:t>
                      </a: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for </a:t>
                      </a:r>
                      <a:r>
                        <a:rPr lang="pt-BR" altLang="ko-KR" sz="1500" dirty="0" smtClean="0"/>
                        <a:t>j </a:t>
                      </a:r>
                      <a:r>
                        <a:rPr lang="pt-BR" altLang="ko-KR" sz="1500" dirty="0" smtClean="0"/>
                        <a:t>in range(1, </a:t>
                      </a:r>
                      <a:r>
                        <a:rPr lang="pt-BR" altLang="ko-KR" sz="1500" dirty="0" smtClean="0"/>
                        <a:t>3+1):       </a:t>
                      </a:r>
                      <a:r>
                        <a:rPr lang="pt-BR" altLang="ko-KR" sz="1500" dirty="0" smtClean="0"/>
                        <a:t>#   </a:t>
                      </a:r>
                      <a:r>
                        <a:rPr lang="en-US" altLang="ko-KR" sz="1500" dirty="0" smtClean="0"/>
                        <a:t>1</a:t>
                      </a:r>
                      <a:r>
                        <a:rPr lang="pt-BR" altLang="ko-KR" sz="1500" dirty="0" smtClean="0"/>
                        <a:t> ≤ </a:t>
                      </a:r>
                      <a:r>
                        <a:rPr lang="en-US" altLang="ko-KR" sz="1500" dirty="0" smtClean="0"/>
                        <a:t>j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</a:t>
                      </a: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   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',i,'-',j)</a:t>
                      </a:r>
                      <a:r>
                        <a:rPr lang="pt-BR" altLang="ko-KR" sz="1500" dirty="0" smtClean="0"/>
                        <a:t>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print('\n')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5068543"/>
            <a:ext cx="3919538" cy="166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9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44292" y="1645330"/>
            <a:ext cx="862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9239" y="2492880"/>
            <a:ext cx="8627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2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02" y="1117861"/>
            <a:ext cx="3279611" cy="415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60" y="1594561"/>
            <a:ext cx="44989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5253113" y="1729788"/>
            <a:ext cx="403497" cy="184666"/>
          </a:xfrm>
          <a:prstGeom prst="right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947781" y="2571118"/>
            <a:ext cx="710918" cy="184666"/>
          </a:xfrm>
          <a:prstGeom prst="rightArrow">
            <a:avLst/>
          </a:prstGeom>
          <a:solidFill>
            <a:schemeClr val="accent6">
              <a:alpha val="2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6561" y="5182146"/>
            <a:ext cx="4498974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for a in range</a:t>
            </a:r>
            <a:r>
              <a:rPr lang="en-US" altLang="ko-KR" sz="2400" dirty="0" smtClean="0"/>
              <a:t>( v , w </a:t>
            </a:r>
            <a:r>
              <a:rPr lang="en-US" altLang="ko-KR" sz="2400" dirty="0"/>
              <a:t>+ 1</a:t>
            </a:r>
            <a:r>
              <a:rPr lang="en-US" altLang="ko-KR" sz="2400" dirty="0" smtClean="0"/>
              <a:t>):</a:t>
            </a:r>
          </a:p>
          <a:p>
            <a:r>
              <a:rPr lang="en-US" altLang="ko-KR" sz="2400" dirty="0" smtClean="0"/>
              <a:t>    for </a:t>
            </a:r>
            <a:r>
              <a:rPr lang="en-US" altLang="ko-KR" sz="2400" dirty="0"/>
              <a:t>b in </a:t>
            </a:r>
            <a:r>
              <a:rPr lang="en-US" altLang="ko-KR" sz="2400" dirty="0" smtClean="0"/>
              <a:t>range( x , y </a:t>
            </a:r>
            <a:r>
              <a:rPr lang="en-US" altLang="ko-KR" sz="2400" dirty="0"/>
              <a:t>+ 1):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print</a:t>
            </a:r>
            <a:r>
              <a:rPr lang="en-US" altLang="ko-KR" sz="2400" dirty="0"/>
              <a:t>( </a:t>
            </a:r>
            <a:r>
              <a:rPr lang="en-US" altLang="ko-KR" sz="2400" dirty="0" err="1"/>
              <a:t>a</a:t>
            </a:r>
            <a:r>
              <a:rPr lang="en-US" altLang="ko-KR" sz="2400" dirty="0" err="1" smtClean="0"/>
              <a:t>,“x",</a:t>
            </a:r>
            <a:r>
              <a:rPr lang="en-US" altLang="ko-KR" sz="2400" dirty="0" err="1"/>
              <a:t>b</a:t>
            </a:r>
            <a:r>
              <a:rPr lang="en-US" altLang="ko-KR" sz="2400" dirty="0" smtClean="0"/>
              <a:t>,'=', z )</a:t>
            </a:r>
          </a:p>
          <a:p>
            <a:endParaRPr lang="en-US" altLang="ko-KR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127341" y="5614600"/>
            <a:ext cx="3732757" cy="778371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58906" y="5211240"/>
            <a:ext cx="2273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1 (</a:t>
            </a:r>
            <a:r>
              <a:rPr lang="pt-BR" altLang="ko-KR" dirty="0"/>
              <a:t> 2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a </a:t>
            </a:r>
            <a:r>
              <a:rPr lang="pt-BR" altLang="ko-KR" dirty="0"/>
              <a:t>≤</a:t>
            </a:r>
            <a:r>
              <a:rPr lang="en-US" altLang="ko-KR" dirty="0" smtClean="0"/>
              <a:t> 9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33853" y="5830190"/>
            <a:ext cx="23727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2 ( </a:t>
            </a:r>
            <a:r>
              <a:rPr lang="pt-BR" altLang="ko-KR" dirty="0"/>
              <a:t>1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b </a:t>
            </a:r>
            <a:r>
              <a:rPr lang="pt-BR" altLang="ko-KR" dirty="0"/>
              <a:t>≤</a:t>
            </a:r>
            <a:r>
              <a:rPr lang="en-US" altLang="ko-KR" dirty="0" smtClean="0"/>
              <a:t> 9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5267727" y="5295698"/>
            <a:ext cx="403497" cy="184666"/>
          </a:xfrm>
          <a:prstGeom prst="right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962395" y="5908428"/>
            <a:ext cx="710918" cy="184666"/>
          </a:xfrm>
          <a:prstGeom prst="rightArrow">
            <a:avLst/>
          </a:prstGeom>
          <a:solidFill>
            <a:schemeClr val="accent6">
              <a:alpha val="2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300" y="1035995"/>
            <a:ext cx="732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안에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들어가는 형태를 중첩 루프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루프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75519" y="6200040"/>
            <a:ext cx="38767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dk1"/>
                </a:solidFill>
              </a:rPr>
              <a:t>- </a:t>
            </a:r>
            <a:r>
              <a:rPr lang="en-US" altLang="ko-KR" sz="1600" dirty="0">
                <a:solidFill>
                  <a:schemeClr val="dk1"/>
                </a:solidFill>
              </a:rPr>
              <a:t>range( 2, 6)      : 2, 3, 4, 5 </a:t>
            </a:r>
            <a:r>
              <a:rPr lang="en-US" altLang="ko-KR" sz="1600" b="1" dirty="0">
                <a:solidFill>
                  <a:srgbClr val="FF0000"/>
                </a:solidFill>
              </a:rPr>
              <a:t>(6</a:t>
            </a:r>
            <a:r>
              <a:rPr lang="ko-KR" altLang="en-US" sz="1600" b="1" dirty="0">
                <a:solidFill>
                  <a:srgbClr val="FF0000"/>
                </a:solidFill>
              </a:rPr>
              <a:t>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포함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chemeClr val="dk1"/>
                </a:solidFill>
              </a:rPr>
              <a:t>- range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dk1"/>
                </a:solidFill>
              </a:rPr>
              <a:t>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10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/>
              <a:t>)  : 0, 2, 4, 6, </a:t>
            </a:r>
            <a:r>
              <a:rPr lang="en-US" altLang="ko-KR" sz="1600" dirty="0" smtClean="0"/>
              <a:t>8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" y="4426895"/>
            <a:ext cx="7327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Quiz 6. </a:t>
            </a:r>
            <a:r>
              <a:rPr lang="ko-KR" altLang="en-US" dirty="0" smtClean="0"/>
              <a:t>구구단</a:t>
            </a:r>
            <a:r>
              <a:rPr lang="en-US" altLang="ko-KR" dirty="0" smtClean="0"/>
              <a:t>(a x b)</a:t>
            </a:r>
            <a:r>
              <a:rPr lang="ko-KR" altLang="en-US" dirty="0" smtClean="0"/>
              <a:t>을 출력하는 프로그램을 작성 하려고 한다</a:t>
            </a:r>
            <a:endParaRPr lang="en-US" altLang="ko-KR" dirty="0"/>
          </a:p>
          <a:p>
            <a:r>
              <a:rPr lang="en-US" altLang="ko-KR" dirty="0" err="1" smtClean="0"/>
              <a:t>v,w,x,y,z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채우세요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Quiz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정답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(1~3)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8510"/>
              </p:ext>
            </p:extLst>
          </p:nvPr>
        </p:nvGraphicFramePr>
        <p:xfrm>
          <a:off x="152401" y="1066072"/>
          <a:ext cx="11912599" cy="57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35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Quiz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정답</a:t>
                      </a:r>
                    </a:p>
                  </a:txBody>
                  <a:tcPr anchor="ctr"/>
                </a:tc>
              </a:tr>
              <a:tr h="362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str_1 = input(‘</a:t>
                      </a:r>
                      <a:r>
                        <a:rPr lang="ko-KR" altLang="en-US" sz="1400" dirty="0" smtClean="0"/>
                        <a:t>첫 번째 실수를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str_2 = input('</a:t>
                      </a:r>
                      <a:r>
                        <a:rPr lang="ko-KR" altLang="en-US" sz="1400" dirty="0" smtClean="0"/>
                        <a:t>두 번째 실수를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f_1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f_2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입력한 두 수는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:',)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곱은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차은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세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pt-BR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입력한 두 수는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:', f_1, 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두 수의 합은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:' , f_1+f_2)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두 수의 곱은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:' , f_1*f_2)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두 수의 차는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:' , abs(f_1-f_2))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세 수의 합은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str_1 = input( ‘ </a:t>
                      </a:r>
                      <a:r>
                        <a:rPr lang="ko-KR" altLang="en-US" sz="1400" dirty="0" smtClean="0"/>
                        <a:t>첫 번째 실수를 입력하세요</a:t>
                      </a:r>
                      <a:r>
                        <a:rPr lang="en-US" altLang="ko-KR" sz="1400" dirty="0" smtClean="0"/>
                        <a:t>: ‘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str_2 = input( ‘ </a:t>
                      </a:r>
                      <a:r>
                        <a:rPr lang="ko-KR" altLang="en-US" sz="1400" dirty="0" smtClean="0"/>
                        <a:t>두 번째 실수를 입력하세요</a:t>
                      </a:r>
                      <a:r>
                        <a:rPr lang="en-US" altLang="ko-KR" sz="1400" dirty="0" smtClean="0"/>
                        <a:t>: ‘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str_3 = input( ‘ </a:t>
                      </a:r>
                      <a:r>
                        <a:rPr lang="ko-KR" altLang="en-US" sz="1400" dirty="0" smtClean="0"/>
                        <a:t>세 번째 실수를 입력하세요</a:t>
                      </a:r>
                      <a:r>
                        <a:rPr lang="en-US" altLang="ko-KR" sz="1400" dirty="0" smtClean="0"/>
                        <a:t>: ‘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f_1 = float(str_1)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f_2 = float(str_2)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f_3 = float(str_3)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세 수의 합은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:' , f_1 + f_2 + f_3)</a:t>
                      </a:r>
                    </a:p>
                  </a:txBody>
                  <a:tcPr anchor="ctr"/>
                </a:tc>
              </a:tr>
              <a:tr h="35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range(?, ?, ?) : 1, 3, 5, 7,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range(1, 10, 2) : 1, 3, 5, 7, 9</a:t>
                      </a:r>
                    </a:p>
                  </a:txBody>
                  <a:tcPr anchor="ctr"/>
                </a:tc>
              </a:tr>
              <a:tr h="136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짝수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홀수 번지만 출력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range(1, 347):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print('</a:t>
                      </a:r>
                      <a:r>
                        <a:rPr lang="ko-KR" altLang="en-US" sz="1400" dirty="0" smtClean="0"/>
                        <a:t>강원도 삼척시 </a:t>
                      </a:r>
                      <a:r>
                        <a:rPr lang="ko-KR" altLang="en-US" sz="1400" dirty="0" err="1" smtClean="0"/>
                        <a:t>중앙로</a:t>
                      </a:r>
                      <a:r>
                        <a:rPr lang="en-US" altLang="ko-KR" sz="1400" dirty="0" smtClean="0"/>
                        <a:t>',</a:t>
                      </a:r>
                      <a:r>
                        <a:rPr lang="pt-BR" altLang="ko-KR" sz="1400" dirty="0" smtClean="0"/>
                        <a:t>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for i in range(2, 347,</a:t>
                      </a:r>
                      <a:r>
                        <a:rPr lang="pt-BR" altLang="ko-KR" sz="1400" b="1" baseline="0" dirty="0" smtClean="0">
                          <a:solidFill>
                            <a:srgbClr val="FF0000"/>
                          </a:solidFill>
                        </a:rPr>
                        <a:t> 2) </a:t>
                      </a: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:      #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짝수 번지</a:t>
                      </a:r>
                      <a:endParaRPr lang="pt-BR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print('</a:t>
                      </a:r>
                      <a:r>
                        <a:rPr lang="ko-KR" altLang="en-US" sz="1400" dirty="0" smtClean="0"/>
                        <a:t>강원도 삼척시 </a:t>
                      </a:r>
                      <a:r>
                        <a:rPr lang="ko-KR" altLang="en-US" sz="1400" dirty="0" err="1" smtClean="0"/>
                        <a:t>중앙로</a:t>
                      </a:r>
                      <a:r>
                        <a:rPr lang="en-US" altLang="ko-KR" sz="1400" dirty="0" smtClean="0"/>
                        <a:t>',</a:t>
                      </a:r>
                      <a:r>
                        <a:rPr lang="pt-BR" altLang="ko-KR" sz="1400" dirty="0" smtClean="0"/>
                        <a:t>i)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for i in range(1,</a:t>
                      </a:r>
                      <a:r>
                        <a:rPr lang="pt-BR" altLang="ko-KR" sz="1400" b="1" baseline="0" dirty="0" smtClean="0">
                          <a:solidFill>
                            <a:srgbClr val="FF0000"/>
                          </a:solidFill>
                        </a:rPr>
                        <a:t> 347, 2) </a:t>
                      </a: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:      #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홀수 번지</a:t>
                      </a:r>
                      <a:endParaRPr lang="pt-BR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print('</a:t>
                      </a:r>
                      <a:r>
                        <a:rPr lang="ko-KR" altLang="en-US" sz="1400" dirty="0" smtClean="0"/>
                        <a:t>강원도 삼척시 </a:t>
                      </a:r>
                      <a:r>
                        <a:rPr lang="ko-KR" altLang="en-US" sz="1400" dirty="0" err="1" smtClean="0"/>
                        <a:t>중앙로</a:t>
                      </a:r>
                      <a:r>
                        <a:rPr lang="en-US" altLang="ko-KR" sz="1400" dirty="0" smtClean="0"/>
                        <a:t>',</a:t>
                      </a:r>
                      <a:r>
                        <a:rPr lang="pt-BR" altLang="ko-KR" sz="1400" dirty="0" smtClean="0"/>
                        <a:t>i)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4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57238"/>
              </p:ext>
            </p:extLst>
          </p:nvPr>
        </p:nvGraphicFramePr>
        <p:xfrm>
          <a:off x="203201" y="1066072"/>
          <a:ext cx="11912599" cy="562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42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Quiz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정답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range(1, 11):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</a:t>
                      </a: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4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print('</a:t>
                      </a:r>
                      <a:r>
                        <a:rPr lang="ko-KR" altLang="en-US" sz="1400" dirty="0" smtClean="0"/>
                        <a:t>합계 </a:t>
                      </a:r>
                      <a:r>
                        <a:rPr lang="en-US" altLang="ko-KR" sz="1400" dirty="0" smtClean="0"/>
                        <a:t>: ', </a:t>
                      </a:r>
                      <a:r>
                        <a:rPr lang="pt-BR" altLang="ko-KR" sz="1400" dirty="0" smtClean="0"/>
                        <a:t>total)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자연수 </a:t>
                      </a:r>
                      <a:r>
                        <a:rPr lang="en-US" altLang="ko-KR" sz="1400" dirty="0" smtClean="0"/>
                        <a:t>n</a:t>
                      </a:r>
                      <a:r>
                        <a:rPr lang="ko-KR" altLang="en-US" sz="1400" dirty="0" smtClean="0"/>
                        <a:t>을 입력 받아</a:t>
                      </a:r>
                      <a:r>
                        <a:rPr lang="en-US" altLang="ko-KR" sz="1400" dirty="0" smtClean="0"/>
                        <a:t> n</a:t>
                      </a:r>
                      <a:r>
                        <a:rPr lang="ko-KR" altLang="en-US" sz="1400" dirty="0" smtClean="0"/>
                        <a:t>까지 합계 구하기 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str_1</a:t>
                      </a:r>
                      <a:r>
                        <a:rPr lang="pt-BR" altLang="ko-KR" sz="1400" dirty="0" smtClean="0"/>
                        <a:t> = input('</a:t>
                      </a:r>
                      <a:r>
                        <a:rPr lang="ko-KR" altLang="en-US" sz="1400" dirty="0" smtClean="0"/>
                        <a:t>정수를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n </a:t>
                      </a:r>
                      <a:r>
                        <a:rPr lang="pt-BR" altLang="ko-KR" sz="1400" smtClean="0"/>
                        <a:t>= int(str_1)</a:t>
                      </a: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range(1, </a:t>
                      </a: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  <a:r>
                        <a:rPr lang="pt-BR" altLang="ko-KR" sz="1400" dirty="0" smtClean="0"/>
                        <a:t>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</a:t>
                      </a: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4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print('</a:t>
                      </a:r>
                      <a:r>
                        <a:rPr lang="ko-KR" altLang="en-US" sz="1400" dirty="0" smtClean="0"/>
                        <a:t>합계 </a:t>
                      </a:r>
                      <a:r>
                        <a:rPr lang="en-US" altLang="ko-KR" sz="1400" dirty="0" smtClean="0"/>
                        <a:t>: ', </a:t>
                      </a:r>
                      <a:r>
                        <a:rPr lang="pt-BR" altLang="ko-KR" sz="1400" dirty="0" smtClean="0"/>
                        <a:t>total)</a:t>
                      </a:r>
                    </a:p>
                  </a:txBody>
                  <a:tcPr anchor="ctr"/>
                </a:tc>
              </a:tr>
              <a:tr h="455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 smtClean="0"/>
                        <a:t>한 학급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명의 영어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수학 성적이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ko-KR" altLang="en-US" sz="1400" dirty="0" smtClean="0"/>
                        <a:t>아래와 같을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학생 개인별 평균 점수를 구하고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ko-KR" altLang="en-US" sz="1400" dirty="0" smtClean="0"/>
                        <a:t>평균점수 기준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등과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등의 점수를 구하세요  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ko-KR" altLang="en-US" sz="1400" dirty="0" smtClean="0"/>
                        <a:t>영어성적 </a:t>
                      </a:r>
                      <a:r>
                        <a:rPr lang="en-US" altLang="ko-KR" sz="1400" dirty="0" smtClean="0"/>
                        <a:t>: 70, 85, 50, 95, 80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dirty="0" smtClean="0"/>
                        <a:t>수학성적 </a:t>
                      </a:r>
                      <a:r>
                        <a:rPr lang="en-US" altLang="ko-KR" sz="1400" dirty="0" smtClean="0"/>
                        <a:t>: 85, 65, 85, 55, 75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eng = [</a:t>
                      </a:r>
                      <a:r>
                        <a:rPr lang="en-US" altLang="ko-KR" sz="1400" dirty="0" smtClean="0"/>
                        <a:t>70, 85, 50, 95, 80</a:t>
                      </a:r>
                      <a:r>
                        <a:rPr lang="pt-BR" altLang="ko-KR" sz="1400" dirty="0" smtClean="0"/>
                        <a:t>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math = [</a:t>
                      </a:r>
                      <a:r>
                        <a:rPr lang="en-US" altLang="ko-KR" sz="1400" dirty="0" smtClean="0"/>
                        <a:t>85, 65, 85, 55, 75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average = [0, 0, 0, 0, 0]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5):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average[i] = ( eng[i] + math[i] ) / 2.0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max(average)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min(average)</a:t>
                      </a:r>
                    </a:p>
                  </a:txBody>
                  <a:tcPr anchor="ctr"/>
                </a:tc>
              </a:tr>
              <a:tr h="1606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구구단</a:t>
                      </a:r>
                      <a:r>
                        <a:rPr lang="en-US" altLang="ko-KR" sz="1400" dirty="0" smtClean="0"/>
                        <a:t>(a x b)</a:t>
                      </a:r>
                      <a:r>
                        <a:rPr lang="ko-KR" altLang="en-US" sz="1400" dirty="0" smtClean="0"/>
                        <a:t>을 출력하는 프로그램을 작성 하려고 한다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err="1" smtClean="0"/>
                        <a:t>v,w,x,y,z</a:t>
                      </a:r>
                      <a:r>
                        <a:rPr lang="ko-KR" altLang="en-US" sz="1400" dirty="0" smtClean="0"/>
                        <a:t>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채우세요 </a:t>
                      </a:r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Quiz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정답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(4~6)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56361" y="5812145"/>
            <a:ext cx="2521939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for a in range</a:t>
            </a:r>
            <a:r>
              <a:rPr lang="en-US" altLang="ko-KR" sz="1400" dirty="0" smtClean="0"/>
              <a:t>( v , w </a:t>
            </a:r>
            <a:r>
              <a:rPr lang="en-US" altLang="ko-KR" sz="1400" dirty="0"/>
              <a:t>+ 1</a:t>
            </a:r>
            <a:r>
              <a:rPr lang="en-US" altLang="ko-KR" sz="1400" dirty="0" smtClean="0"/>
              <a:t>):</a:t>
            </a:r>
          </a:p>
          <a:p>
            <a:r>
              <a:rPr lang="en-US" altLang="ko-KR" sz="1400" dirty="0" smtClean="0"/>
              <a:t>    for </a:t>
            </a:r>
            <a:r>
              <a:rPr lang="en-US" altLang="ko-KR" sz="1400" dirty="0"/>
              <a:t>b in </a:t>
            </a:r>
            <a:r>
              <a:rPr lang="en-US" altLang="ko-KR" sz="1400" dirty="0" smtClean="0"/>
              <a:t>range( x , y </a:t>
            </a:r>
            <a:r>
              <a:rPr lang="en-US" altLang="ko-KR" sz="1400" dirty="0"/>
              <a:t>+ 1):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print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a</a:t>
            </a:r>
            <a:r>
              <a:rPr lang="en-US" altLang="ko-KR" sz="1400" dirty="0" err="1" smtClean="0"/>
              <a:t>,“x",</a:t>
            </a:r>
            <a:r>
              <a:rPr lang="en-US" altLang="ko-KR" sz="1400" dirty="0" err="1"/>
              <a:t>b</a:t>
            </a:r>
            <a:r>
              <a:rPr lang="en-US" altLang="ko-KR" sz="1400" dirty="0" smtClean="0"/>
              <a:t>,'=', z 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58561" y="5493613"/>
            <a:ext cx="2521939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for a in range</a:t>
            </a:r>
            <a:r>
              <a:rPr lang="en-US" altLang="ko-KR" sz="1400" dirty="0" smtClean="0"/>
              <a:t>( </a:t>
            </a:r>
            <a:r>
              <a:rPr lang="en-US" altLang="ko-KR" sz="1400" dirty="0" smtClean="0">
                <a:solidFill>
                  <a:srgbClr val="FF0000"/>
                </a:solidFill>
              </a:rPr>
              <a:t>2 , 9 </a:t>
            </a:r>
            <a:r>
              <a:rPr lang="en-US" altLang="ko-KR" sz="1400" dirty="0"/>
              <a:t>+ 1</a:t>
            </a:r>
            <a:r>
              <a:rPr lang="en-US" altLang="ko-KR" sz="1400" dirty="0" smtClean="0"/>
              <a:t>):</a:t>
            </a:r>
          </a:p>
          <a:p>
            <a:r>
              <a:rPr lang="en-US" altLang="ko-KR" sz="1400" dirty="0" smtClean="0"/>
              <a:t>    for </a:t>
            </a:r>
            <a:r>
              <a:rPr lang="en-US" altLang="ko-KR" sz="1400" dirty="0"/>
              <a:t>b in </a:t>
            </a:r>
            <a:r>
              <a:rPr lang="en-US" altLang="ko-KR" sz="1400" dirty="0" smtClean="0"/>
              <a:t>range( </a:t>
            </a:r>
            <a:r>
              <a:rPr lang="en-US" altLang="ko-KR" sz="1400" dirty="0" smtClean="0">
                <a:solidFill>
                  <a:srgbClr val="FF0000"/>
                </a:solidFill>
              </a:rPr>
              <a:t>1 , 9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+ 1):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print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a</a:t>
            </a:r>
            <a:r>
              <a:rPr lang="en-US" altLang="ko-KR" sz="1400" dirty="0" err="1" smtClean="0"/>
              <a:t>,“x",</a:t>
            </a:r>
            <a:r>
              <a:rPr lang="en-US" altLang="ko-KR" sz="1400" dirty="0" err="1"/>
              <a:t>b</a:t>
            </a:r>
            <a:r>
              <a:rPr lang="en-US" altLang="ko-KR" sz="1400" dirty="0" smtClean="0"/>
              <a:t>,'=', </a:t>
            </a:r>
            <a:r>
              <a:rPr lang="en-US" altLang="ko-KR" sz="1400" dirty="0" smtClean="0">
                <a:solidFill>
                  <a:srgbClr val="FF0000"/>
                </a:solidFill>
              </a:rPr>
              <a:t>a*b</a:t>
            </a:r>
            <a:r>
              <a:rPr lang="en-US" altLang="ko-KR" sz="1400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566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읽기 형식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35544"/>
              </p:ext>
            </p:extLst>
          </p:nvPr>
        </p:nvGraphicFramePr>
        <p:xfrm>
          <a:off x="130631" y="1080586"/>
          <a:ext cx="11912599" cy="565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쓰기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읽기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객체 </a:t>
                      </a:r>
                      <a:r>
                        <a:rPr lang="en-US" altLang="ko-KR" sz="1400" dirty="0" smtClean="0"/>
                        <a:t>= open(</a:t>
                      </a:r>
                      <a:r>
                        <a:rPr lang="ko-KR" altLang="en-US" sz="1400" dirty="0" smtClean="0"/>
                        <a:t>파일 이름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파일 열기 모드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455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모드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w  :</a:t>
                      </a: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쓰기모드</a:t>
                      </a:r>
                      <a:r>
                        <a:rPr lang="en-US" altLang="ko-KR" sz="1400" dirty="0" smtClean="0"/>
                        <a:t>(write)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파일에 내용을 쓸 때 사용</a:t>
                      </a:r>
                    </a:p>
                    <a:p>
                      <a:r>
                        <a:rPr lang="en-US" altLang="ko-KR" sz="1400" dirty="0" smtClean="0"/>
                        <a:t>a   :  </a:t>
                      </a:r>
                      <a:r>
                        <a:rPr lang="ko-KR" altLang="en-US" sz="1400" dirty="0" smtClean="0"/>
                        <a:t>추가모드</a:t>
                      </a:r>
                      <a:r>
                        <a:rPr lang="en-US" altLang="ko-KR" sz="1400" dirty="0" smtClean="0"/>
                        <a:t>(add)</a:t>
                      </a:r>
                      <a:r>
                        <a:rPr lang="ko-KR" altLang="en-US" sz="1400" dirty="0" smtClean="0"/>
                        <a:t> 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파일의 마지막에 새로운 내용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r    : </a:t>
                      </a:r>
                      <a:r>
                        <a:rPr lang="ko-KR" altLang="en-US" sz="1400" dirty="0" smtClean="0"/>
                        <a:t>읽기모드</a:t>
                      </a:r>
                      <a:r>
                        <a:rPr lang="en-US" altLang="ko-KR" sz="1400" dirty="0" smtClean="0"/>
                        <a:t>(read)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파일을 읽기만 할 때 사용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874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195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쓰기 모드</a:t>
                      </a:r>
                      <a:r>
                        <a:rPr lang="en-US" altLang="ko-KR" sz="1400" dirty="0" smtClean="0"/>
                        <a:t>(w)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'w')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('</a:t>
                      </a:r>
                      <a:r>
                        <a:rPr lang="en-US" altLang="ko-KR" sz="1400" dirty="0" err="1" smtClean="0"/>
                        <a:t>shrek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추가 모드</a:t>
                      </a:r>
                      <a:r>
                        <a:rPr lang="en-US" altLang="ko-KR" sz="1400" dirty="0" smtClean="0"/>
                        <a:t>(a)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‘a')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(‘</a:t>
                      </a:r>
                      <a:r>
                        <a:rPr lang="en-US" altLang="ko-KR" sz="1400" dirty="0" err="1" smtClean="0"/>
                        <a:t>piona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400" dirty="0" smtClean="0"/>
                        <a:t># </a:t>
                      </a:r>
                      <a:r>
                        <a:rPr lang="en-US" altLang="ko-KR" sz="1400" dirty="0" smtClean="0"/>
                        <a:t>my_name.txt </a:t>
                      </a:r>
                      <a:r>
                        <a:rPr lang="ko-KR" altLang="en-US" sz="1400" dirty="0" smtClean="0"/>
                        <a:t>파일을 읽기 모드</a:t>
                      </a:r>
                      <a:r>
                        <a:rPr lang="en-US" altLang="ko-KR" sz="1400" dirty="0" smtClean="0"/>
                        <a:t>(r)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 = open('my_name.txt', 'r')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name = file.read()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file.close()  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print(name)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t="23450" r="22372" b="24079"/>
          <a:stretch/>
        </p:blipFill>
        <p:spPr bwMode="auto">
          <a:xfrm>
            <a:off x="2683320" y="2494645"/>
            <a:ext cx="2368508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22" y="2494645"/>
            <a:ext cx="2372732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8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읽기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4936"/>
              </p:ext>
            </p:extLst>
          </p:nvPr>
        </p:nvGraphicFramePr>
        <p:xfrm>
          <a:off x="145145" y="1080586"/>
          <a:ext cx="1191259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2489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구구단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y = x*x ( - </a:t>
                      </a:r>
                      <a:r>
                        <a:rPr lang="pt-BR" altLang="ko-KR" sz="1200" dirty="0" smtClean="0"/>
                        <a:t>5 ≤</a:t>
                      </a:r>
                      <a:r>
                        <a:rPr lang="en-US" altLang="ko-KR" sz="1200" dirty="0" smtClean="0"/>
                        <a:t> x</a:t>
                      </a:r>
                      <a:r>
                        <a:rPr lang="pt-BR" altLang="ko-KR" sz="1200" dirty="0" smtClean="0"/>
                        <a:t> ≤ 5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1642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쓰기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smtClean="0"/>
                        <a:t>file = open('multiplicaion_table.txt', 'w')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r>
                        <a:rPr lang="en-US" altLang="ko-KR" sz="1200" dirty="0" smtClean="0"/>
                        <a:t>for a in range( 2 , 9 + 1):</a:t>
                      </a:r>
                    </a:p>
                    <a:p>
                      <a:r>
                        <a:rPr lang="en-US" altLang="ko-KR" sz="1200" dirty="0" smtClean="0"/>
                        <a:t>    for b in range( 1 , 9 + 1):</a:t>
                      </a:r>
                    </a:p>
                    <a:p>
                      <a:r>
                        <a:rPr lang="en-US" altLang="ko-KR" sz="1200" dirty="0" smtClean="0"/>
                        <a:t>        data= '%d x %d = %2d\n' %(a, b, a*b)</a:t>
                      </a:r>
                    </a:p>
                    <a:p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(data)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('\n')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err="1" smtClean="0"/>
                        <a:t>file.close</a:t>
                      </a:r>
                      <a:r>
                        <a:rPr lang="en-US" altLang="ko-KR" sz="1200" dirty="0" smtClean="0"/>
                        <a:t>()</a:t>
                      </a:r>
                      <a:endParaRPr lang="pt-BR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file = open('data.txt', 'w')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for x in range(-5, 5+1):</a:t>
                      </a:r>
                    </a:p>
                    <a:p>
                      <a:r>
                        <a:rPr lang="en-US" altLang="ko-KR" sz="1200" dirty="0" smtClean="0"/>
                        <a:t>    y = x*x</a:t>
                      </a:r>
                    </a:p>
                    <a:p>
                      <a:r>
                        <a:rPr lang="en-US" altLang="ko-KR" sz="1200" dirty="0" smtClean="0"/>
                        <a:t>    data= '%d %d\n' %(x, y)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(data)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err="1" smtClean="0"/>
                        <a:t>file.close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85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읽기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 = open('multiplicaion_table.txt', 'r') 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en-US" altLang="ko-KR" sz="1200" dirty="0" smtClean="0"/>
                        <a:t>multiplication</a:t>
                      </a:r>
                      <a:r>
                        <a:rPr lang="pt-BR" altLang="ko-KR" sz="1200" dirty="0" smtClean="0"/>
                        <a:t> = file.read()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file.close()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</a:t>
                      </a:r>
                      <a:r>
                        <a:rPr lang="en-US" altLang="ko-KR" sz="1200" dirty="0" smtClean="0"/>
                        <a:t>multiplication</a:t>
                      </a:r>
                      <a:r>
                        <a:rPr lang="pt-BR" altLang="ko-KR" sz="12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 = open('data.txt', 'r')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 = file.read().splitlines()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data_x = []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data_y = []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for i in range(11):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x,y= data[i].split(' ')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data_x.append(float(x))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data_y.append(float(y))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print(data_x)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print(data_y)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%matplotlib inline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from matplotlib import pyplot as plt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plt.plot(data_x, data_y)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plt.show()</a:t>
                      </a:r>
                      <a:endParaRPr lang="pt-BR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5" y="3613273"/>
            <a:ext cx="2834749" cy="188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8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64883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5-2.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구현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if~else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elif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</a:t>
            </a:r>
            <a:r>
              <a:rPr lang="ko-KR" altLang="en-US" b="1" dirty="0" smtClean="0"/>
              <a:t>매주 </a:t>
            </a:r>
            <a:r>
              <a:rPr lang="ko-KR" altLang="en-US" b="1" dirty="0"/>
              <a:t>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987E73B-5ACA-4B9F-870A-F134604467CA}"/>
              </a:ext>
            </a:extLst>
          </p:cNvPr>
          <p:cNvGrpSpPr/>
          <p:nvPr/>
        </p:nvGrpSpPr>
        <p:grpSpPr>
          <a:xfrm>
            <a:off x="4793673" y="726399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="" xmlns:a16="http://schemas.microsoft.com/office/drawing/2014/main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="" xmlns:a16="http://schemas.microsoft.com/office/drawing/2014/main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3F4E5974-F99B-4E16-B3A8-39C2FC342760}"/>
              </a:ext>
            </a:extLst>
          </p:cNvPr>
          <p:cNvGrpSpPr/>
          <p:nvPr/>
        </p:nvGrpSpPr>
        <p:grpSpPr>
          <a:xfrm>
            <a:off x="5342072" y="871159"/>
            <a:ext cx="5211626" cy="769441"/>
            <a:chOff x="5376075" y="1656674"/>
            <a:chExt cx="3757874" cy="554811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718E8629-A095-4DB6-B247-4C40B6397302}"/>
                </a:ext>
              </a:extLst>
            </p:cNvPr>
            <p:cNvSpPr/>
            <p:nvPr/>
          </p:nvSpPr>
          <p:spPr>
            <a:xfrm>
              <a:off x="5875298" y="1723251"/>
              <a:ext cx="3258651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Review(List)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793673" y="2028726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42072" y="2173486"/>
            <a:ext cx="5690763" cy="769441"/>
            <a:chOff x="5376075" y="1656674"/>
            <a:chExt cx="4103359" cy="554811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723249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Review(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화면 입출력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)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806373" y="3324126"/>
            <a:ext cx="6442363" cy="1080000"/>
            <a:chOff x="4793673" y="3809998"/>
            <a:chExt cx="6442363" cy="1080000"/>
          </a:xfrm>
        </p:grpSpPr>
        <p:sp>
          <p:nvSpPr>
            <p:cNvPr id="25" name="육각형 24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54772" y="3468886"/>
            <a:ext cx="5690763" cy="769441"/>
            <a:chOff x="5376075" y="1656674"/>
            <a:chExt cx="4103359" cy="55481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723250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–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반복문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(for)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819073" y="4581426"/>
            <a:ext cx="6442363" cy="1080000"/>
            <a:chOff x="4793673" y="3809998"/>
            <a:chExt cx="6442363" cy="1080000"/>
          </a:xfrm>
        </p:grpSpPr>
        <p:sp>
          <p:nvSpPr>
            <p:cNvPr id="37" name="육각형 36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67472" y="4726186"/>
            <a:ext cx="5690763" cy="769441"/>
            <a:chOff x="5376075" y="1656674"/>
            <a:chExt cx="4103359" cy="554811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723250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–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파일 입출력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4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653"/>
              </p:ext>
            </p:extLst>
          </p:nvPr>
        </p:nvGraphicFramePr>
        <p:xfrm>
          <a:off x="241300" y="1022878"/>
          <a:ext cx="11709399" cy="545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91"/>
                <a:gridCol w="4991642"/>
                <a:gridCol w="2708383"/>
                <a:gridCol w="2708383"/>
              </a:tblGrid>
              <a:tr h="39008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일반적인 변수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행렬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numpy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1218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 선언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a_0 = 3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a_1 = 2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a_2 = 4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a_3 = 1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a_4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a=[3, 2, 4, 1,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(a)=</a:t>
                      </a:r>
                      <a:r>
                        <a:rPr lang="pt-BR" altLang="ko-KR" sz="1400" dirty="0" smtClean="0"/>
                        <a:t>[3 2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4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1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 5]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90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a_0 +a_1 + a_2 + a_3 + a_4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sum(a)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numpy.sum(a)</a:t>
                      </a:r>
                    </a:p>
                  </a:txBody>
                  <a:tcPr anchor="ctr"/>
                </a:tc>
              </a:tr>
              <a:tr h="769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 = 5</a:t>
                      </a:r>
                    </a:p>
                    <a:p>
                      <a:pPr algn="ctr"/>
                      <a:endParaRPr lang="pt-BR" altLang="ko-KR" sz="1400" dirty="0" smtClean="0"/>
                    </a:p>
                    <a:p>
                      <a:pPr algn="ctr"/>
                      <a:r>
                        <a:rPr lang="pt-BR" altLang="ko-KR" sz="1400" dirty="0" smtClean="0"/>
                        <a:t>print( total/N 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 = len(a)</a:t>
                      </a:r>
                    </a:p>
                    <a:p>
                      <a:pPr algn="ctr"/>
                      <a:endParaRPr lang="pt-BR" altLang="ko-KR" sz="1400" dirty="0" smtClean="0"/>
                    </a:p>
                    <a:p>
                      <a:pPr algn="ctr"/>
                      <a:r>
                        <a:rPr lang="pt-BR" altLang="ko-KR" sz="1400" dirty="0" smtClean="0"/>
                        <a:t>print( total/N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numpy.mean(a)</a:t>
                      </a:r>
                    </a:p>
                  </a:txBody>
                  <a:tcPr anchor="ctr"/>
                </a:tc>
              </a:tr>
              <a:tr h="2690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최대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최소값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400" dirty="0" smtClean="0"/>
                        <a:t>max(a)</a:t>
                      </a:r>
                    </a:p>
                    <a:p>
                      <a:pPr algn="ctr" latinLnBrk="1"/>
                      <a:endParaRPr lang="pt-BR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min(a)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numpy.max</a:t>
                      </a:r>
                      <a:r>
                        <a:rPr lang="en-US" altLang="ko-KR" sz="1400" dirty="0" smtClean="0"/>
                        <a:t>(a)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numpy.min</a:t>
                      </a:r>
                      <a:r>
                        <a:rPr lang="en-US" altLang="ko-KR" sz="1400" dirty="0" smtClean="0"/>
                        <a:t>(a)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83" y="4101616"/>
            <a:ext cx="410368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5101" y="4547402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myMax</a:t>
            </a:r>
            <a:r>
              <a:rPr lang="en-US" altLang="ko-KR" sz="1400" dirty="0" smtClean="0"/>
              <a:t>( a_0, a_1)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51201" y="5098367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myMax</a:t>
            </a:r>
            <a:r>
              <a:rPr lang="en-US" altLang="ko-KR" sz="1400" dirty="0" smtClean="0"/>
              <a:t>(  3,   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  )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369501" y="4855179"/>
            <a:ext cx="7815" cy="2420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5709461" y="4866909"/>
            <a:ext cx="7815" cy="2420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리스트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(List)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의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726" y="6508403"/>
            <a:ext cx="963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https://github.com/moebs/python_lab/blob/master/ch03/ch03_example.ipynb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7329876" y="1663216"/>
            <a:ext cx="14109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a[0] a[1] a[2] a[3] a[4</a:t>
            </a:r>
            <a:r>
              <a:rPr lang="en-US" altLang="ko-KR" sz="900" b="1" dirty="0">
                <a:solidFill>
                  <a:srgbClr val="FF0000"/>
                </a:solidFill>
              </a:rPr>
              <a:t>]</a:t>
            </a:r>
            <a:endParaRPr lang="pt-BR" altLang="ko-KR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입출력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(input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print)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57012"/>
              </p:ext>
            </p:extLst>
          </p:nvPr>
        </p:nvGraphicFramePr>
        <p:xfrm>
          <a:off x="69971" y="1014921"/>
          <a:ext cx="12048808" cy="548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7"/>
                <a:gridCol w="3210243"/>
                <a:gridCol w="3065780"/>
                <a:gridCol w="4267518"/>
              </a:tblGrid>
              <a:tr h="2591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문자열 </a:t>
                      </a:r>
                      <a:r>
                        <a:rPr lang="en-US" altLang="ko-KR" sz="1400" dirty="0" smtClean="0"/>
                        <a:t>(string)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정수형 </a:t>
                      </a:r>
                      <a:r>
                        <a:rPr lang="en-US" altLang="ko-KR" sz="1400" dirty="0" smtClean="0"/>
                        <a:t>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실수형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(float)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643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입력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(input)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name = input('</a:t>
                      </a:r>
                      <a:r>
                        <a:rPr lang="ko-KR" altLang="en-US" sz="1400" baseline="0" dirty="0" smtClean="0"/>
                        <a:t>이름을 입력하세요 </a:t>
                      </a:r>
                      <a:r>
                        <a:rPr lang="en-US" altLang="ko-KR" sz="1400" baseline="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aseline="0" dirty="0" smtClean="0"/>
                        <a:t>s</a:t>
                      </a:r>
                      <a:r>
                        <a:rPr lang="en-US" altLang="ko-KR" sz="1400" baseline="0" dirty="0" smtClean="0"/>
                        <a:t>tr_1</a:t>
                      </a:r>
                      <a:r>
                        <a:rPr lang="pt-BR" altLang="ko-KR" sz="1400" dirty="0" smtClean="0"/>
                        <a:t> = input('</a:t>
                      </a:r>
                      <a:r>
                        <a:rPr lang="ko-KR" altLang="en-US" sz="1400" dirty="0" smtClean="0"/>
                        <a:t>정수를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str_1 = input(‘</a:t>
                      </a:r>
                      <a:r>
                        <a:rPr lang="ko-KR" altLang="en-US" sz="1400" dirty="0" smtClean="0"/>
                        <a:t>첫 번째 실수를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str_2 = input('</a:t>
                      </a:r>
                      <a:r>
                        <a:rPr lang="ko-KR" altLang="en-US" sz="1400" dirty="0" smtClean="0"/>
                        <a:t>두 번째 실수를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</a:txBody>
                  <a:tcPr anchor="ctr"/>
                </a:tc>
              </a:tr>
              <a:tr h="44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형변환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 numeric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i = int(str_1)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f_1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f_2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(str_2)</a:t>
                      </a:r>
                    </a:p>
                  </a:txBody>
                  <a:tcPr anchor="ctr"/>
                </a:tc>
              </a:tr>
              <a:tr h="134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출력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(print)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print(name)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Quiz_1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입력한 두 수는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:',)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곱은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차은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세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pt-BR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07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Remark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사용하여 키보드 입력을 받는다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출력하고 싶은 메시지는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인자로 전달하면 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input 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ko-KR" alt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리턴값은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문자열이다</a:t>
                      </a: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정수 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5.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float()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dirty="0" smtClean="0"/>
                        <a:t>문자열 변환</a:t>
                      </a:r>
                      <a:r>
                        <a:rPr lang="ko-KR" altLang="en-US" sz="1400" baseline="0" dirty="0" smtClean="0"/>
                        <a:t> 함수 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dirty="0" smtClean="0"/>
                        <a:t>()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711700" y="6509435"/>
            <a:ext cx="744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https</a:t>
            </a:r>
            <a:r>
              <a:rPr lang="en-US" altLang="ko-KR" sz="1600" dirty="0"/>
              <a:t>://github.com/moebs/python_lab/blob/master/ch04/ch04_example.ipynb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06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33623"/>
              </p:ext>
            </p:extLst>
          </p:nvPr>
        </p:nvGraphicFramePr>
        <p:xfrm>
          <a:off x="203201" y="1050841"/>
          <a:ext cx="11785600" cy="568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6"/>
              </a:tblGrid>
              <a:tr h="70762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단순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반복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반복문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( loop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반복적인 작업을 가능하게 해주는 알고리즘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 smtClean="0"/>
                    </a:p>
                  </a:txBody>
                  <a:tcPr anchor="ctr"/>
                </a:tc>
              </a:tr>
              <a:tr h="2202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반복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출력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address</a:t>
                      </a:r>
                      <a:r>
                        <a:rPr lang="en-US" altLang="ko-KR" sz="1500" baseline="0" dirty="0" smtClean="0"/>
                        <a:t> = list(range(1,347))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address: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range(1, 347):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</a:txBody>
                  <a:tcPr anchor="ctr"/>
                </a:tc>
              </a:tr>
              <a:tr h="2777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range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함수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range(10)</a:t>
                      </a:r>
                      <a:r>
                        <a:rPr lang="ko-KR" altLang="en-US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</a:t>
                      </a:r>
                      <a:r>
                        <a:rPr lang="ko-KR" altLang="en-US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정수</a:t>
                      </a:r>
                      <a:r>
                        <a:rPr lang="en-US" altLang="ko-KR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en-US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en-US" altLang="ko-KR" sz="15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range( 2, 6)      : 2, 3, 4, 5 </a:t>
                      </a:r>
                      <a:r>
                        <a:rPr lang="en-US" altLang="ko-KR" sz="15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5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range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500" dirty="0" smtClean="0"/>
                        <a:t>)  : 0, 2, 4, 6, 8</a:t>
                      </a:r>
                    </a:p>
                    <a:p>
                      <a:endParaRPr lang="en-US" altLang="ko-KR" sz="1500" dirty="0" smtClean="0"/>
                    </a:p>
                    <a:p>
                      <a:r>
                        <a:rPr lang="en-US" altLang="ko-KR" sz="1500" b="1" dirty="0" smtClean="0">
                          <a:solidFill>
                            <a:srgbClr val="FF0000"/>
                          </a:solidFill>
                        </a:rPr>
                        <a:t>4. range(?, ?, ?)   : 1, 3, 5, 7, 9 ( Quiz_2 ) </a:t>
                      </a:r>
                    </a:p>
                    <a:p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range</a:t>
                      </a:r>
                      <a:r>
                        <a:rPr lang="en-US" altLang="ko-KR" sz="1500" dirty="0" smtClean="0"/>
                        <a:t>(1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altLang="ko-KR" sz="1500" dirty="0" smtClean="0"/>
                        <a:t>) : 10, 9, 8, 7, ….,1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 b="0" dirty="0" smtClean="0">
                          <a:solidFill>
                            <a:srgbClr val="FF0000"/>
                          </a:solidFill>
                        </a:rPr>
                        <a:t>Quiz_3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짝수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홀수 번지만 출력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b="1" dirty="0" smtClean="0">
                          <a:solidFill>
                            <a:srgbClr val="FF0000"/>
                          </a:solidFill>
                        </a:rPr>
                        <a:t>for i in ???????: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30181"/>
              </p:ext>
            </p:extLst>
          </p:nvPr>
        </p:nvGraphicFramePr>
        <p:xfrm>
          <a:off x="101601" y="1050841"/>
          <a:ext cx="12014199" cy="571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55"/>
                <a:gridCol w="5474018"/>
                <a:gridCol w="5502226"/>
              </a:tblGrid>
              <a:tr h="3511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문법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예제</a:t>
                      </a: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기본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구조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ko-KR" altLang="en-US" sz="1600" dirty="0" smtClean="0"/>
                        <a:t>변수 </a:t>
                      </a:r>
                      <a:r>
                        <a:rPr lang="en-US" altLang="ko-KR" sz="1600" dirty="0" smtClean="0"/>
                        <a:t>in </a:t>
                      </a:r>
                      <a:r>
                        <a:rPr lang="ko-KR" altLang="en-US" sz="1600" dirty="0" smtClean="0"/>
                        <a:t>리스트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    </a:t>
                      </a:r>
                      <a:r>
                        <a:rPr lang="en-US" altLang="ko-KR" sz="1600" dirty="0" smtClean="0"/>
                        <a:t>print(str_1)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2223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baseline="0" dirty="0" smtClean="0"/>
                        <a:t>사항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끝에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:(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을 빠뜨리지 않았는지 확인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다음 줄에 오는 반복할 코드의 들여쓰기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확인</a:t>
                      </a:r>
                      <a:r>
                        <a:rPr lang="en-US" altLang="ko-KR" sz="1600" b="1" dirty="0" smtClean="0"/>
                        <a:t> </a:t>
                      </a:r>
                      <a:endParaRPr lang="ko-KR" altLang="en-US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 없어서 에러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사랑하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')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print(str_1)      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들여쓰기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smtClean="0"/>
                        <a:t>(indent)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들여쓰기를 사용하여 영역을 지정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/>
                      </a:r>
                      <a:br>
                        <a:rPr lang="ko-KR" altLang="en-US" sz="1600" dirty="0" smtClean="0"/>
                      </a:b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for, if,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작성하면서 나오는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”:” 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아랫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줄은 반드시 들여쓰기를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해야합니다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print(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)              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들여쓰기가 안되어서 반복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x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기본 구조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667500" y="5854700"/>
            <a:ext cx="2044700" cy="5842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50300" y="2057400"/>
            <a:ext cx="3530599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smtClean="0"/>
              <a:t>str_1 </a:t>
            </a:r>
            <a:r>
              <a:rPr lang="en-US" altLang="ko-KR" sz="1600" dirty="0"/>
              <a:t>in ['</a:t>
            </a:r>
            <a:r>
              <a:rPr lang="en-US" altLang="ko-KR" sz="1600" dirty="0" err="1"/>
              <a:t>mother</a:t>
            </a:r>
            <a:r>
              <a:rPr lang="en-US" altLang="ko-KR" sz="1600" dirty="0" err="1" smtClean="0"/>
              <a:t>','father','sister</a:t>
            </a:r>
            <a:r>
              <a:rPr lang="en-US" altLang="ko-KR" sz="1600" dirty="0" smtClean="0"/>
              <a:t>']: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print</a:t>
            </a:r>
            <a:r>
              <a:rPr lang="en-US" altLang="ko-KR" sz="1600" dirty="0"/>
              <a:t>('</a:t>
            </a:r>
            <a:r>
              <a:rPr lang="ko-KR" altLang="en-US" sz="1600" dirty="0"/>
              <a:t>사랑하는</a:t>
            </a:r>
            <a:r>
              <a:rPr lang="en-US" altLang="ko-KR" sz="1600" dirty="0" smtClean="0"/>
              <a:t>')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</a:t>
            </a:r>
            <a:r>
              <a:rPr lang="en-US" altLang="ko-KR" sz="1600" dirty="0" smtClean="0"/>
              <a:t>print(str_1)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9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응</a:t>
            </a:r>
            <a:r>
              <a:rPr lang="ko-KR" altLang="en-US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용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66158"/>
              </p:ext>
            </p:extLst>
          </p:nvPr>
        </p:nvGraphicFramePr>
        <p:xfrm>
          <a:off x="25400" y="1066073"/>
          <a:ext cx="12115801" cy="56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13"/>
                <a:gridCol w="5020499"/>
                <a:gridCol w="5786789"/>
              </a:tblGrid>
              <a:tr h="5586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반복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반복문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 loop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반복적인 작업을 가능하게 해주는 알고리즘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1708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1 + 2 + 3 + 4 + 5 + 6 + 7 + 8 + 9 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0 #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변수 초기화</a:t>
                      </a:r>
                      <a:endParaRPr lang="pt-BR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range(1, 11):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</a:t>
                      </a: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4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print('</a:t>
                      </a:r>
                      <a:r>
                        <a:rPr lang="ko-KR" altLang="en-US" sz="1400" dirty="0" smtClean="0"/>
                        <a:t>합계 </a:t>
                      </a:r>
                      <a:r>
                        <a:rPr lang="en-US" altLang="ko-KR" sz="1400" dirty="0" smtClean="0"/>
                        <a:t>: ', </a:t>
                      </a:r>
                      <a:r>
                        <a:rPr lang="pt-BR" altLang="ko-KR" sz="1400" dirty="0" smtClean="0"/>
                        <a:t>total)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Quiz_4. </a:t>
                      </a:r>
                      <a:r>
                        <a:rPr lang="ko-KR" altLang="en-US" sz="1400" dirty="0" smtClean="0"/>
                        <a:t>자연수 </a:t>
                      </a:r>
                      <a:r>
                        <a:rPr lang="en-US" altLang="ko-KR" sz="1400" dirty="0" smtClean="0"/>
                        <a:t>n</a:t>
                      </a:r>
                      <a:r>
                        <a:rPr lang="ko-KR" altLang="en-US" sz="1400" dirty="0" smtClean="0"/>
                        <a:t>을 입력 받아</a:t>
                      </a:r>
                      <a:r>
                        <a:rPr lang="en-US" altLang="ko-KR" sz="1400" dirty="0" smtClean="0"/>
                        <a:t> n</a:t>
                      </a:r>
                      <a:r>
                        <a:rPr lang="ko-KR" altLang="en-US" sz="1400" dirty="0" smtClean="0"/>
                        <a:t>까지 합계 구하기 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1708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더하기</a:t>
                      </a:r>
                      <a:r>
                        <a:rPr lang="en-US" altLang="ko-KR" sz="1400" baseline="0" dirty="0" smtClean="0"/>
                        <a:t>(+)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= [1, 2, 3]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b = [4,</a:t>
                      </a:r>
                      <a:r>
                        <a:rPr lang="pt-BR" altLang="ko-KR" sz="1400" baseline="0" dirty="0" smtClean="0"/>
                        <a:t> 5, 6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 = [0, 0, 0] # </a:t>
                      </a:r>
                      <a:r>
                        <a:rPr lang="ko-KR" altLang="en-US" sz="1400" dirty="0" smtClean="0"/>
                        <a:t>리스트 초기화</a:t>
                      </a: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[0]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c[1] = a[1]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[1]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c[2] = a[2]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= [1, 2, 3]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b = [4,</a:t>
                      </a:r>
                      <a:r>
                        <a:rPr lang="pt-BR" altLang="ko-KR" sz="1400" baseline="0" dirty="0" smtClean="0"/>
                        <a:t> 5, 6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 = [0, 0, 0]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[i] </a:t>
                      </a:r>
                    </a:p>
                  </a:txBody>
                  <a:tcPr anchor="ctr"/>
                </a:tc>
              </a:tr>
              <a:tr h="558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빼기</a:t>
                      </a:r>
                      <a:r>
                        <a:rPr lang="en-US" altLang="ko-KR" sz="1400" dirty="0" smtClean="0"/>
                        <a:t>(-)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- b[0]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 b[i] </a:t>
                      </a:r>
                    </a:p>
                  </a:txBody>
                  <a:tcPr anchor="ctr"/>
                </a:tc>
              </a:tr>
              <a:tr h="558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곱하기</a:t>
                      </a:r>
                      <a:r>
                        <a:rPr lang="en-US" altLang="ko-KR" sz="1400" baseline="0" dirty="0" smtClean="0"/>
                        <a:t>(*)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* b[0]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 b[i] </a:t>
                      </a:r>
                    </a:p>
                  </a:txBody>
                  <a:tcPr anchor="ctr"/>
                </a:tc>
              </a:tr>
              <a:tr h="558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/>
                        <a:t>나누기</a:t>
                      </a:r>
                      <a:r>
                        <a:rPr lang="en-US" altLang="ko-KR" sz="1400" baseline="0" dirty="0" smtClean="0"/>
                        <a:t>(/)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/ b[0]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 b[i]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56700" y="1785256"/>
            <a:ext cx="2664512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altLang="ko-KR" sz="1500" dirty="0" smtClean="0"/>
              <a:t>total </a:t>
            </a:r>
            <a:r>
              <a:rPr lang="pt-BR" altLang="ko-KR" sz="1500" dirty="0"/>
              <a:t>= 0</a:t>
            </a:r>
          </a:p>
          <a:p>
            <a:pPr>
              <a:defRPr/>
            </a:pPr>
            <a:r>
              <a:rPr lang="pt-BR" altLang="ko-KR" sz="1500" dirty="0"/>
              <a:t>for i in </a:t>
            </a:r>
            <a:r>
              <a:rPr lang="pt-BR" altLang="ko-KR" sz="1500" dirty="0" smtClean="0"/>
              <a:t>[1,2,3,4,5,6,7,8,9,10]: </a:t>
            </a:r>
            <a:endParaRPr lang="pt-BR" altLang="ko-KR" sz="1500" dirty="0"/>
          </a:p>
          <a:p>
            <a:pPr>
              <a:defRPr/>
            </a:pPr>
            <a:r>
              <a:rPr lang="pt-BR" altLang="ko-KR" sz="1500" dirty="0"/>
              <a:t>    </a:t>
            </a:r>
            <a:r>
              <a:rPr lang="pt-BR" altLang="ko-KR" sz="1500" dirty="0" smtClean="0"/>
              <a:t>total </a:t>
            </a:r>
            <a:r>
              <a:rPr lang="pt-BR" altLang="ko-KR" sz="1500" dirty="0"/>
              <a:t>= </a:t>
            </a:r>
            <a:r>
              <a:rPr lang="pt-BR" altLang="ko-KR" sz="1500" dirty="0" smtClean="0"/>
              <a:t>total </a:t>
            </a:r>
            <a:r>
              <a:rPr lang="pt-BR" altLang="ko-KR" sz="1500" dirty="0"/>
              <a:t>+ i    </a:t>
            </a:r>
          </a:p>
          <a:p>
            <a:pPr>
              <a:defRPr/>
            </a:pPr>
            <a:r>
              <a:rPr lang="pt-BR" altLang="ko-KR" sz="1500" dirty="0" smtClean="0"/>
              <a:t>    print(＇</a:t>
            </a:r>
            <a:r>
              <a:rPr lang="ko-KR" altLang="en-US" sz="1500" dirty="0" smtClean="0"/>
              <a:t>누적합계 </a:t>
            </a:r>
            <a:r>
              <a:rPr lang="en-US" altLang="ko-KR" sz="1500" dirty="0"/>
              <a:t>: ', </a:t>
            </a:r>
            <a:r>
              <a:rPr lang="pt-BR" altLang="ko-KR" sz="1500" dirty="0" smtClean="0"/>
              <a:t>total)</a:t>
            </a:r>
            <a:endParaRPr lang="pt-BR" altLang="ko-KR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3766456"/>
            <a:ext cx="4114799" cy="20313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altLang="ko-KR" sz="1400" dirty="0" smtClean="0"/>
              <a:t>Quiz_5.</a:t>
            </a:r>
          </a:p>
          <a:p>
            <a:pPr>
              <a:defRPr/>
            </a:pPr>
            <a:endParaRPr lang="pt-BR" altLang="ko-KR" sz="1400" dirty="0" smtClean="0"/>
          </a:p>
          <a:p>
            <a:pPr>
              <a:defRPr/>
            </a:pPr>
            <a:r>
              <a:rPr lang="ko-KR" altLang="en-US" sz="1400" dirty="0" smtClean="0"/>
              <a:t>한 학급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명의 영어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수학 성적이</a:t>
            </a:r>
            <a:endParaRPr lang="en-US" altLang="ko-KR" sz="1400" dirty="0" smtClean="0"/>
          </a:p>
          <a:p>
            <a:pPr>
              <a:defRPr/>
            </a:pPr>
            <a:r>
              <a:rPr lang="ko-KR" altLang="en-US" sz="1400" dirty="0" smtClean="0"/>
              <a:t>아래와 같을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 개인별 평균 점수를 구하고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ko-KR" altLang="en-US" sz="1400" dirty="0" smtClean="0"/>
              <a:t>평균점수 기준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등과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등의 점수를 구하세요  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ko-KR" altLang="en-US" sz="1400" dirty="0" smtClean="0"/>
              <a:t>영어성적 </a:t>
            </a:r>
            <a:r>
              <a:rPr lang="en-US" altLang="ko-KR" sz="1400" dirty="0" smtClean="0"/>
              <a:t>: 70, 85, 50, 95, 80</a:t>
            </a:r>
          </a:p>
          <a:p>
            <a:pPr>
              <a:defRPr/>
            </a:pPr>
            <a:r>
              <a:rPr lang="ko-KR" altLang="en-US" sz="1400" dirty="0" smtClean="0"/>
              <a:t>수학성적 </a:t>
            </a:r>
            <a:r>
              <a:rPr lang="en-US" altLang="ko-KR" sz="1400" dirty="0" smtClean="0"/>
              <a:t>: 85, 65, 85, 55, 75</a:t>
            </a:r>
            <a:endParaRPr lang="pt-B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269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00860"/>
              </p:ext>
            </p:extLst>
          </p:nvPr>
        </p:nvGraphicFramePr>
        <p:xfrm>
          <a:off x="25400" y="1315237"/>
          <a:ext cx="12115803" cy="5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13"/>
                <a:gridCol w="1872750"/>
                <a:gridCol w="3147750"/>
                <a:gridCol w="2889795"/>
                <a:gridCol w="2896995"/>
              </a:tblGrid>
              <a:tr h="7993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단순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dirty="0" smtClean="0"/>
                        <a:t>반복</a:t>
                      </a:r>
                      <a:endParaRPr lang="ko-KR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 smtClean="0"/>
                        <a:t>반복문</a:t>
                      </a:r>
                      <a:endParaRPr lang="ko-KR" alt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636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*****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print('*****')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for i in range(5):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    print('*',end='')</a:t>
                      </a:r>
                      <a:endParaRPr lang="en-US" altLang="ko-KR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B</a:t>
                      </a:r>
                    </a:p>
                  </a:txBody>
                  <a:tcPr anchor="ctr"/>
                </a:tc>
              </a:tr>
              <a:tr h="1163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*****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*****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*****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print('*****')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print('*****')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print('*****')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3200" dirty="0" smtClean="0"/>
                        <a:t>A*3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3200" dirty="0" smtClean="0"/>
                        <a:t>(A</a:t>
                      </a:r>
                      <a:r>
                        <a:rPr lang="ko-KR" altLang="en-US" sz="3200" dirty="0" err="1" smtClean="0"/>
                        <a:t>를</a:t>
                      </a:r>
                      <a:r>
                        <a:rPr lang="ko-KR" altLang="en-US" sz="3200" dirty="0" smtClean="0"/>
                        <a:t> </a:t>
                      </a:r>
                      <a:r>
                        <a:rPr lang="en-US" altLang="ko-KR" sz="3200" dirty="0" smtClean="0"/>
                        <a:t>3</a:t>
                      </a:r>
                      <a:r>
                        <a:rPr lang="ko-KR" altLang="en-US" sz="3200" dirty="0" smtClean="0"/>
                        <a:t>회 반복</a:t>
                      </a:r>
                      <a:r>
                        <a:rPr lang="pt-BR" altLang="ko-KR" sz="32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for i in range(3):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baseline="0" dirty="0" smtClean="0"/>
                        <a:t>    B</a:t>
                      </a:r>
                      <a:endParaRPr lang="en-US" altLang="ko-KR" sz="20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B*3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(B</a:t>
                      </a:r>
                      <a:r>
                        <a:rPr lang="ko-KR" altLang="en-US" sz="3200" dirty="0" smtClean="0"/>
                        <a:t>를 </a:t>
                      </a:r>
                      <a:r>
                        <a:rPr lang="en-US" altLang="ko-KR" sz="3200" dirty="0" smtClean="0"/>
                        <a:t>3</a:t>
                      </a:r>
                      <a:r>
                        <a:rPr lang="ko-KR" altLang="en-US" sz="3200" dirty="0" smtClean="0"/>
                        <a:t>회 반복</a:t>
                      </a:r>
                      <a:r>
                        <a:rPr lang="en-US" altLang="ko-KR" sz="3200" dirty="0" smtClean="0"/>
                        <a:t>)</a:t>
                      </a:r>
                    </a:p>
                  </a:txBody>
                  <a:tcPr anchor="ctr"/>
                </a:tc>
              </a:tr>
              <a:tr h="2121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for i in range(3):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    for i in range(5):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        print('*',end='')</a:t>
                      </a:r>
                      <a:endParaRPr lang="en-US" altLang="ko-KR" sz="2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    print('\n')</a:t>
                      </a:r>
                      <a:endParaRPr lang="en-US" altLang="ko-KR" sz="20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51529" y="5173249"/>
            <a:ext cx="2304789" cy="67640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7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2660</Words>
  <Application>Microsoft Office PowerPoint</Application>
  <PresentationFormat>사용자 지정</PresentationFormat>
  <Paragraphs>521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디자인 사용자 지정</vt:lpstr>
      <vt:lpstr>Review 및 Python 반복문-2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610</cp:revision>
  <dcterms:created xsi:type="dcterms:W3CDTF">2020-03-22T10:18:41Z</dcterms:created>
  <dcterms:modified xsi:type="dcterms:W3CDTF">2020-10-21T15:08:40Z</dcterms:modified>
</cp:coreProperties>
</file>