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sldIdLst>
    <p:sldId id="256" r:id="rId2"/>
    <p:sldId id="378" r:id="rId3"/>
    <p:sldId id="373" r:id="rId4"/>
    <p:sldId id="374" r:id="rId5"/>
    <p:sldId id="399" r:id="rId6"/>
    <p:sldId id="401" r:id="rId7"/>
    <p:sldId id="402" r:id="rId8"/>
    <p:sldId id="400" r:id="rId9"/>
    <p:sldId id="414" r:id="rId10"/>
    <p:sldId id="408" r:id="rId11"/>
    <p:sldId id="409" r:id="rId12"/>
    <p:sldId id="410" r:id="rId13"/>
    <p:sldId id="411" r:id="rId14"/>
    <p:sldId id="413" r:id="rId15"/>
    <p:sldId id="412" r:id="rId16"/>
    <p:sldId id="404" r:id="rId17"/>
    <p:sldId id="403" r:id="rId18"/>
    <p:sldId id="405" r:id="rId19"/>
    <p:sldId id="407" r:id="rId20"/>
    <p:sldId id="406" r:id="rId21"/>
    <p:sldId id="38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 효은" initials="장효" lastIdx="4" clrIdx="0">
    <p:extLst>
      <p:ext uri="{19B8F6BF-5375-455C-9EA6-DF929625EA0E}">
        <p15:presenceInfo xmlns="" xmlns:p15="http://schemas.microsoft.com/office/powerpoint/2012/main" userId="d2217fcec7684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36"/>
    <a:srgbClr val="53372B"/>
    <a:srgbClr val="7D5443"/>
    <a:srgbClr val="9B6B4D"/>
    <a:srgbClr val="765E4A"/>
    <a:srgbClr val="54462A"/>
    <a:srgbClr val="25357C"/>
    <a:srgbClr val="26367D"/>
    <a:srgbClr val="0066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6" autoAdjust="0"/>
    <p:restoredTop sz="96558" autoAdjust="0"/>
  </p:normalViewPr>
  <p:slideViewPr>
    <p:cSldViewPr snapToGrid="0">
      <p:cViewPr>
        <p:scale>
          <a:sx n="66" d="100"/>
          <a:sy n="66" d="100"/>
        </p:scale>
        <p:origin x="-1284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F6F58-96FD-4864-A281-7D455E118508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A73A8-F51F-4156-A768-408A5610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0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85C255CA-3593-4620-B4C5-DFFCDDE252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3"/>
          <a:stretch/>
        </p:blipFill>
        <p:spPr bwMode="auto">
          <a:xfrm>
            <a:off x="0" y="0"/>
            <a:ext cx="12192000" cy="68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밝은 배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06BFAF8-C166-44DF-ADA9-C583873272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73" b="5455"/>
          <a:stretch/>
        </p:blipFill>
        <p:spPr bwMode="auto">
          <a:xfrm flipV="1">
            <a:off x="0" y="-1"/>
            <a:ext cx="12193588" cy="2565810"/>
          </a:xfrm>
          <a:custGeom>
            <a:avLst/>
            <a:gdLst>
              <a:gd name="connsiteX0" fmla="*/ 0 w 12193588"/>
              <a:gd name="connsiteY0" fmla="*/ 2565810 h 2565810"/>
              <a:gd name="connsiteX1" fmla="*/ 12193588 w 12193588"/>
              <a:gd name="connsiteY1" fmla="*/ 2565810 h 2565810"/>
              <a:gd name="connsiteX2" fmla="*/ 12193588 w 12193588"/>
              <a:gd name="connsiteY2" fmla="*/ 874791 h 2565810"/>
              <a:gd name="connsiteX3" fmla="*/ 12003185 w 12193588"/>
              <a:gd name="connsiteY3" fmla="*/ 1001983 h 2565810"/>
              <a:gd name="connsiteX4" fmla="*/ 343633 w 12193588"/>
              <a:gd name="connsiteY4" fmla="*/ 206214 h 2565810"/>
              <a:gd name="connsiteX5" fmla="*/ 0 w 12193588"/>
              <a:gd name="connsiteY5" fmla="*/ 0 h 256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3588" h="2565810">
                <a:moveTo>
                  <a:pt x="0" y="2565810"/>
                </a:moveTo>
                <a:lnTo>
                  <a:pt x="12193588" y="2565810"/>
                </a:lnTo>
                <a:lnTo>
                  <a:pt x="12193588" y="874791"/>
                </a:lnTo>
                <a:lnTo>
                  <a:pt x="12003185" y="1001983"/>
                </a:lnTo>
                <a:cubicBezTo>
                  <a:pt x="9628673" y="2485947"/>
                  <a:pt x="4622845" y="2670114"/>
                  <a:pt x="343633" y="206214"/>
                </a:cubicBez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"/>
          <a:stretch/>
        </p:blipFill>
        <p:spPr bwMode="auto">
          <a:xfrm flipV="1">
            <a:off x="0" y="-1"/>
            <a:ext cx="12193588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64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목차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51FCAF1F-909C-43F2-9FBB-3A98FCF616A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24"/>
          <a:stretch/>
        </p:blipFill>
        <p:spPr bwMode="auto">
          <a:xfrm>
            <a:off x="0" y="1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13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0CC4F9EC-738D-4980-9967-A879B6BE64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62"/>
          <a:stretch/>
        </p:blipFill>
        <p:spPr bwMode="auto">
          <a:xfrm>
            <a:off x="0" y="0"/>
            <a:ext cx="602745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43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 2">
    <p:bg>
      <p:bgPr>
        <a:solidFill>
          <a:srgbClr val="2535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ECD9BA7-A012-47C1-A45E-BFB3AB3FEA4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28"/>
          <a:stretch/>
        </p:blipFill>
        <p:spPr bwMode="auto">
          <a:xfrm>
            <a:off x="1" y="0"/>
            <a:ext cx="5877039" cy="6858000"/>
          </a:xfrm>
          <a:custGeom>
            <a:avLst/>
            <a:gdLst>
              <a:gd name="connsiteX0" fmla="*/ 0 w 5877039"/>
              <a:gd name="connsiteY0" fmla="*/ 0 h 6858000"/>
              <a:gd name="connsiteX1" fmla="*/ 5877039 w 5877039"/>
              <a:gd name="connsiteY1" fmla="*/ 0 h 6858000"/>
              <a:gd name="connsiteX2" fmla="*/ 5641042 w 5877039"/>
              <a:gd name="connsiteY2" fmla="*/ 113441 h 6858000"/>
              <a:gd name="connsiteX3" fmla="*/ 1485900 w 5877039"/>
              <a:gd name="connsiteY3" fmla="*/ 4406900 h 6858000"/>
              <a:gd name="connsiteX4" fmla="*/ 4114800 w 5877039"/>
              <a:gd name="connsiteY4" fmla="*/ 6858000 h 6858000"/>
              <a:gd name="connsiteX5" fmla="*/ 0 w 587703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7039" h="6858000">
                <a:moveTo>
                  <a:pt x="0" y="0"/>
                </a:moveTo>
                <a:lnTo>
                  <a:pt x="5877039" y="0"/>
                </a:lnTo>
                <a:lnTo>
                  <a:pt x="5641042" y="113441"/>
                </a:lnTo>
                <a:cubicBezTo>
                  <a:pt x="4042520" y="895797"/>
                  <a:pt x="2144712" y="2065337"/>
                  <a:pt x="1485900" y="4406900"/>
                </a:cubicBezTo>
                <a:cubicBezTo>
                  <a:pt x="2336800" y="5350933"/>
                  <a:pt x="3073400" y="6117167"/>
                  <a:pt x="4114800" y="6858000"/>
                </a:cubicBez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1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간지 슬라이드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611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8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60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09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4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672E61D-4285-4382-B7CB-104CF2FC16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3158" y="162344"/>
            <a:ext cx="10379242" cy="653411"/>
          </a:xfrm>
        </p:spPr>
        <p:txBody>
          <a:bodyPr>
            <a:normAutofit/>
          </a:bodyPr>
          <a:lstStyle>
            <a:lvl1pPr algn="l">
              <a:defRPr lang="ko-KR" altLang="en-US" sz="4000" b="0" kern="1200" cap="none" spc="0" dirty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="" xmlns:a16="http://schemas.microsoft.com/office/drawing/2014/main" id="{43B716EA-673D-4CC4-8D7B-19B8B4EFE0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0275" y="1555750"/>
            <a:ext cx="10652125" cy="4395788"/>
          </a:xfrm>
        </p:spPr>
        <p:txBody>
          <a:bodyPr/>
          <a:lstStyle>
            <a:lvl1pPr marL="342900" indent="-342900">
              <a:lnSpc>
                <a:spcPct val="130000"/>
              </a:lnSpc>
              <a:spcBef>
                <a:spcPts val="1200"/>
              </a:spcBef>
              <a:buFont typeface="HY헤드라인M" panose="02030600000101010101" pitchFamily="18" charset="-127"/>
              <a:buChar char="▶"/>
              <a:defRPr kumimoji="0" lang="ko-KR" altLang="en-US" sz="24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546100" indent="-273050"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2837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9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8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연한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223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연한배경">
    <p:bg>
      <p:bgPr>
        <a:solidFill>
          <a:srgbClr val="022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8492956-99EE-49CD-AFA9-0A122D331AAE}"/>
              </a:ext>
            </a:extLst>
          </p:cNvPr>
          <p:cNvSpPr/>
          <p:nvPr userDrawn="1"/>
        </p:nvSpPr>
        <p:spPr>
          <a:xfrm>
            <a:off x="0" y="928049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6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1F713B0-4BC1-40CA-96AA-0FC38D0674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48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밝은 배경 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EC92C800-68F7-47C2-A459-1C26CFCFC4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11244940" y="12993"/>
            <a:ext cx="927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2C06B8-32F6-4FD8-A56B-8095658E0C01}" type="slidenum">
              <a:rPr lang="ko-KR" altLang="en-US" sz="1400" b="1" smtClean="0">
                <a:solidFill>
                  <a:schemeClr val="bg1"/>
                </a:solidFill>
              </a:rPr>
              <a:t>‹#›</a:t>
            </a:fld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of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44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DCCA-67EE-4E2A-8755-FA3F98C3DF1C}" type="datetimeFigureOut">
              <a:rPr lang="ko-KR" altLang="en-US" smtClean="0"/>
              <a:t>2020-09-18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51" r:id="rId7"/>
    <p:sldLayoutId id="2147483745" r:id="rId8"/>
    <p:sldLayoutId id="2147483747" r:id="rId9"/>
    <p:sldLayoutId id="2147483749" r:id="rId10"/>
    <p:sldLayoutId id="2147483739" r:id="rId11"/>
    <p:sldLayoutId id="2147483744" r:id="rId12"/>
    <p:sldLayoutId id="2147483746" r:id="rId13"/>
    <p:sldLayoutId id="2147483748" r:id="rId14"/>
    <p:sldLayoutId id="2147483750" r:id="rId15"/>
    <p:sldLayoutId id="2147483740" r:id="rId16"/>
    <p:sldLayoutId id="2147483741" r:id="rId17"/>
    <p:sldLayoutId id="2147483742" r:id="rId18"/>
    <p:sldLayoutId id="2147483743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moebs/python_lab/master/ch01/hello.c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anaconda.com/archive/Anaconda3-2020.02-Linux-x86_64.sh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ebs/python_lab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ebs/python_lab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921128" cy="1470025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Linux</a:t>
            </a:r>
            <a:r>
              <a:rPr lang="ko-KR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및 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Python</a:t>
            </a:r>
            <a:r>
              <a:rPr lang="ko-KR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소개</a:t>
            </a:r>
            <a:endParaRPr lang="ko-KR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6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Linux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리눅스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기본 명령어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13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가지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실습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612017"/>
              </p:ext>
            </p:extLst>
          </p:nvPr>
        </p:nvGraphicFramePr>
        <p:xfrm>
          <a:off x="555631" y="1300692"/>
          <a:ext cx="11244483" cy="5219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93"/>
                <a:gridCol w="1149939"/>
                <a:gridCol w="1898061"/>
                <a:gridCol w="7608790"/>
              </a:tblGrid>
              <a:tr h="41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No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명령어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의미</a:t>
                      </a:r>
                      <a:r>
                        <a:rPr lang="en-US" altLang="ko-KR" b="0" dirty="0" smtClean="0"/>
                        <a:t> 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/>
                        <a:t>활용예</a:t>
                      </a:r>
                    </a:p>
                  </a:txBody>
                  <a:tcPr anchor="ctr"/>
                </a:tc>
              </a:tr>
              <a:tr h="41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/>
                        <a:t>passwd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/>
                        <a:t>패스워드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/>
                    </a:p>
                  </a:txBody>
                  <a:tcPr anchor="ctr"/>
                </a:tc>
              </a:tr>
              <a:tr h="11271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2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/>
                        <a:t>pwd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/>
                        <a:t>현재 작업 중인 </a:t>
                      </a:r>
                      <a:r>
                        <a:rPr lang="ko-KR" altLang="en-US" sz="1800" b="0" dirty="0" err="1" smtClean="0"/>
                        <a:t>디렉토리</a:t>
                      </a:r>
                      <a:r>
                        <a:rPr lang="ko-KR" altLang="en-US" sz="1800" b="0" dirty="0" smtClean="0"/>
                        <a:t> 출력</a:t>
                      </a:r>
                      <a:endParaRPr lang="en-US" altLang="ko-KR" sz="1800" b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(print work directory</a:t>
                      </a:r>
                      <a:r>
                        <a:rPr lang="en-US" altLang="ko-KR" sz="1800" b="0" baseline="0" dirty="0" smtClean="0"/>
                        <a:t> </a:t>
                      </a:r>
                      <a:r>
                        <a:rPr lang="en-US" altLang="ko-KR" sz="1800" b="0" dirty="0" smtClean="0"/>
                        <a:t>)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$ </a:t>
                      </a:r>
                      <a:r>
                        <a:rPr lang="en-US" altLang="ko-KR" sz="1800" b="0" dirty="0" err="1" smtClean="0"/>
                        <a:t>pwd</a:t>
                      </a:r>
                      <a:endParaRPr lang="en-US" altLang="ko-KR" sz="1800" b="0" dirty="0" smtClean="0"/>
                    </a:p>
                  </a:txBody>
                  <a:tcPr anchor="ctr"/>
                </a:tc>
              </a:tr>
              <a:tr h="31995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3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/>
                        <a:t>mkdir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err="1" smtClean="0"/>
                        <a:t>디렉토리</a:t>
                      </a:r>
                      <a:r>
                        <a:rPr lang="ko-KR" altLang="en-US" sz="1800" b="0" dirty="0" smtClean="0"/>
                        <a:t> 생성</a:t>
                      </a:r>
                      <a:endParaRPr lang="en-US" altLang="ko-KR" sz="1800" b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/>
                        <a:t>(make directory)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/>
                        <a:t>$ </a:t>
                      </a:r>
                      <a:r>
                        <a:rPr lang="en-US" altLang="ko-KR" b="0" dirty="0" err="1" smtClean="0"/>
                        <a:t>pwd</a:t>
                      </a:r>
                      <a:endParaRPr lang="en-US" altLang="ko-KR" b="0" dirty="0" smtClean="0"/>
                    </a:p>
                    <a:p>
                      <a:pPr algn="l" latinLnBrk="1"/>
                      <a:endParaRPr lang="en-US" altLang="ko-KR" b="0" dirty="0" smtClean="0"/>
                    </a:p>
                    <a:p>
                      <a:pPr algn="l" latinLnBrk="1"/>
                      <a:r>
                        <a:rPr lang="en-US" altLang="ko-KR" b="0" dirty="0" smtClean="0"/>
                        <a:t>$ </a:t>
                      </a:r>
                      <a:r>
                        <a:rPr lang="en-US" altLang="ko-KR" b="0" dirty="0" err="1" smtClean="0"/>
                        <a:t>mkdir</a:t>
                      </a:r>
                      <a:r>
                        <a:rPr lang="en-US" altLang="ko-KR" b="0" dirty="0" smtClean="0"/>
                        <a:t> </a:t>
                      </a:r>
                      <a:r>
                        <a:rPr lang="en-US" altLang="ko-KR" b="0" dirty="0" err="1" smtClean="0"/>
                        <a:t>linux_test</a:t>
                      </a:r>
                      <a:endParaRPr lang="en-US" altLang="ko-KR" b="0" dirty="0" smtClean="0"/>
                    </a:p>
                    <a:p>
                      <a:pPr algn="l" latinLnBrk="1"/>
                      <a:endParaRPr lang="en-US" altLang="ko-KR" b="0" dirty="0" smtClean="0"/>
                    </a:p>
                    <a:p>
                      <a:pPr algn="l" latinLnBrk="1"/>
                      <a:r>
                        <a:rPr lang="en-US" altLang="ko-KR" b="0" dirty="0" smtClean="0"/>
                        <a:t>$ cd </a:t>
                      </a:r>
                      <a:r>
                        <a:rPr lang="en-US" altLang="ko-KR" b="0" dirty="0" err="1" smtClean="0"/>
                        <a:t>linux</a:t>
                      </a:r>
                      <a:r>
                        <a:rPr lang="en-US" altLang="ko-KR" b="0" dirty="0" smtClean="0"/>
                        <a:t> + </a:t>
                      </a:r>
                      <a:r>
                        <a:rPr lang="en-US" altLang="ko-KR" b="0" dirty="0" err="1" smtClean="0"/>
                        <a:t>tap_key</a:t>
                      </a:r>
                      <a:endParaRPr lang="en-US" altLang="ko-KR" b="0" dirty="0" smtClean="0"/>
                    </a:p>
                    <a:p>
                      <a:pPr algn="l" latinLnBrk="1"/>
                      <a:endParaRPr lang="en-US" altLang="ko-KR" b="0" dirty="0" smtClean="0"/>
                    </a:p>
                    <a:p>
                      <a:pPr algn="l" latinLnBrk="1"/>
                      <a:r>
                        <a:rPr lang="en-US" altLang="ko-KR" b="0" dirty="0" smtClean="0"/>
                        <a:t>$ </a:t>
                      </a:r>
                      <a:r>
                        <a:rPr lang="en-US" altLang="ko-KR" b="0" dirty="0" err="1" smtClean="0"/>
                        <a:t>mkdir</a:t>
                      </a:r>
                      <a:r>
                        <a:rPr lang="en-US" altLang="ko-KR" b="0" dirty="0" smtClean="0"/>
                        <a:t> </a:t>
                      </a:r>
                      <a:r>
                        <a:rPr lang="en-US" altLang="ko-KR" b="0" dirty="0" err="1" smtClean="0"/>
                        <a:t>dir_a</a:t>
                      </a:r>
                      <a:r>
                        <a:rPr lang="en-US" altLang="ko-KR" b="0" dirty="0" smtClean="0"/>
                        <a:t> : </a:t>
                      </a:r>
                      <a:r>
                        <a:rPr lang="en-US" altLang="ko-KR" b="0" dirty="0" err="1" smtClean="0"/>
                        <a:t>dir_a</a:t>
                      </a:r>
                      <a:r>
                        <a:rPr lang="en-US" altLang="ko-KR" b="0" dirty="0" smtClean="0"/>
                        <a:t> </a:t>
                      </a:r>
                      <a:r>
                        <a:rPr lang="ko-KR" altLang="en-US" b="0" dirty="0" smtClean="0"/>
                        <a:t>의 </a:t>
                      </a:r>
                      <a:r>
                        <a:rPr lang="ko-KR" altLang="en-US" b="0" dirty="0" err="1" smtClean="0"/>
                        <a:t>디렉토리를</a:t>
                      </a:r>
                      <a:r>
                        <a:rPr lang="ko-KR" altLang="en-US" b="0" dirty="0" smtClean="0"/>
                        <a:t> 생성합니다</a:t>
                      </a:r>
                      <a:r>
                        <a:rPr lang="en-US" altLang="ko-KR" b="0" dirty="0" smtClean="0"/>
                        <a:t>.</a:t>
                      </a:r>
                    </a:p>
                    <a:p>
                      <a:pPr algn="l" latinLnBrk="1"/>
                      <a:endParaRPr lang="en-US" altLang="ko-KR" b="0" dirty="0" smtClean="0"/>
                    </a:p>
                    <a:p>
                      <a:pPr algn="l" latinLnBrk="1"/>
                      <a:r>
                        <a:rPr lang="en-US" altLang="ko-KR" b="0" dirty="0" smtClean="0"/>
                        <a:t>$ </a:t>
                      </a:r>
                      <a:r>
                        <a:rPr lang="en-US" altLang="ko-KR" b="0" dirty="0" err="1" smtClean="0"/>
                        <a:t>mkdir</a:t>
                      </a:r>
                      <a:r>
                        <a:rPr lang="en-US" altLang="ko-KR" b="0" dirty="0" smtClean="0"/>
                        <a:t> -p </a:t>
                      </a:r>
                      <a:r>
                        <a:rPr lang="en-US" altLang="ko-KR" b="0" dirty="0" err="1" smtClean="0"/>
                        <a:t>dir_a</a:t>
                      </a:r>
                      <a:r>
                        <a:rPr lang="en-US" altLang="ko-KR" b="0" dirty="0" smtClean="0"/>
                        <a:t>/</a:t>
                      </a:r>
                      <a:r>
                        <a:rPr lang="en-US" altLang="ko-KR" b="0" dirty="0" err="1" smtClean="0"/>
                        <a:t>dir_b</a:t>
                      </a:r>
                      <a:r>
                        <a:rPr lang="en-US" altLang="ko-KR" b="0" dirty="0" smtClean="0"/>
                        <a:t> : </a:t>
                      </a:r>
                    </a:p>
                    <a:p>
                      <a:pPr algn="l" latinLnBrk="1"/>
                      <a:r>
                        <a:rPr lang="ko-KR" altLang="en-US" b="0" dirty="0" smtClean="0"/>
                        <a:t>존재하지 않는 </a:t>
                      </a:r>
                      <a:r>
                        <a:rPr lang="ko-KR" altLang="en-US" b="0" dirty="0" err="1" smtClean="0"/>
                        <a:t>디렉토리의</a:t>
                      </a:r>
                      <a:r>
                        <a:rPr lang="ko-KR" altLang="en-US" b="0" dirty="0" smtClean="0"/>
                        <a:t> </a:t>
                      </a:r>
                      <a:r>
                        <a:rPr lang="ko-KR" altLang="en-US" b="0" dirty="0" err="1" smtClean="0"/>
                        <a:t>하위디렉토리까지</a:t>
                      </a:r>
                      <a:r>
                        <a:rPr lang="ko-KR" altLang="en-US" b="0" dirty="0" smtClean="0"/>
                        <a:t> 생성합니다</a:t>
                      </a:r>
                      <a:r>
                        <a:rPr lang="en-US" altLang="ko-KR" b="0" dirty="0" smtClean="0"/>
                        <a:t>.</a:t>
                      </a:r>
                      <a:endParaRPr lang="ko-KR" altLang="en-US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3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Linux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리눅스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기본 명령어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13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가지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실습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88427"/>
              </p:ext>
            </p:extLst>
          </p:nvPr>
        </p:nvGraphicFramePr>
        <p:xfrm>
          <a:off x="555631" y="1213606"/>
          <a:ext cx="11244483" cy="530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93"/>
                <a:gridCol w="1149939"/>
                <a:gridCol w="1898061"/>
                <a:gridCol w="7608790"/>
              </a:tblGrid>
              <a:tr h="493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No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명령어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의미</a:t>
                      </a:r>
                      <a:r>
                        <a:rPr lang="en-US" altLang="ko-KR" b="0" dirty="0" smtClean="0"/>
                        <a:t> 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/>
                        <a:t>활용예</a:t>
                      </a:r>
                    </a:p>
                  </a:txBody>
                  <a:tcPr anchor="ctr"/>
                </a:tc>
              </a:tr>
              <a:tr h="31721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4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/>
                        <a:t>cd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err="1" smtClean="0"/>
                        <a:t>디렉토리</a:t>
                      </a:r>
                      <a:r>
                        <a:rPr lang="ko-KR" altLang="en-US" b="0" baseline="0" dirty="0" smtClean="0"/>
                        <a:t> </a:t>
                      </a:r>
                      <a:r>
                        <a:rPr lang="ko-KR" altLang="en-US" b="0" dirty="0" smtClean="0"/>
                        <a:t>이동</a:t>
                      </a:r>
                      <a:endParaRPr lang="en-US" altLang="ko-KR" b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( change directory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dirty="0" smtClean="0"/>
                        <a:t>$ cd .. : </a:t>
                      </a:r>
                      <a:r>
                        <a:rPr lang="ko-KR" altLang="en-US" sz="1800" b="0" dirty="0" smtClean="0"/>
                        <a:t>상위 </a:t>
                      </a:r>
                      <a:r>
                        <a:rPr lang="ko-KR" altLang="en-US" sz="1800" b="0" dirty="0" err="1" smtClean="0"/>
                        <a:t>디렉토리로</a:t>
                      </a:r>
                      <a:r>
                        <a:rPr lang="ko-KR" altLang="en-US" sz="1800" b="0" dirty="0" smtClean="0"/>
                        <a:t> 이동합니다</a:t>
                      </a:r>
                      <a:r>
                        <a:rPr lang="en-US" altLang="ko-KR" sz="1800" b="0" dirty="0" smtClean="0"/>
                        <a:t>. </a:t>
                      </a:r>
                    </a:p>
                    <a:p>
                      <a:pPr algn="l"/>
                      <a:r>
                        <a:rPr lang="en-US" altLang="ko-KR" sz="1800" b="0" dirty="0" smtClean="0"/>
                        <a:t>           ( ./ (</a:t>
                      </a:r>
                      <a:r>
                        <a:rPr lang="ko-KR" altLang="en-US" sz="1800" b="0" dirty="0" smtClean="0"/>
                        <a:t>현재 </a:t>
                      </a:r>
                      <a:r>
                        <a:rPr lang="ko-KR" altLang="en-US" sz="1800" b="0" dirty="0" err="1" smtClean="0"/>
                        <a:t>디렉토리</a:t>
                      </a:r>
                      <a:r>
                        <a:rPr lang="en-US" altLang="ko-KR" sz="1800" b="0" dirty="0" smtClean="0"/>
                        <a:t>) ../ (</a:t>
                      </a:r>
                      <a:r>
                        <a:rPr lang="ko-KR" altLang="en-US" sz="1800" b="0" dirty="0" smtClean="0"/>
                        <a:t>상위 </a:t>
                      </a:r>
                      <a:r>
                        <a:rPr lang="ko-KR" altLang="en-US" sz="1800" b="0" dirty="0" err="1" smtClean="0"/>
                        <a:t>디렉토리</a:t>
                      </a:r>
                      <a:r>
                        <a:rPr lang="en-US" altLang="ko-KR" sz="1800" b="0" dirty="0" smtClean="0"/>
                        <a:t>))</a:t>
                      </a:r>
                    </a:p>
                    <a:p>
                      <a:pPr algn="l"/>
                      <a:endParaRPr lang="en-US" altLang="ko-KR" sz="1800" b="0" dirty="0" smtClean="0"/>
                    </a:p>
                    <a:p>
                      <a:pPr algn="l"/>
                      <a:r>
                        <a:rPr lang="en-US" altLang="ko-KR" sz="1800" b="0" dirty="0" smtClean="0"/>
                        <a:t>$ cd /  : </a:t>
                      </a:r>
                      <a:r>
                        <a:rPr lang="ko-KR" altLang="en-US" sz="1800" b="0" dirty="0" err="1" smtClean="0"/>
                        <a:t>리눅스</a:t>
                      </a:r>
                      <a:r>
                        <a:rPr lang="ko-KR" altLang="en-US" sz="1800" b="0" dirty="0" smtClean="0"/>
                        <a:t> 시스템 </a:t>
                      </a:r>
                      <a:r>
                        <a:rPr lang="ko-KR" altLang="en-US" sz="1800" b="0" dirty="0" err="1" smtClean="0"/>
                        <a:t>최상단</a:t>
                      </a:r>
                      <a:r>
                        <a:rPr lang="ko-KR" altLang="en-US" sz="1800" b="0" dirty="0" smtClean="0"/>
                        <a:t> </a:t>
                      </a:r>
                      <a:r>
                        <a:rPr lang="ko-KR" altLang="en-US" sz="1800" b="0" dirty="0" err="1" smtClean="0"/>
                        <a:t>리렉토리</a:t>
                      </a:r>
                      <a:r>
                        <a:rPr lang="ko-KR" altLang="en-US" sz="1800" b="0" dirty="0" smtClean="0"/>
                        <a:t> 이동</a:t>
                      </a:r>
                    </a:p>
                    <a:p>
                      <a:pPr algn="l"/>
                      <a:endParaRPr lang="ko-KR" altLang="en-US" sz="1800" b="0" dirty="0" smtClean="0"/>
                    </a:p>
                    <a:p>
                      <a:pPr algn="l"/>
                      <a:r>
                        <a:rPr lang="en-US" altLang="ko-KR" sz="1800" b="0" dirty="0" smtClean="0"/>
                        <a:t>$ cd ~ : </a:t>
                      </a:r>
                      <a:r>
                        <a:rPr lang="ko-KR" altLang="en-US" sz="1800" b="0" dirty="0" smtClean="0"/>
                        <a:t>어느 곳에든지 </a:t>
                      </a:r>
                      <a:r>
                        <a:rPr lang="ko-KR" altLang="en-US" sz="1800" b="0" dirty="0" err="1" smtClean="0"/>
                        <a:t>홈디렉토리로</a:t>
                      </a:r>
                      <a:r>
                        <a:rPr lang="en-US" altLang="ko-KR" sz="1800" b="0" dirty="0" smtClean="0"/>
                        <a:t>(/home/</a:t>
                      </a:r>
                      <a:r>
                        <a:rPr lang="en-US" altLang="ko-KR" sz="1800" b="0" dirty="0" err="1" smtClean="0"/>
                        <a:t>my_id</a:t>
                      </a:r>
                      <a:r>
                        <a:rPr lang="en-US" altLang="ko-KR" sz="1800" b="0" dirty="0" smtClean="0"/>
                        <a:t>) </a:t>
                      </a:r>
                      <a:r>
                        <a:rPr lang="ko-KR" altLang="en-US" sz="1800" b="0" dirty="0" smtClean="0"/>
                        <a:t>바로 이동합니다</a:t>
                      </a:r>
                      <a:r>
                        <a:rPr lang="en-US" altLang="ko-KR" sz="1800" b="0" dirty="0" smtClean="0"/>
                        <a:t>.</a:t>
                      </a:r>
                    </a:p>
                    <a:p>
                      <a:pPr algn="l"/>
                      <a:endParaRPr lang="en-US" altLang="ko-KR" sz="1800" b="0" dirty="0" smtClean="0"/>
                    </a:p>
                    <a:p>
                      <a:pPr algn="l"/>
                      <a:r>
                        <a:rPr lang="en-US" altLang="ko-KR" sz="1800" b="0" dirty="0" smtClean="0"/>
                        <a:t>$ cd </a:t>
                      </a:r>
                      <a:r>
                        <a:rPr lang="en-US" altLang="ko-KR" sz="1800" b="0" dirty="0" err="1" smtClean="0"/>
                        <a:t>dir_a</a:t>
                      </a:r>
                      <a:r>
                        <a:rPr lang="en-US" altLang="ko-KR" sz="1800" b="0" dirty="0" smtClean="0"/>
                        <a:t> : </a:t>
                      </a:r>
                      <a:r>
                        <a:rPr lang="en-US" altLang="ko-KR" sz="1800" b="0" dirty="0" err="1" smtClean="0"/>
                        <a:t>dir_a</a:t>
                      </a:r>
                      <a:r>
                        <a:rPr lang="en-US" altLang="ko-KR" sz="1800" b="0" dirty="0" smtClean="0"/>
                        <a:t> </a:t>
                      </a:r>
                      <a:r>
                        <a:rPr lang="ko-KR" altLang="en-US" sz="1800" b="0" dirty="0" smtClean="0"/>
                        <a:t>로 이동할 경우 사용합니다</a:t>
                      </a:r>
                      <a:r>
                        <a:rPr lang="en-US" altLang="ko-KR" sz="1800" b="0" dirty="0" smtClean="0"/>
                        <a:t>.</a:t>
                      </a:r>
                      <a:endParaRPr lang="en-US" altLang="ko-KR" sz="1800" b="0" dirty="0"/>
                    </a:p>
                  </a:txBody>
                  <a:tcPr anchor="ctr"/>
                </a:tc>
              </a:tr>
              <a:tr h="1637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5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/>
                        <a:t>ls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파일목록을 조회하는 명령어</a:t>
                      </a:r>
                      <a:endParaRPr lang="en-US" altLang="ko-KR" b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(</a:t>
                      </a:r>
                      <a:r>
                        <a:rPr lang="en-US" altLang="ko-KR" sz="1800" b="0" dirty="0" smtClean="0"/>
                        <a:t>list segments</a:t>
                      </a:r>
                      <a:r>
                        <a:rPr lang="en-US" altLang="ko-KR" sz="1800" b="0" dirty="0" smtClean="0"/>
                        <a:t>)</a:t>
                      </a:r>
                      <a:endParaRPr lang="ko-KR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$ </a:t>
                      </a:r>
                      <a:r>
                        <a:rPr lang="en-US" altLang="ko-KR" sz="1800" b="0" dirty="0" err="1" smtClean="0"/>
                        <a:t>ls</a:t>
                      </a:r>
                      <a:r>
                        <a:rPr lang="en-US" altLang="ko-KR" sz="1800" b="0" dirty="0" smtClean="0"/>
                        <a:t> -l : </a:t>
                      </a:r>
                      <a:r>
                        <a:rPr lang="ko-KR" altLang="en-US" sz="1800" b="0" dirty="0" smtClean="0"/>
                        <a:t>파일들의 상세정보를 나타냅니다</a:t>
                      </a:r>
                      <a:r>
                        <a:rPr lang="en-US" altLang="ko-KR" sz="1800" b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$ </a:t>
                      </a:r>
                      <a:r>
                        <a:rPr lang="en-US" altLang="ko-KR" sz="1800" b="0" dirty="0" err="1" smtClean="0"/>
                        <a:t>ls</a:t>
                      </a:r>
                      <a:r>
                        <a:rPr lang="en-US" altLang="ko-KR" sz="1800" b="0" dirty="0" smtClean="0"/>
                        <a:t> -a : </a:t>
                      </a:r>
                      <a:r>
                        <a:rPr lang="ko-KR" altLang="en-US" sz="1800" b="0" dirty="0" smtClean="0"/>
                        <a:t>숨어있는 파일들도 표시합니다</a:t>
                      </a:r>
                      <a:r>
                        <a:rPr lang="en-US" altLang="ko-KR" sz="1800" b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ex) </a:t>
                      </a:r>
                      <a:r>
                        <a:rPr lang="en-US" altLang="ko-KR" sz="1800" b="0" dirty="0" err="1" smtClean="0"/>
                        <a:t>ls</a:t>
                      </a:r>
                      <a:r>
                        <a:rPr lang="en-US" altLang="ko-KR" sz="1800" b="0" dirty="0" smtClean="0"/>
                        <a:t> -al : </a:t>
                      </a:r>
                      <a:r>
                        <a:rPr lang="ko-KR" altLang="en-US" sz="1800" b="0" dirty="0" smtClean="0"/>
                        <a:t>파일들의 상세정보를 나타내며</a:t>
                      </a:r>
                      <a:r>
                        <a:rPr lang="en-US" altLang="ko-KR" sz="1800" b="0" dirty="0" smtClean="0"/>
                        <a:t>, </a:t>
                      </a:r>
                      <a:r>
                        <a:rPr lang="ko-KR" altLang="en-US" sz="1800" b="0" dirty="0" smtClean="0"/>
                        <a:t>숨어 있는 것도 표시합니다</a:t>
                      </a:r>
                      <a:r>
                        <a:rPr lang="en-US" altLang="ko-KR" sz="1800" b="0" dirty="0" smtClean="0"/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8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Linux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리눅스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기본 명령어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13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가지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실습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024015"/>
              </p:ext>
            </p:extLst>
          </p:nvPr>
        </p:nvGraphicFramePr>
        <p:xfrm>
          <a:off x="454031" y="1213607"/>
          <a:ext cx="11375108" cy="472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44"/>
                <a:gridCol w="1174693"/>
                <a:gridCol w="1938919"/>
                <a:gridCol w="7661152"/>
              </a:tblGrid>
              <a:tr h="654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No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명령어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의미</a:t>
                      </a:r>
                      <a:r>
                        <a:rPr lang="en-US" altLang="ko-KR" b="0" dirty="0" smtClean="0"/>
                        <a:t> 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/>
                        <a:t>활용예</a:t>
                      </a:r>
                    </a:p>
                  </a:txBody>
                  <a:tcPr anchor="ctr"/>
                </a:tc>
              </a:tr>
              <a:tr h="2938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6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/>
                        <a:t>wget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/>
                        <a:t>웹 상의 파일 </a:t>
                      </a:r>
                      <a:endParaRPr lang="en-US" altLang="ko-KR" sz="1800" b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/>
                        <a:t>다운로드</a:t>
                      </a:r>
                      <a:endParaRPr lang="en-US" altLang="ko-KR" sz="1800" b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/>
                        <a:t>(Web Get)</a:t>
                      </a:r>
                      <a:endParaRPr lang="ko-KR" altLang="en-US" sz="18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/>
                        <a:t>$ </a:t>
                      </a:r>
                      <a:r>
                        <a:rPr lang="en-US" altLang="ko-KR" b="0" dirty="0" err="1" smtClean="0"/>
                        <a:t>wget</a:t>
                      </a:r>
                      <a:r>
                        <a:rPr lang="en-US" altLang="ko-KR" b="0" dirty="0" smtClean="0"/>
                        <a:t> DOWNLOAD-URL</a:t>
                      </a:r>
                    </a:p>
                    <a:p>
                      <a:pPr algn="l" latinLnBrk="1"/>
                      <a:endParaRPr lang="en-US" altLang="ko-KR" b="0" dirty="0" smtClean="0"/>
                    </a:p>
                    <a:p>
                      <a:pPr algn="l" latinLnBrk="1"/>
                      <a:endParaRPr lang="en-US" altLang="ko-KR" b="0" dirty="0" smtClean="0"/>
                    </a:p>
                    <a:p>
                      <a:pPr algn="l" latinLnBrk="1"/>
                      <a:r>
                        <a:rPr lang="en-US" altLang="ko-KR" b="0" dirty="0" smtClean="0"/>
                        <a:t>ex) </a:t>
                      </a:r>
                    </a:p>
                    <a:p>
                      <a:pPr algn="l" latinLnBrk="1"/>
                      <a:r>
                        <a:rPr lang="en-US" altLang="ko-KR" sz="1600" b="0" dirty="0" err="1" smtClean="0"/>
                        <a:t>wget</a:t>
                      </a:r>
                      <a:r>
                        <a:rPr lang="en-US" altLang="ko-KR" sz="1600" b="0" baseline="0" dirty="0" smtClean="0"/>
                        <a:t> </a:t>
                      </a:r>
                      <a:r>
                        <a:rPr lang="en-US" altLang="ko-KR" sz="1600" b="0" dirty="0" smtClean="0">
                          <a:hlinkClick r:id="rId2"/>
                        </a:rPr>
                        <a:t>https://raw.githubusercontent.com/moebs/python_lab/master/ch01/hello.c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1129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7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/>
                        <a:t>clear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터미널 화면 </a:t>
                      </a:r>
                      <a:endParaRPr lang="en-US" altLang="ko-KR" b="0" dirty="0" smtClean="0"/>
                    </a:p>
                    <a:p>
                      <a:pPr algn="ctr" latinLnBrk="1"/>
                      <a:r>
                        <a:rPr lang="ko-KR" altLang="en-US" b="0" dirty="0" smtClean="0"/>
                        <a:t>지움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6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87124"/>
              </p:ext>
            </p:extLst>
          </p:nvPr>
        </p:nvGraphicFramePr>
        <p:xfrm>
          <a:off x="454031" y="1213607"/>
          <a:ext cx="11375108" cy="5071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44"/>
                <a:gridCol w="1174693"/>
                <a:gridCol w="1938919"/>
                <a:gridCol w="7661152"/>
              </a:tblGrid>
              <a:tr h="764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No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명령어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의미</a:t>
                      </a:r>
                      <a:r>
                        <a:rPr lang="en-US" altLang="ko-KR" b="0" dirty="0" smtClean="0"/>
                        <a:t> 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/>
                        <a:t>활용예</a:t>
                      </a:r>
                    </a:p>
                  </a:txBody>
                  <a:tcPr anchor="ctr"/>
                </a:tc>
              </a:tr>
              <a:tr h="2276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8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/>
                        <a:t>cat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/>
                        <a:t>파일의 내용을 화면에 출력하거나 파일을 만드는 명령어</a:t>
                      </a:r>
                      <a:endParaRPr lang="en-US" altLang="ko-KR" sz="1800" b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(</a:t>
                      </a:r>
                      <a:r>
                        <a:rPr lang="en-US" altLang="ko-KR" sz="1800" b="0" dirty="0" err="1" smtClean="0"/>
                        <a:t>catenate</a:t>
                      </a:r>
                      <a:r>
                        <a:rPr lang="en-US" altLang="ko-KR" sz="1800" b="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ex) $ cat </a:t>
                      </a:r>
                      <a:r>
                        <a:rPr lang="en-US" altLang="ko-KR" sz="1800" b="0" dirty="0" err="1" smtClean="0"/>
                        <a:t>hello.c</a:t>
                      </a:r>
                      <a:r>
                        <a:rPr lang="en-US" altLang="ko-KR" sz="1800" b="0" dirty="0" smtClean="0"/>
                        <a:t> : </a:t>
                      </a:r>
                      <a:r>
                        <a:rPr lang="en-US" altLang="ko-KR" sz="1800" b="0" dirty="0" err="1" smtClean="0"/>
                        <a:t>hello.c</a:t>
                      </a:r>
                      <a:r>
                        <a:rPr lang="en-US" altLang="ko-KR" sz="1800" b="0" dirty="0" smtClean="0"/>
                        <a:t> </a:t>
                      </a:r>
                      <a:r>
                        <a:rPr lang="ko-KR" altLang="en-US" sz="1800" b="0" dirty="0" smtClean="0"/>
                        <a:t>의 내용을 출력합니다</a:t>
                      </a:r>
                      <a:r>
                        <a:rPr lang="en-US" altLang="ko-KR" sz="1800" b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800" b="0" dirty="0" smtClean="0"/>
                        <a:t>      </a:t>
                      </a:r>
                    </a:p>
                    <a:p>
                      <a:pPr algn="l" latinLnBrk="1"/>
                      <a:r>
                        <a:rPr lang="en-US" altLang="ko-KR" sz="1800" b="0" dirty="0" smtClean="0"/>
                        <a:t>tip) cat he</a:t>
                      </a:r>
                      <a:r>
                        <a:rPr lang="en-US" altLang="ko-KR" sz="1800" b="0" baseline="0" dirty="0" smtClean="0"/>
                        <a:t> + </a:t>
                      </a:r>
                      <a:r>
                        <a:rPr lang="en-US" altLang="ko-KR" sz="1800" b="0" dirty="0" smtClean="0"/>
                        <a:t>tab-key (</a:t>
                      </a:r>
                      <a:r>
                        <a:rPr lang="ko-KR" altLang="en-US" sz="1800" b="0" dirty="0" smtClean="0"/>
                        <a:t>터미널 사용시 </a:t>
                      </a:r>
                      <a:r>
                        <a:rPr lang="en-US" altLang="ko-KR" sz="1800" b="0" dirty="0" smtClean="0"/>
                        <a:t>tab-key </a:t>
                      </a:r>
                      <a:r>
                        <a:rPr lang="ko-KR" altLang="en-US" sz="1800" b="0" dirty="0" smtClean="0"/>
                        <a:t>자동 완성 기능</a:t>
                      </a:r>
                      <a:r>
                        <a:rPr lang="en-US" altLang="ko-KR" sz="1800" b="0" dirty="0" smtClean="0"/>
                        <a:t>)</a:t>
                      </a:r>
                      <a:endParaRPr lang="ko-KR" altLang="en-US" sz="1800" b="0" dirty="0"/>
                    </a:p>
                  </a:txBody>
                  <a:tcPr anchor="ctr"/>
                </a:tc>
              </a:tr>
              <a:tr h="2029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9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/>
                        <a:t>nano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Text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ko-KR" altLang="en-US" b="0" baseline="0" dirty="0" smtClean="0"/>
                        <a:t>문서 편집기</a:t>
                      </a:r>
                      <a:endParaRPr lang="en-US" altLang="ko-KR" b="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$ </a:t>
                      </a:r>
                      <a:r>
                        <a:rPr lang="en-US" altLang="ko-KR" sz="1800" b="0" dirty="0" err="1" smtClean="0"/>
                        <a:t>nano</a:t>
                      </a:r>
                      <a:r>
                        <a:rPr lang="en-US" altLang="ko-KR" sz="1800" b="0" dirty="0" smtClean="0"/>
                        <a:t> hello.py         </a:t>
                      </a:r>
                    </a:p>
                    <a:p>
                      <a:pPr algn="l" latinLnBrk="1"/>
                      <a:endParaRPr lang="en-US" altLang="ko-KR" sz="1800" b="0" dirty="0" smtClean="0"/>
                    </a:p>
                    <a:p>
                      <a:pPr algn="l" latinLnBrk="1"/>
                      <a:r>
                        <a:rPr lang="en-US" altLang="ko-KR" sz="1800" b="0" dirty="0" smtClean="0"/>
                        <a:t>	</a:t>
                      </a:r>
                    </a:p>
                    <a:p>
                      <a:pPr algn="l" latinLnBrk="1"/>
                      <a:r>
                        <a:rPr lang="en-US" altLang="ko-KR" sz="1800" b="0" dirty="0" smtClean="0"/>
                        <a:t>print('hello python')</a:t>
                      </a:r>
                      <a:endParaRPr lang="ko-KR" altLang="en-US" sz="1800" b="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Linux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리눅스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기본 명령어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13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가지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실습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89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Linux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리눅스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기본 명령어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13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가지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실습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465923"/>
              </p:ext>
            </p:extLst>
          </p:nvPr>
        </p:nvGraphicFramePr>
        <p:xfrm>
          <a:off x="265349" y="1053953"/>
          <a:ext cx="11723452" cy="561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44"/>
                <a:gridCol w="1174693"/>
                <a:gridCol w="1938919"/>
                <a:gridCol w="8009496"/>
              </a:tblGrid>
              <a:tr h="499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No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명령어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의미</a:t>
                      </a:r>
                      <a:r>
                        <a:rPr lang="en-US" altLang="ko-KR" b="0" dirty="0" smtClean="0"/>
                        <a:t> 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/>
                        <a:t>활용예</a:t>
                      </a:r>
                    </a:p>
                  </a:txBody>
                  <a:tcPr anchor="ctr"/>
                </a:tc>
              </a:tr>
              <a:tr h="2276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10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/>
                        <a:t>cp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/>
                        <a:t>파일</a:t>
                      </a:r>
                      <a:r>
                        <a:rPr lang="ko-KR" altLang="en-US" sz="1800" b="0" baseline="0" dirty="0" smtClean="0"/>
                        <a:t> 복사</a:t>
                      </a:r>
                      <a:endParaRPr lang="en-US" altLang="ko-KR" sz="1800" b="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(copy)</a:t>
                      </a:r>
                      <a:endParaRPr lang="ko-KR" altLang="en-US" sz="18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$ </a:t>
                      </a:r>
                      <a:r>
                        <a:rPr lang="en-US" altLang="ko-KR" sz="1800" b="0" dirty="0" err="1" smtClean="0"/>
                        <a:t>pwd</a:t>
                      </a:r>
                      <a:endParaRPr lang="en-US" altLang="ko-KR" sz="1800" b="0" dirty="0" smtClean="0"/>
                    </a:p>
                    <a:p>
                      <a:pPr algn="l" latinLnBrk="1"/>
                      <a:r>
                        <a:rPr lang="en-US" altLang="ko-KR" sz="1800" b="0" dirty="0" smtClean="0"/>
                        <a:t>$ </a:t>
                      </a:r>
                      <a:r>
                        <a:rPr lang="en-US" altLang="ko-KR" sz="1800" b="0" dirty="0" err="1" smtClean="0"/>
                        <a:t>cp</a:t>
                      </a:r>
                      <a:r>
                        <a:rPr lang="en-US" altLang="ko-KR" sz="1800" b="0" dirty="0" smtClean="0"/>
                        <a:t> hello.py  test.py : hello.py </a:t>
                      </a:r>
                      <a:r>
                        <a:rPr lang="ko-KR" altLang="en-US" sz="1800" b="0" dirty="0" smtClean="0"/>
                        <a:t>을 </a:t>
                      </a:r>
                      <a:r>
                        <a:rPr lang="en-US" altLang="ko-KR" sz="1800" b="0" dirty="0" smtClean="0"/>
                        <a:t>test.py </a:t>
                      </a:r>
                      <a:r>
                        <a:rPr lang="ko-KR" altLang="en-US" sz="1800" b="0" dirty="0" smtClean="0"/>
                        <a:t>이라는 이름으로 복사합니다</a:t>
                      </a:r>
                      <a:r>
                        <a:rPr lang="en-US" altLang="ko-KR" sz="1800" b="0" dirty="0" smtClean="0"/>
                        <a:t>.</a:t>
                      </a:r>
                    </a:p>
                    <a:p>
                      <a:pPr algn="l" latinLnBrk="1"/>
                      <a:endParaRPr lang="en-US" altLang="ko-KR" sz="1800" b="0" dirty="0" smtClean="0"/>
                    </a:p>
                    <a:p>
                      <a:pPr algn="l" latinLnBrk="1"/>
                      <a:r>
                        <a:rPr lang="en-US" altLang="ko-KR" sz="1800" b="0" dirty="0" smtClean="0"/>
                        <a:t>$ </a:t>
                      </a:r>
                      <a:r>
                        <a:rPr lang="en-US" altLang="ko-KR" sz="1800" b="0" dirty="0" err="1" smtClean="0"/>
                        <a:t>ls</a:t>
                      </a:r>
                      <a:endParaRPr lang="en-US" altLang="ko-KR" sz="1800" b="0" dirty="0" smtClean="0"/>
                    </a:p>
                    <a:p>
                      <a:pPr algn="l" latinLnBrk="1"/>
                      <a:endParaRPr lang="en-US" altLang="ko-KR" sz="1800" b="0" dirty="0" smtClean="0"/>
                    </a:p>
                    <a:p>
                      <a:pPr algn="l" latinLnBrk="1"/>
                      <a:r>
                        <a:rPr lang="en-US" altLang="ko-KR" sz="1800" b="0" dirty="0" smtClean="0"/>
                        <a:t>$ </a:t>
                      </a:r>
                      <a:r>
                        <a:rPr lang="en-US" altLang="ko-KR" sz="1800" b="0" dirty="0" err="1" smtClean="0"/>
                        <a:t>cp</a:t>
                      </a:r>
                      <a:r>
                        <a:rPr lang="en-US" altLang="ko-KR" sz="1800" b="0" dirty="0" smtClean="0"/>
                        <a:t> *.</a:t>
                      </a:r>
                      <a:r>
                        <a:rPr lang="en-US" altLang="ko-KR" sz="1800" b="0" dirty="0" err="1" smtClean="0"/>
                        <a:t>py</a:t>
                      </a:r>
                      <a:r>
                        <a:rPr lang="en-US" altLang="ko-KR" sz="1800" b="0" dirty="0" smtClean="0"/>
                        <a:t>  ./</a:t>
                      </a:r>
                      <a:r>
                        <a:rPr lang="en-US" altLang="ko-KR" sz="1800" b="0" dirty="0" err="1" smtClean="0"/>
                        <a:t>dir_a</a:t>
                      </a:r>
                      <a:r>
                        <a:rPr lang="en-US" altLang="ko-KR" sz="1800" b="0" dirty="0" smtClean="0"/>
                        <a:t>  : </a:t>
                      </a:r>
                      <a:r>
                        <a:rPr lang="en-US" altLang="ko-KR" sz="1800" b="0" dirty="0" err="1" smtClean="0"/>
                        <a:t>py</a:t>
                      </a:r>
                      <a:r>
                        <a:rPr lang="en-US" altLang="ko-KR" sz="1800" b="0" dirty="0" smtClean="0"/>
                        <a:t> (</a:t>
                      </a:r>
                      <a:r>
                        <a:rPr lang="ko-KR" altLang="en-US" sz="1800" b="0" dirty="0" err="1" smtClean="0"/>
                        <a:t>파이썬</a:t>
                      </a:r>
                      <a:r>
                        <a:rPr lang="ko-KR" altLang="en-US" sz="1800" b="0" dirty="0" smtClean="0"/>
                        <a:t> </a:t>
                      </a:r>
                      <a:r>
                        <a:rPr lang="ko-KR" altLang="en-US" sz="1800" b="0" dirty="0" err="1" smtClean="0"/>
                        <a:t>확장자</a:t>
                      </a:r>
                      <a:r>
                        <a:rPr lang="en-US" altLang="ko-KR" sz="1800" b="0" dirty="0" smtClean="0"/>
                        <a:t>) </a:t>
                      </a:r>
                      <a:r>
                        <a:rPr lang="ko-KR" altLang="en-US" sz="1800" b="0" dirty="0" smtClean="0"/>
                        <a:t>를 갖는 </a:t>
                      </a:r>
                      <a:r>
                        <a:rPr lang="ko-KR" altLang="en-US" sz="1800" b="0" dirty="0" err="1" smtClean="0"/>
                        <a:t>화일</a:t>
                      </a:r>
                      <a:r>
                        <a:rPr lang="ko-KR" altLang="en-US" sz="1800" b="0" dirty="0" smtClean="0"/>
                        <a:t> </a:t>
                      </a:r>
                      <a:r>
                        <a:rPr lang="en-US" altLang="ko-KR" sz="1800" b="0" dirty="0" err="1" smtClean="0"/>
                        <a:t>dir_b</a:t>
                      </a:r>
                      <a:r>
                        <a:rPr lang="en-US" altLang="ko-KR" sz="1800" b="0" dirty="0" smtClean="0"/>
                        <a:t> </a:t>
                      </a:r>
                      <a:r>
                        <a:rPr lang="ko-KR" altLang="en-US" sz="1800" b="0" dirty="0" err="1" smtClean="0"/>
                        <a:t>리렉토리로</a:t>
                      </a:r>
                      <a:r>
                        <a:rPr lang="ko-KR" altLang="en-US" sz="1800" b="0" dirty="0" smtClean="0"/>
                        <a:t> 복사</a:t>
                      </a:r>
                    </a:p>
                    <a:p>
                      <a:pPr algn="l" latinLnBrk="1"/>
                      <a:endParaRPr lang="ko-KR" altLang="en-US" sz="1800" b="0" dirty="0" smtClean="0"/>
                    </a:p>
                    <a:p>
                      <a:pPr algn="l" latinLnBrk="1"/>
                      <a:r>
                        <a:rPr lang="en-US" altLang="ko-KR" sz="1800" b="0" dirty="0" smtClean="0"/>
                        <a:t>$ </a:t>
                      </a:r>
                      <a:r>
                        <a:rPr lang="en-US" altLang="ko-KR" sz="1800" b="0" dirty="0" err="1" smtClean="0"/>
                        <a:t>cp</a:t>
                      </a:r>
                      <a:r>
                        <a:rPr lang="en-US" altLang="ko-KR" sz="1800" b="0" dirty="0" smtClean="0"/>
                        <a:t> he*  ./</a:t>
                      </a:r>
                      <a:r>
                        <a:rPr lang="en-US" altLang="ko-KR" sz="1800" b="0" dirty="0" err="1" smtClean="0"/>
                        <a:t>dir_a</a:t>
                      </a:r>
                      <a:endParaRPr lang="en-US" altLang="ko-KR" sz="1800" b="0" dirty="0" smtClean="0"/>
                    </a:p>
                    <a:p>
                      <a:pPr algn="l" latinLnBrk="1"/>
                      <a:endParaRPr lang="en-US" altLang="ko-KR" sz="1800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$ </a:t>
                      </a:r>
                      <a:r>
                        <a:rPr lang="en-US" altLang="ko-KR" sz="1800" b="0" dirty="0" err="1" smtClean="0"/>
                        <a:t>cp</a:t>
                      </a:r>
                      <a:r>
                        <a:rPr lang="en-US" altLang="ko-KR" sz="1800" b="0" dirty="0" smtClean="0"/>
                        <a:t> *.*  ./</a:t>
                      </a:r>
                      <a:r>
                        <a:rPr lang="en-US" altLang="ko-KR" sz="1800" b="0" dirty="0" err="1" smtClean="0"/>
                        <a:t>dir_a</a:t>
                      </a:r>
                      <a:r>
                        <a:rPr lang="en-US" altLang="ko-KR" sz="1800" b="0" dirty="0" smtClean="0"/>
                        <a:t>   : </a:t>
                      </a:r>
                      <a:r>
                        <a:rPr lang="ko-KR" altLang="en-US" sz="1800" b="0" dirty="0" smtClean="0"/>
                        <a:t>현재 </a:t>
                      </a:r>
                      <a:r>
                        <a:rPr lang="ko-KR" altLang="en-US" sz="1800" b="0" dirty="0" err="1" smtClean="0"/>
                        <a:t>디렉토리</a:t>
                      </a:r>
                      <a:r>
                        <a:rPr lang="ko-KR" altLang="en-US" sz="1800" b="0" dirty="0" smtClean="0"/>
                        <a:t> 모든 </a:t>
                      </a:r>
                      <a:r>
                        <a:rPr lang="ko-KR" altLang="en-US" sz="1800" b="0" dirty="0" err="1" smtClean="0"/>
                        <a:t>화일을</a:t>
                      </a:r>
                      <a:r>
                        <a:rPr lang="ko-KR" altLang="en-US" sz="1800" b="0" dirty="0" smtClean="0"/>
                        <a:t> </a:t>
                      </a:r>
                      <a:r>
                        <a:rPr lang="en-US" altLang="ko-KR" sz="1800" b="0" dirty="0" err="1" smtClean="0"/>
                        <a:t>dir_a</a:t>
                      </a:r>
                      <a:r>
                        <a:rPr lang="en-US" altLang="ko-KR" sz="1800" b="0" dirty="0" smtClean="0"/>
                        <a:t> </a:t>
                      </a:r>
                      <a:r>
                        <a:rPr lang="ko-KR" altLang="en-US" sz="1800" b="0" dirty="0" err="1" smtClean="0"/>
                        <a:t>리렉토리로</a:t>
                      </a:r>
                      <a:r>
                        <a:rPr lang="ko-KR" altLang="en-US" sz="1800" b="0" dirty="0" smtClean="0"/>
                        <a:t> 복사</a:t>
                      </a:r>
                    </a:p>
                  </a:txBody>
                  <a:tcPr anchor="ctr"/>
                </a:tc>
              </a:tr>
              <a:tr h="2029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11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/>
                        <a:t>mv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baseline="0" dirty="0" smtClean="0"/>
                        <a:t>파일 이동</a:t>
                      </a:r>
                      <a:r>
                        <a:rPr lang="en-US" altLang="ko-KR" b="0" baseline="0" dirty="0" smtClean="0"/>
                        <a:t>(move)</a:t>
                      </a:r>
                      <a:r>
                        <a:rPr lang="ko-KR" altLang="en-US" b="0" baseline="0" dirty="0" smtClean="0"/>
                        <a:t> </a:t>
                      </a:r>
                      <a:r>
                        <a:rPr lang="en-US" altLang="ko-KR" b="0" baseline="0" dirty="0" smtClean="0"/>
                        <a:t>/</a:t>
                      </a:r>
                    </a:p>
                    <a:p>
                      <a:pPr algn="ctr" latinLnBrk="1"/>
                      <a:r>
                        <a:rPr lang="ko-KR" altLang="en-US" b="0" baseline="0" dirty="0" smtClean="0"/>
                        <a:t>파일명 변경</a:t>
                      </a:r>
                      <a:r>
                        <a:rPr lang="en-US" altLang="ko-KR" b="0" baseline="0" dirty="0" smtClean="0"/>
                        <a:t>(rename)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mv </a:t>
                      </a:r>
                      <a:r>
                        <a:rPr lang="ko-KR" altLang="en-US" sz="1800" b="0" dirty="0" smtClean="0"/>
                        <a:t>는 파일을 이동하는 명령어 입니다</a:t>
                      </a:r>
                      <a:r>
                        <a:rPr lang="en-US" altLang="ko-KR" sz="1800" b="0" dirty="0" smtClean="0"/>
                        <a:t>. </a:t>
                      </a:r>
                    </a:p>
                    <a:p>
                      <a:pPr algn="l" latinLnBrk="1"/>
                      <a:r>
                        <a:rPr lang="en-US" altLang="ko-KR" sz="1800" b="0" dirty="0" err="1" smtClean="0"/>
                        <a:t>cp</a:t>
                      </a:r>
                      <a:r>
                        <a:rPr lang="en-US" altLang="ko-KR" sz="1800" b="0" dirty="0" smtClean="0"/>
                        <a:t> </a:t>
                      </a:r>
                      <a:r>
                        <a:rPr lang="ko-KR" altLang="en-US" sz="1800" b="0" dirty="0" smtClean="0"/>
                        <a:t>와 비슷하지만 다른 점은 </a:t>
                      </a:r>
                      <a:r>
                        <a:rPr lang="en-US" altLang="ko-KR" sz="1800" b="0" dirty="0" err="1" smtClean="0"/>
                        <a:t>cp</a:t>
                      </a:r>
                      <a:r>
                        <a:rPr lang="en-US" altLang="ko-KR" sz="1800" b="0" dirty="0" smtClean="0"/>
                        <a:t> </a:t>
                      </a:r>
                      <a:r>
                        <a:rPr lang="ko-KR" altLang="en-US" sz="1800" b="0" dirty="0" smtClean="0"/>
                        <a:t>는 파일을 복사하여 원본 파일이 남아있지만 </a:t>
                      </a:r>
                      <a:r>
                        <a:rPr lang="en-US" altLang="ko-KR" sz="1800" b="0" dirty="0" smtClean="0"/>
                        <a:t>mv </a:t>
                      </a:r>
                      <a:r>
                        <a:rPr lang="ko-KR" altLang="en-US" sz="1800" b="0" dirty="0" smtClean="0"/>
                        <a:t>는 원본 파일이 남지 않는다는 점입니다</a:t>
                      </a:r>
                      <a:r>
                        <a:rPr lang="en-US" altLang="ko-KR" sz="1800" b="0" dirty="0" smtClean="0"/>
                        <a:t>. </a:t>
                      </a:r>
                    </a:p>
                    <a:p>
                      <a:pPr algn="l" latinLnBrk="1"/>
                      <a:r>
                        <a:rPr lang="en-US" altLang="ko-KR" sz="1800" b="0" dirty="0" smtClean="0"/>
                        <a:t>$ cd ./</a:t>
                      </a:r>
                      <a:r>
                        <a:rPr lang="en-US" altLang="ko-KR" sz="1800" b="0" dirty="0" err="1" smtClean="0"/>
                        <a:t>dir_a</a:t>
                      </a:r>
                      <a:endParaRPr lang="en-US" altLang="ko-KR" sz="1800" b="0" dirty="0" smtClean="0"/>
                    </a:p>
                    <a:p>
                      <a:pPr algn="l" latinLnBrk="1"/>
                      <a:endParaRPr lang="en-US" altLang="ko-KR" sz="1800" b="0" dirty="0" smtClean="0"/>
                    </a:p>
                    <a:p>
                      <a:pPr algn="l" latinLnBrk="1"/>
                      <a:r>
                        <a:rPr lang="en-US" altLang="ko-KR" sz="1800" b="0" dirty="0" smtClean="0"/>
                        <a:t>$ mv test.py  test_python.py : test.py </a:t>
                      </a:r>
                      <a:r>
                        <a:rPr lang="ko-KR" altLang="en-US" sz="1800" b="0" dirty="0" smtClean="0"/>
                        <a:t>을 </a:t>
                      </a:r>
                      <a:r>
                        <a:rPr lang="en-US" altLang="ko-KR" sz="1800" b="0" dirty="0" smtClean="0"/>
                        <a:t>test_python.py </a:t>
                      </a:r>
                      <a:r>
                        <a:rPr lang="ko-KR" altLang="en-US" sz="1800" b="0" dirty="0" smtClean="0"/>
                        <a:t>로 변경</a:t>
                      </a:r>
                      <a:r>
                        <a:rPr lang="en-US" altLang="ko-KR" sz="1800" b="0" dirty="0" smtClean="0"/>
                        <a:t> </a:t>
                      </a:r>
                      <a:r>
                        <a:rPr lang="ko-KR" altLang="en-US" sz="1800" b="0" dirty="0" smtClean="0"/>
                        <a:t>합니다</a:t>
                      </a:r>
                      <a:r>
                        <a:rPr lang="en-US" altLang="ko-KR" sz="1800" b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800" b="0" dirty="0" smtClean="0"/>
                        <a:t>$</a:t>
                      </a:r>
                      <a:r>
                        <a:rPr lang="ko-KR" altLang="en-US" sz="1800" b="0" baseline="0" dirty="0" smtClean="0"/>
                        <a:t> </a:t>
                      </a:r>
                      <a:r>
                        <a:rPr lang="en-US" altLang="ko-KR" sz="1800" b="0" baseline="0" dirty="0" err="1" smtClean="0"/>
                        <a:t>ls</a:t>
                      </a:r>
                      <a:endParaRPr lang="en-US" altLang="ko-KR" sz="1800" b="0" dirty="0" smtClean="0"/>
                    </a:p>
                    <a:p>
                      <a:pPr algn="l" latinLnBrk="1"/>
                      <a:r>
                        <a:rPr lang="en-US" altLang="ko-KR" sz="1800" b="0" dirty="0" smtClean="0"/>
                        <a:t>$ mv </a:t>
                      </a:r>
                      <a:r>
                        <a:rPr lang="en-US" altLang="ko-KR" sz="1800" b="0" dirty="0" err="1" smtClean="0"/>
                        <a:t>test+tap_key</a:t>
                      </a:r>
                      <a:r>
                        <a:rPr lang="en-US" altLang="ko-KR" sz="1800" b="0" dirty="0" smtClean="0"/>
                        <a:t>  ./</a:t>
                      </a:r>
                      <a:r>
                        <a:rPr lang="en-US" altLang="ko-KR" sz="1800" b="0" dirty="0" err="1" smtClean="0"/>
                        <a:t>dir_b</a:t>
                      </a:r>
                      <a:r>
                        <a:rPr lang="en-US" altLang="ko-KR" sz="1800" b="0" dirty="0" smtClean="0"/>
                        <a:t> : </a:t>
                      </a:r>
                      <a:endParaRPr lang="ko-KR" altLang="en-US" sz="1800" b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7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Linux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리눅스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기본 명령어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13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가지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실습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13226"/>
              </p:ext>
            </p:extLst>
          </p:nvPr>
        </p:nvGraphicFramePr>
        <p:xfrm>
          <a:off x="454031" y="1213607"/>
          <a:ext cx="11375108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44"/>
                <a:gridCol w="1174693"/>
                <a:gridCol w="1938919"/>
                <a:gridCol w="766115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No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명령어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의미</a:t>
                      </a:r>
                      <a:r>
                        <a:rPr lang="en-US" altLang="ko-KR" b="0" dirty="0" smtClean="0"/>
                        <a:t> 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/>
                        <a:t>활용예</a:t>
                      </a:r>
                    </a:p>
                  </a:txBody>
                  <a:tcPr anchor="ctr"/>
                </a:tc>
              </a:tr>
              <a:tr h="2276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12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err="1" smtClean="0"/>
                        <a:t>rm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/>
                        <a:t>파일을 제거하는 명령어</a:t>
                      </a:r>
                      <a:endParaRPr lang="en-US" altLang="ko-KR" sz="1800" b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/>
                        <a:t>(remove)</a:t>
                      </a:r>
                      <a:endParaRPr lang="ko-KR" altLang="en-US" sz="18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 smtClean="0"/>
                        <a:t>rm</a:t>
                      </a:r>
                      <a:r>
                        <a:rPr lang="en-US" altLang="ko-KR" sz="1800" b="0" dirty="0" smtClean="0"/>
                        <a:t> </a:t>
                      </a:r>
                      <a:r>
                        <a:rPr lang="ko-KR" altLang="en-US" sz="1800" b="0" dirty="0" smtClean="0"/>
                        <a:t>은 파일이나 </a:t>
                      </a:r>
                      <a:r>
                        <a:rPr lang="ko-KR" altLang="en-US" sz="1800" b="0" dirty="0" err="1" smtClean="0"/>
                        <a:t>디렉토리를</a:t>
                      </a:r>
                      <a:r>
                        <a:rPr lang="ko-KR" altLang="en-US" sz="1800" b="0" dirty="0" smtClean="0"/>
                        <a:t> 삭제할 때 사용하는 명령어 입니다</a:t>
                      </a:r>
                      <a:r>
                        <a:rPr lang="en-US" altLang="ko-KR" sz="1800" b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800" b="0" dirty="0" smtClean="0"/>
                        <a:t>$ </a:t>
                      </a:r>
                      <a:r>
                        <a:rPr lang="en-US" altLang="ko-KR" sz="1800" b="0" dirty="0" err="1" smtClean="0"/>
                        <a:t>pwd</a:t>
                      </a:r>
                      <a:endParaRPr lang="en-US" altLang="ko-KR" sz="1800" b="0" dirty="0" smtClean="0"/>
                    </a:p>
                    <a:p>
                      <a:pPr algn="l" latinLnBrk="1"/>
                      <a:r>
                        <a:rPr lang="en-US" altLang="ko-KR" sz="1800" b="0" dirty="0" smtClean="0"/>
                        <a:t>$ cd ./</a:t>
                      </a:r>
                      <a:r>
                        <a:rPr lang="en-US" altLang="ko-KR" sz="1800" b="0" dirty="0" err="1" smtClean="0"/>
                        <a:t>dir_b</a:t>
                      </a:r>
                      <a:endParaRPr lang="en-US" altLang="ko-KR" sz="1800" b="0" dirty="0" smtClean="0"/>
                    </a:p>
                    <a:p>
                      <a:pPr algn="l" latinLnBrk="1"/>
                      <a:endParaRPr lang="en-US" altLang="ko-KR" sz="1800" b="0" dirty="0" smtClean="0"/>
                    </a:p>
                    <a:p>
                      <a:pPr algn="l" latinLnBrk="1"/>
                      <a:r>
                        <a:rPr lang="en-US" altLang="ko-KR" sz="1800" b="0" dirty="0" smtClean="0"/>
                        <a:t>$ </a:t>
                      </a:r>
                      <a:r>
                        <a:rPr lang="en-US" altLang="ko-KR" sz="1800" b="0" dirty="0" err="1" smtClean="0"/>
                        <a:t>rm</a:t>
                      </a:r>
                      <a:r>
                        <a:rPr lang="en-US" altLang="ko-KR" sz="1800" b="0" dirty="0" smtClean="0"/>
                        <a:t> test_python.py : test_python.py </a:t>
                      </a:r>
                      <a:r>
                        <a:rPr lang="ko-KR" altLang="en-US" sz="1800" b="0" dirty="0" err="1" smtClean="0"/>
                        <a:t>화일</a:t>
                      </a:r>
                      <a:r>
                        <a:rPr lang="en-US" altLang="ko-KR" sz="1800" b="0" dirty="0" smtClean="0"/>
                        <a:t> </a:t>
                      </a:r>
                      <a:r>
                        <a:rPr lang="ko-KR" altLang="en-US" sz="1800" b="0" dirty="0" smtClean="0"/>
                        <a:t> 삭제합니다</a:t>
                      </a:r>
                      <a:r>
                        <a:rPr lang="en-US" altLang="ko-KR" sz="1800" b="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800" b="0" dirty="0" smtClean="0"/>
                        <a:t>$ cd ..</a:t>
                      </a:r>
                    </a:p>
                    <a:p>
                      <a:pPr algn="l" latinLnBrk="1"/>
                      <a:r>
                        <a:rPr lang="en-US" altLang="ko-KR" sz="1800" b="0" dirty="0" smtClean="0"/>
                        <a:t>$ </a:t>
                      </a:r>
                      <a:r>
                        <a:rPr lang="en-US" altLang="ko-KR" sz="1800" b="0" dirty="0" err="1" smtClean="0"/>
                        <a:t>rm</a:t>
                      </a:r>
                      <a:r>
                        <a:rPr lang="en-US" altLang="ko-KR" sz="1800" b="0" dirty="0" smtClean="0"/>
                        <a:t> -r ./</a:t>
                      </a:r>
                      <a:r>
                        <a:rPr lang="en-US" altLang="ko-KR" sz="1800" b="0" dirty="0" err="1" smtClean="0"/>
                        <a:t>dir_a</a:t>
                      </a:r>
                      <a:r>
                        <a:rPr lang="en-US" altLang="ko-KR" sz="1800" b="0" dirty="0" smtClean="0"/>
                        <a:t> : </a:t>
                      </a:r>
                      <a:r>
                        <a:rPr lang="en-US" altLang="ko-KR" sz="1800" b="0" dirty="0" err="1" smtClean="0"/>
                        <a:t>dir_a</a:t>
                      </a:r>
                      <a:r>
                        <a:rPr lang="en-US" altLang="ko-KR" sz="1800" b="0" dirty="0" smtClean="0"/>
                        <a:t> </a:t>
                      </a:r>
                      <a:r>
                        <a:rPr lang="ko-KR" altLang="en-US" sz="1800" b="0" dirty="0" smtClean="0"/>
                        <a:t>을 삭제합니다</a:t>
                      </a:r>
                      <a:r>
                        <a:rPr lang="en-US" altLang="ko-KR" sz="1800" b="0" dirty="0" smtClean="0"/>
                        <a:t>. </a:t>
                      </a:r>
                    </a:p>
                    <a:p>
                      <a:pPr algn="l" latinLnBrk="1"/>
                      <a:r>
                        <a:rPr lang="en-US" altLang="ko-KR" sz="1800" b="0" dirty="0" smtClean="0"/>
                        <a:t>(</a:t>
                      </a:r>
                      <a:r>
                        <a:rPr lang="ko-KR" altLang="en-US" sz="1800" b="0" dirty="0" err="1" smtClean="0"/>
                        <a:t>디렉토리는</a:t>
                      </a:r>
                      <a:r>
                        <a:rPr lang="ko-KR" altLang="en-US" sz="1800" b="0" dirty="0" smtClean="0"/>
                        <a:t> </a:t>
                      </a:r>
                      <a:r>
                        <a:rPr lang="en-US" altLang="ko-KR" sz="1800" b="0" dirty="0" smtClean="0"/>
                        <a:t>-r </a:t>
                      </a:r>
                      <a:r>
                        <a:rPr lang="ko-KR" altLang="en-US" sz="1800" b="0" dirty="0" smtClean="0"/>
                        <a:t>옵션 없이는 삭제할 수 없습니다</a:t>
                      </a:r>
                      <a:r>
                        <a:rPr lang="en-US" altLang="ko-KR" sz="1800" b="0" dirty="0" smtClean="0"/>
                        <a:t>)</a:t>
                      </a:r>
                      <a:endParaRPr lang="ko-KR" altLang="en-US" sz="1800" b="0" dirty="0"/>
                    </a:p>
                  </a:txBody>
                  <a:tcPr anchor="ctr"/>
                </a:tc>
              </a:tr>
              <a:tr h="2029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13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 smtClean="0"/>
                        <a:t>man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baseline="0" dirty="0" smtClean="0"/>
                        <a:t>설명서 페이지를 출력합니다</a:t>
                      </a:r>
                      <a:r>
                        <a:rPr lang="en-US" altLang="ko-KR" b="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en-US" altLang="ko-KR" b="0" baseline="0" dirty="0" smtClean="0"/>
                        <a:t>(manual)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$ man </a:t>
                      </a:r>
                      <a:r>
                        <a:rPr lang="en-US" altLang="ko-KR" sz="1800" b="0" dirty="0" err="1" smtClean="0"/>
                        <a:t>rm</a:t>
                      </a:r>
                      <a:endParaRPr lang="en-US" altLang="ko-KR" sz="1800" b="0" dirty="0" smtClean="0"/>
                    </a:p>
                    <a:p>
                      <a:pPr algn="l" latinLnBrk="1"/>
                      <a:endParaRPr lang="en-US" altLang="ko-KR" sz="1800" b="0" dirty="0" smtClean="0"/>
                    </a:p>
                    <a:p>
                      <a:pPr algn="l" latinLnBrk="1"/>
                      <a:r>
                        <a:rPr lang="en-US" altLang="ko-KR" sz="1800" b="0" dirty="0" smtClean="0"/>
                        <a:t>NAME</a:t>
                      </a:r>
                    </a:p>
                    <a:p>
                      <a:pPr algn="l" latinLnBrk="1"/>
                      <a:r>
                        <a:rPr lang="en-US" altLang="ko-KR" sz="1800" b="0" dirty="0" smtClean="0"/>
                        <a:t>       </a:t>
                      </a:r>
                      <a:r>
                        <a:rPr lang="en-US" altLang="ko-KR" sz="1800" b="0" dirty="0" err="1" smtClean="0"/>
                        <a:t>rm</a:t>
                      </a:r>
                      <a:r>
                        <a:rPr lang="en-US" altLang="ko-KR" sz="1800" b="0" dirty="0" smtClean="0"/>
                        <a:t> - remove files or directories</a:t>
                      </a:r>
                    </a:p>
                    <a:p>
                      <a:pPr algn="l" latinLnBrk="1"/>
                      <a:endParaRPr lang="en-US" altLang="ko-KR" sz="1800" b="0" dirty="0" smtClean="0"/>
                    </a:p>
                    <a:p>
                      <a:pPr algn="l" latinLnBrk="1"/>
                      <a:r>
                        <a:rPr lang="en-US" altLang="ko-KR" sz="1800" b="0" dirty="0" smtClean="0"/>
                        <a:t>SYNOPSIS</a:t>
                      </a:r>
                    </a:p>
                    <a:p>
                      <a:pPr algn="l" latinLnBrk="1"/>
                      <a:r>
                        <a:rPr lang="en-US" altLang="ko-KR" sz="1800" b="0" dirty="0" smtClean="0"/>
                        <a:t>       </a:t>
                      </a:r>
                      <a:r>
                        <a:rPr lang="en-US" altLang="ko-KR" sz="1800" b="0" dirty="0" err="1" smtClean="0"/>
                        <a:t>rm</a:t>
                      </a:r>
                      <a:r>
                        <a:rPr lang="en-US" altLang="ko-KR" sz="1800" b="0" dirty="0" smtClean="0"/>
                        <a:t> [OPTION]... [FILE]...</a:t>
                      </a:r>
                    </a:p>
                    <a:p>
                      <a:pPr algn="l" latinLnBrk="1"/>
                      <a:endParaRPr lang="en-US" altLang="ko-KR" sz="1800" b="0" dirty="0" smtClean="0"/>
                    </a:p>
                    <a:p>
                      <a:pPr algn="l" latinLnBrk="1"/>
                      <a:r>
                        <a:rPr lang="en-US" altLang="ko-KR" sz="1800" b="0" dirty="0" smtClean="0"/>
                        <a:t>OPTIONS</a:t>
                      </a:r>
                    </a:p>
                    <a:p>
                      <a:pPr algn="l" latinLnBrk="1"/>
                      <a:r>
                        <a:rPr lang="en-US" altLang="ko-KR" sz="1800" b="0" dirty="0" smtClean="0"/>
                        <a:t>       -r : remove directories and their contents recursively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3. Python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Python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역사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47999" y="1262989"/>
            <a:ext cx="87064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1" dirty="0"/>
              <a:t>Guido van </a:t>
            </a:r>
            <a:r>
              <a:rPr lang="en-US" altLang="ko-KR" b="1" i="1" dirty="0" err="1"/>
              <a:t>Rossum</a:t>
            </a:r>
            <a:r>
              <a:rPr lang="ko-KR" altLang="en-US" dirty="0"/>
              <a:t> </a:t>
            </a:r>
            <a:r>
              <a:rPr lang="en-US" altLang="ko-KR" dirty="0"/>
              <a:t>1956</a:t>
            </a:r>
            <a:r>
              <a:rPr lang="ko-KR" altLang="en-US" dirty="0"/>
              <a:t>년 생의 </a:t>
            </a:r>
            <a:r>
              <a:rPr lang="ko-KR" altLang="en-US" dirty="0" err="1"/>
              <a:t>네델란드</a:t>
            </a:r>
            <a:r>
              <a:rPr lang="ko-KR" altLang="en-US" dirty="0"/>
              <a:t> 개발자로서 </a:t>
            </a:r>
            <a:r>
              <a:rPr lang="en-US" altLang="ko-KR" dirty="0"/>
              <a:t>Python </a:t>
            </a:r>
            <a:r>
              <a:rPr lang="ko-KR" altLang="en-US" dirty="0"/>
              <a:t>창시자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네델란드</a:t>
            </a:r>
            <a:r>
              <a:rPr lang="ko-KR" altLang="en-US" dirty="0" smtClean="0"/>
              <a:t> </a:t>
            </a:r>
            <a:r>
              <a:rPr lang="en-US" altLang="ko-KR" dirty="0"/>
              <a:t>CWI, </a:t>
            </a:r>
            <a:r>
              <a:rPr lang="ko-KR" altLang="en-US" dirty="0"/>
              <a:t>미국 </a:t>
            </a:r>
            <a:r>
              <a:rPr lang="en-US" altLang="ko-KR" dirty="0"/>
              <a:t>NIST </a:t>
            </a:r>
            <a:r>
              <a:rPr lang="ko-KR" altLang="en-US" dirty="0"/>
              <a:t>등의 여러 연구소에서 근무하였으며</a:t>
            </a:r>
            <a:r>
              <a:rPr lang="en-US" altLang="ko-KR" dirty="0"/>
              <a:t>, </a:t>
            </a:r>
            <a:r>
              <a:rPr lang="ko-KR" altLang="en-US" dirty="0" err="1"/>
              <a:t>구글에서</a:t>
            </a:r>
            <a:r>
              <a:rPr lang="ko-KR" altLang="en-US" dirty="0"/>
              <a:t> 약 </a:t>
            </a:r>
            <a:r>
              <a:rPr lang="en-US" altLang="ko-KR" dirty="0"/>
              <a:t>7</a:t>
            </a:r>
            <a:r>
              <a:rPr lang="ko-KR" altLang="en-US" dirty="0"/>
              <a:t>년간 근무</a:t>
            </a:r>
            <a:r>
              <a:rPr lang="en-US" altLang="ko-KR" dirty="0"/>
              <a:t>, </a:t>
            </a:r>
            <a:r>
              <a:rPr lang="ko-KR" altLang="en-US" dirty="0"/>
              <a:t>현재는 </a:t>
            </a:r>
            <a:r>
              <a:rPr lang="en-US" altLang="ko-KR" dirty="0" err="1"/>
              <a:t>Dropbox</a:t>
            </a:r>
            <a:r>
              <a:rPr lang="ko-KR" altLang="en-US" dirty="0"/>
              <a:t>에서 일하고 있다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Python</a:t>
            </a:r>
            <a:r>
              <a:rPr lang="ko-KR" altLang="en-US" dirty="0"/>
              <a:t>이 </a:t>
            </a:r>
            <a:r>
              <a:rPr lang="ko-KR" altLang="en-US" dirty="0" err="1"/>
              <a:t>구글에서</a:t>
            </a:r>
            <a:r>
              <a:rPr lang="ko-KR" altLang="en-US" dirty="0"/>
              <a:t> 상당히 많은 프로젝트에 쓰여지고 있다는 점과 </a:t>
            </a:r>
            <a:r>
              <a:rPr lang="en-US" altLang="ko-KR" dirty="0" err="1"/>
              <a:t>Dropbox</a:t>
            </a:r>
            <a:r>
              <a:rPr lang="ko-KR" altLang="en-US" dirty="0"/>
              <a:t>의 많은 코드가 </a:t>
            </a:r>
            <a:r>
              <a:rPr lang="en-US" altLang="ko-KR" dirty="0"/>
              <a:t>Python</a:t>
            </a:r>
            <a:r>
              <a:rPr lang="ko-KR" altLang="en-US" dirty="0"/>
              <a:t>으로 작성되었다는 점은 아마 우연이 아닐 것이다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00945" y="3169431"/>
            <a:ext cx="87567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Guido</a:t>
            </a:r>
            <a:r>
              <a:rPr lang="ko-KR" altLang="en-US" dirty="0"/>
              <a:t>는 </a:t>
            </a:r>
            <a:r>
              <a:rPr lang="ko-KR" altLang="en-US" dirty="0" err="1"/>
              <a:t>파이썬의</a:t>
            </a:r>
            <a:r>
              <a:rPr lang="ko-KR" altLang="en-US" dirty="0"/>
              <a:t> 개발 동기에 대해 이렇게 말하고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"1989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크리스마스를 </a:t>
            </a:r>
            <a:r>
              <a:rPr lang="ko-KR" altLang="en-US" dirty="0" smtClean="0"/>
              <a:t>휴가 중</a:t>
            </a:r>
            <a:r>
              <a:rPr lang="en-US" altLang="ko-KR" dirty="0" smtClean="0"/>
              <a:t>,  </a:t>
            </a:r>
            <a:r>
              <a:rPr lang="ko-KR" altLang="en-US" dirty="0" smtClean="0"/>
              <a:t>한동안 </a:t>
            </a:r>
            <a:r>
              <a:rPr lang="ko-KR" altLang="en-US" dirty="0"/>
              <a:t>생각하고 있었던 새 스크립트 언어에 대한 인터프리터를 만들어 보기로 했죠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프로젝트명으로</a:t>
            </a:r>
            <a:r>
              <a:rPr lang="ko-KR" altLang="en-US" dirty="0" smtClean="0"/>
              <a:t> </a:t>
            </a:r>
            <a:r>
              <a:rPr lang="en-US" altLang="ko-KR" dirty="0"/>
              <a:t>Python</a:t>
            </a:r>
            <a:r>
              <a:rPr lang="ko-KR" altLang="en-US" dirty="0"/>
              <a:t>이라는 </a:t>
            </a:r>
            <a:r>
              <a:rPr lang="ko-KR" altLang="en-US" dirty="0" smtClean="0"/>
              <a:t>이름을 선택했는데</a:t>
            </a:r>
            <a:r>
              <a:rPr lang="en-US" altLang="ko-KR" dirty="0" smtClean="0"/>
              <a:t> Monty </a:t>
            </a:r>
            <a:r>
              <a:rPr lang="en-US" altLang="ko-KR" dirty="0"/>
              <a:t>Python's Flying Circus(BBC </a:t>
            </a:r>
            <a:r>
              <a:rPr lang="ko-KR" altLang="en-US" dirty="0" smtClean="0"/>
              <a:t>코미디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smtClean="0"/>
              <a:t>열성 팬이기도 </a:t>
            </a:r>
            <a:r>
              <a:rPr lang="ko-KR" altLang="en-US" dirty="0"/>
              <a:t>하여</a:t>
            </a:r>
            <a:r>
              <a:rPr lang="en-US" altLang="ko-KR" dirty="0" smtClean="0"/>
              <a:t>..."</a:t>
            </a:r>
            <a:endParaRPr lang="en-US" altLang="ko-K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9" t="13066" b="14477"/>
          <a:stretch/>
        </p:blipFill>
        <p:spPr bwMode="auto">
          <a:xfrm>
            <a:off x="9683982" y="4702537"/>
            <a:ext cx="1867345" cy="1574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0" t="39284" r="26211" b="24388"/>
          <a:stretch/>
        </p:blipFill>
        <p:spPr bwMode="auto">
          <a:xfrm>
            <a:off x="333829" y="1262989"/>
            <a:ext cx="2514901" cy="3379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002" y="5133153"/>
            <a:ext cx="17145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7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3. Python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Life is short, use Python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5" y="988786"/>
            <a:ext cx="11155948" cy="400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37047" y="5044623"/>
            <a:ext cx="28883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main(void)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("hello world\n");</a:t>
            </a:r>
          </a:p>
          <a:p>
            <a:r>
              <a:rPr lang="en-US" altLang="ko-KR" sz="1600" dirty="0"/>
              <a:t>        return 0;</a:t>
            </a:r>
          </a:p>
          <a:p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4" name="직사각형 3"/>
          <p:cNvSpPr/>
          <p:nvPr/>
        </p:nvSpPr>
        <p:spPr>
          <a:xfrm>
            <a:off x="4064000" y="5310021"/>
            <a:ext cx="23803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Compile </a:t>
            </a:r>
            <a:r>
              <a:rPr lang="en-US" altLang="ko-KR" sz="1400" dirty="0" err="1"/>
              <a:t>hello.c</a:t>
            </a:r>
            <a:r>
              <a:rPr lang="en-US" altLang="ko-KR" sz="1400" dirty="0"/>
              <a:t> with </a:t>
            </a:r>
            <a:r>
              <a:rPr lang="en-US" altLang="ko-KR" sz="1400" dirty="0" err="1"/>
              <a:t>gcc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$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gcc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hello.c</a:t>
            </a:r>
            <a:r>
              <a:rPr lang="en-US" altLang="ko-KR" sz="1400" dirty="0"/>
              <a:t> -o </a:t>
            </a:r>
            <a:r>
              <a:rPr lang="en-US" altLang="ko-KR" sz="1400" dirty="0" err="1" smtClean="0"/>
              <a:t>hello.out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/>
              <a:t>$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./</a:t>
            </a:r>
            <a:r>
              <a:rPr lang="en-US" altLang="ko-KR" sz="1400" dirty="0" err="1" smtClean="0"/>
              <a:t>hello.out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8744768" y="5302767"/>
            <a:ext cx="32004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b="1" dirty="0"/>
              <a:t> </a:t>
            </a:r>
            <a:r>
              <a:rPr lang="en-US" altLang="ko-KR" sz="1400" dirty="0" smtClean="0"/>
              <a:t>Interpreter hello.py </a:t>
            </a:r>
            <a:r>
              <a:rPr lang="en-US" altLang="ko-KR" sz="1400" dirty="0"/>
              <a:t>with </a:t>
            </a:r>
            <a:r>
              <a:rPr lang="en-US" altLang="ko-KR" sz="1400" dirty="0" smtClean="0"/>
              <a:t>Python: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$ python </a:t>
            </a:r>
            <a:r>
              <a:rPr lang="en-US" altLang="ko-KR" sz="1400" dirty="0" smtClean="0"/>
              <a:t>hello.py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019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6" t="24414" r="25552" b="21940"/>
          <a:stretch/>
        </p:blipFill>
        <p:spPr bwMode="auto">
          <a:xfrm>
            <a:off x="690707" y="1009624"/>
            <a:ext cx="8128820" cy="482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3. Python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버전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9699" y="5879621"/>
            <a:ext cx="8743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smtClean="0">
                <a:latin typeface="+mn-ea"/>
              </a:rPr>
              <a:t>Ver. 2.x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: 2000</a:t>
            </a:r>
            <a:r>
              <a:rPr lang="ko-KR" altLang="en-US" sz="2400" dirty="0" smtClean="0">
                <a:latin typeface="+mn-ea"/>
              </a:rPr>
              <a:t>년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10</a:t>
            </a:r>
            <a:r>
              <a:rPr lang="ko-KR" altLang="en-US" sz="2400" dirty="0" smtClean="0">
                <a:latin typeface="+mn-ea"/>
              </a:rPr>
              <a:t>월</a:t>
            </a:r>
            <a:r>
              <a:rPr lang="en-US" altLang="ko-KR" sz="2400" dirty="0" smtClean="0">
                <a:latin typeface="+mn-ea"/>
              </a:rPr>
              <a:t> ~ 2020</a:t>
            </a:r>
            <a:r>
              <a:rPr lang="ko-KR" altLang="en-US" sz="2400" dirty="0" smtClean="0">
                <a:latin typeface="+mn-ea"/>
              </a:rPr>
              <a:t>년 </a:t>
            </a:r>
            <a:r>
              <a:rPr lang="en-US" altLang="ko-KR" sz="2400" dirty="0" smtClean="0">
                <a:latin typeface="+mn-ea"/>
              </a:rPr>
              <a:t>12</a:t>
            </a:r>
            <a:r>
              <a:rPr lang="ko-KR" altLang="en-US" sz="2400" dirty="0" smtClean="0">
                <a:latin typeface="+mn-ea"/>
              </a:rPr>
              <a:t>월까지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지원 예정</a:t>
            </a:r>
            <a:endParaRPr lang="en-US" altLang="ko-KR" sz="24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latin typeface="+mn-ea"/>
              </a:rPr>
              <a:t>Ver. 3.x : 2008</a:t>
            </a:r>
            <a:r>
              <a:rPr lang="ko-KR" altLang="en-US" sz="2400" dirty="0" smtClean="0">
                <a:latin typeface="+mn-ea"/>
              </a:rPr>
              <a:t>년 </a:t>
            </a:r>
            <a:r>
              <a:rPr lang="en-US" altLang="ko-KR" sz="2400" dirty="0" smtClean="0">
                <a:latin typeface="+mn-ea"/>
              </a:rPr>
              <a:t>12</a:t>
            </a:r>
            <a:r>
              <a:rPr lang="ko-KR" altLang="en-US" sz="2400" dirty="0" smtClean="0">
                <a:latin typeface="+mn-ea"/>
              </a:rPr>
              <a:t>월 </a:t>
            </a:r>
            <a:r>
              <a:rPr lang="en-US" altLang="ko-KR" sz="2400" dirty="0" smtClean="0">
                <a:latin typeface="+mn-ea"/>
              </a:rPr>
              <a:t>( Ver. 2.x</a:t>
            </a:r>
            <a:r>
              <a:rPr lang="ko-KR" altLang="en-US" sz="2400" dirty="0" smtClean="0">
                <a:latin typeface="+mn-ea"/>
              </a:rPr>
              <a:t>와 완벽하게 호환되지 않음 </a:t>
            </a:r>
            <a:r>
              <a:rPr lang="en-US" altLang="ko-KR" sz="2400" dirty="0" smtClean="0">
                <a:latin typeface="+mn-ea"/>
              </a:rPr>
              <a:t>)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87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톱니 모양의 오른쪽 화살표 1"/>
          <p:cNvSpPr/>
          <p:nvPr/>
        </p:nvSpPr>
        <p:spPr>
          <a:xfrm>
            <a:off x="9174746" y="4235992"/>
            <a:ext cx="796413" cy="12651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232346" y="469231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가상 환경 필요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96555" y="5123052"/>
            <a:ext cx="62139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Python 2</a:t>
            </a:r>
            <a:r>
              <a:rPr lang="ko-KR" altLang="en-US" dirty="0" smtClean="0"/>
              <a:t>에서 작성된 코드가 </a:t>
            </a:r>
            <a:endParaRPr lang="en-US" altLang="ko-KR" dirty="0" smtClean="0"/>
          </a:p>
          <a:p>
            <a:r>
              <a:rPr lang="en-US" altLang="ko-KR" dirty="0" smtClean="0"/>
              <a:t>Python 3</a:t>
            </a:r>
            <a:r>
              <a:rPr lang="ko-KR" altLang="en-US" dirty="0" smtClean="0"/>
              <a:t>에서 실행되지 않아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새 </a:t>
            </a:r>
            <a:r>
              <a:rPr lang="ko-KR" altLang="en-US" dirty="0"/>
              <a:t>코드로 작업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ko-KR" altLang="en-US" dirty="0" smtClean="0"/>
              <a:t>두 </a:t>
            </a:r>
            <a:r>
              <a:rPr lang="ko-KR" altLang="en-US" dirty="0"/>
              <a:t>버전을 모두 설치하면 </a:t>
            </a:r>
            <a:r>
              <a:rPr lang="ko-KR" altLang="en-US" dirty="0" smtClean="0"/>
              <a:t>두 버전 사이에 충돌 발생 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/>
          <a:stretch/>
        </p:blipFill>
        <p:spPr bwMode="auto">
          <a:xfrm>
            <a:off x="584498" y="1194624"/>
            <a:ext cx="8382536" cy="370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8256" y="3406796"/>
            <a:ext cx="1833707" cy="1477328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print( 'hello' )</a:t>
            </a:r>
          </a:p>
          <a:p>
            <a:r>
              <a:rPr lang="en-US" altLang="ko-KR" dirty="0"/>
              <a:t># </a:t>
            </a:r>
            <a:r>
              <a:rPr lang="en-US" altLang="ko-KR" dirty="0" smtClean="0"/>
              <a:t>hello</a:t>
            </a:r>
          </a:p>
          <a:p>
            <a:endParaRPr lang="en-US" altLang="ko-KR" dirty="0"/>
          </a:p>
          <a:p>
            <a:r>
              <a:rPr lang="en-US" altLang="ko-KR" dirty="0"/>
              <a:t>print 'hello'</a:t>
            </a:r>
          </a:p>
          <a:p>
            <a:r>
              <a:rPr lang="en-US" altLang="ko-KR" dirty="0"/>
              <a:t># hello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876402" y="3361288"/>
            <a:ext cx="2703871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38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print( 'hello' )</a:t>
            </a:r>
          </a:p>
          <a:p>
            <a:r>
              <a:rPr lang="en-US" altLang="ko-KR" dirty="0"/>
              <a:t># </a:t>
            </a:r>
            <a:r>
              <a:rPr lang="en-US" altLang="ko-KR" dirty="0" smtClean="0"/>
              <a:t>hello</a:t>
            </a:r>
          </a:p>
          <a:p>
            <a:endParaRPr lang="en-US" altLang="ko-KR" dirty="0"/>
          </a:p>
          <a:p>
            <a:r>
              <a:rPr lang="en-US" altLang="ko-KR" dirty="0"/>
              <a:t>print 'hello'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# Error! invalid syntax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 이해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 필요성 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86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0143A4F-252A-44A1-ADAD-9A068450D88C}"/>
              </a:ext>
            </a:extLst>
          </p:cNvPr>
          <p:cNvSpPr txBox="1"/>
          <p:nvPr/>
        </p:nvSpPr>
        <p:spPr>
          <a:xfrm>
            <a:off x="238667" y="630657"/>
            <a:ext cx="3889988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800" b="1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학습 순서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D3A16852-3B19-4B91-81AF-44A92A6D7C03}"/>
              </a:ext>
            </a:extLst>
          </p:cNvPr>
          <p:cNvGrpSpPr/>
          <p:nvPr/>
        </p:nvGrpSpPr>
        <p:grpSpPr>
          <a:xfrm>
            <a:off x="4793673" y="998872"/>
            <a:ext cx="6442363" cy="1080000"/>
            <a:chOff x="4793673" y="1205344"/>
            <a:chExt cx="6442363" cy="1080000"/>
          </a:xfrm>
        </p:grpSpPr>
        <p:sp>
          <p:nvSpPr>
            <p:cNvPr id="33" name="육각형 32"/>
            <p:cNvSpPr/>
            <p:nvPr/>
          </p:nvSpPr>
          <p:spPr>
            <a:xfrm>
              <a:off x="4793673" y="1205344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" name="화살표: 오각형 3">
              <a:extLst>
                <a:ext uri="{FF2B5EF4-FFF2-40B4-BE49-F238E27FC236}">
                  <a16:creationId xmlns="" xmlns:a16="http://schemas.microsoft.com/office/drawing/2014/main" id="{3F788CB8-73AE-41C5-807C-AF14D1C85671}"/>
                </a:ext>
              </a:extLst>
            </p:cNvPr>
            <p:cNvSpPr/>
            <p:nvPr/>
          </p:nvSpPr>
          <p:spPr>
            <a:xfrm>
              <a:off x="5632954" y="1329846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="" xmlns:a16="http://schemas.microsoft.com/office/drawing/2014/main" id="{C2C025D7-84D4-4546-BFD3-14F210208BCA}"/>
                </a:ext>
              </a:extLst>
            </p:cNvPr>
            <p:cNvSpPr/>
            <p:nvPr/>
          </p:nvSpPr>
          <p:spPr>
            <a:xfrm>
              <a:off x="5196182" y="1322781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342067" y="1143632"/>
            <a:ext cx="4354917" cy="769441"/>
            <a:chOff x="5376075" y="1656674"/>
            <a:chExt cx="3140139" cy="554811"/>
          </a:xfrm>
        </p:grpSpPr>
        <p:sp>
          <p:nvSpPr>
            <p:cNvPr id="18" name="직사각형 17"/>
            <p:cNvSpPr/>
            <p:nvPr/>
          </p:nvSpPr>
          <p:spPr>
            <a:xfrm>
              <a:off x="6030979" y="1701059"/>
              <a:ext cx="2485235" cy="46604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강의 계획</a:t>
              </a:r>
              <a:r>
                <a:rPr lang="en-US" altLang="ko-KR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(</a:t>
              </a:r>
              <a:r>
                <a:rPr lang="ko-KR" altLang="en-US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안</a:t>
              </a:r>
              <a:r>
                <a:rPr lang="en-US" altLang="ko-KR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)</a:t>
              </a:r>
              <a:endParaRPr lang="ko-KR" alt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1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5987E73B-5ACA-4B9F-870A-F134604467CA}"/>
              </a:ext>
            </a:extLst>
          </p:cNvPr>
          <p:cNvGrpSpPr/>
          <p:nvPr/>
        </p:nvGrpSpPr>
        <p:grpSpPr>
          <a:xfrm>
            <a:off x="4793673" y="2301199"/>
            <a:ext cx="6442363" cy="1080000"/>
            <a:chOff x="4793673" y="2507671"/>
            <a:chExt cx="6442363" cy="1080000"/>
          </a:xfrm>
        </p:grpSpPr>
        <p:sp>
          <p:nvSpPr>
            <p:cNvPr id="30" name="육각형 29">
              <a:extLst>
                <a:ext uri="{FF2B5EF4-FFF2-40B4-BE49-F238E27FC236}">
                  <a16:creationId xmlns="" xmlns:a16="http://schemas.microsoft.com/office/drawing/2014/main" id="{835EC05B-D38A-4AFD-864A-F79DC7D9A534}"/>
                </a:ext>
              </a:extLst>
            </p:cNvPr>
            <p:cNvSpPr/>
            <p:nvPr/>
          </p:nvSpPr>
          <p:spPr>
            <a:xfrm>
              <a:off x="4793673" y="2507671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="" xmlns:a16="http://schemas.microsoft.com/office/drawing/2014/main" id="{6A5AA557-0906-4E37-9868-989273514EC7}"/>
                </a:ext>
              </a:extLst>
            </p:cNvPr>
            <p:cNvSpPr/>
            <p:nvPr/>
          </p:nvSpPr>
          <p:spPr>
            <a:xfrm>
              <a:off x="5632954" y="2632173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B384BF51-E0FC-43F1-A2A4-C7513F376E73}"/>
                </a:ext>
              </a:extLst>
            </p:cNvPr>
            <p:cNvSpPr/>
            <p:nvPr/>
          </p:nvSpPr>
          <p:spPr>
            <a:xfrm>
              <a:off x="5196182" y="2625108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3F4E5974-F99B-4E16-B3A8-39C2FC342760}"/>
              </a:ext>
            </a:extLst>
          </p:cNvPr>
          <p:cNvGrpSpPr/>
          <p:nvPr/>
        </p:nvGrpSpPr>
        <p:grpSpPr>
          <a:xfrm>
            <a:off x="5342067" y="2445959"/>
            <a:ext cx="4354917" cy="769441"/>
            <a:chOff x="5376075" y="1656674"/>
            <a:chExt cx="3140139" cy="554811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718E8629-A095-4DB6-B247-4C40B6397302}"/>
                </a:ext>
              </a:extLst>
            </p:cNvPr>
            <p:cNvSpPr/>
            <p:nvPr/>
          </p:nvSpPr>
          <p:spPr>
            <a:xfrm>
              <a:off x="6030979" y="1701059"/>
              <a:ext cx="2485235" cy="46604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en-US" altLang="ko-KR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Linux</a:t>
              </a:r>
              <a:r>
                <a:rPr lang="ko-KR" altLang="en-US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개요</a:t>
              </a:r>
              <a:endParaRPr lang="ko-KR" alt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7313E1BF-4A3B-4B72-8DFF-AC09F12DF342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2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9E3F2446-43F2-4329-94C3-8386AC65B427}"/>
              </a:ext>
            </a:extLst>
          </p:cNvPr>
          <p:cNvGrpSpPr/>
          <p:nvPr/>
        </p:nvGrpSpPr>
        <p:grpSpPr>
          <a:xfrm>
            <a:off x="4793673" y="3603526"/>
            <a:ext cx="6442363" cy="1080000"/>
            <a:chOff x="4793673" y="3809998"/>
            <a:chExt cx="6442363" cy="1080000"/>
          </a:xfrm>
        </p:grpSpPr>
        <p:sp>
          <p:nvSpPr>
            <p:cNvPr id="56" name="육각형 55">
              <a:extLst>
                <a:ext uri="{FF2B5EF4-FFF2-40B4-BE49-F238E27FC236}">
                  <a16:creationId xmlns="" xmlns:a16="http://schemas.microsoft.com/office/drawing/2014/main" id="{232AC827-6F27-49B2-88F7-957E49081717}"/>
                </a:ext>
              </a:extLst>
            </p:cNvPr>
            <p:cNvSpPr/>
            <p:nvPr/>
          </p:nvSpPr>
          <p:spPr>
            <a:xfrm>
              <a:off x="4793673" y="380999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7" name="화살표: 오각형 56">
              <a:extLst>
                <a:ext uri="{FF2B5EF4-FFF2-40B4-BE49-F238E27FC236}">
                  <a16:creationId xmlns="" xmlns:a16="http://schemas.microsoft.com/office/drawing/2014/main" id="{6D7985D7-38A4-4DC2-A95B-1F0B0ABC267F}"/>
                </a:ext>
              </a:extLst>
            </p:cNvPr>
            <p:cNvSpPr/>
            <p:nvPr/>
          </p:nvSpPr>
          <p:spPr>
            <a:xfrm>
              <a:off x="5632954" y="393450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8257E3A3-E635-49A6-BCD8-F2A034CFF767}"/>
                </a:ext>
              </a:extLst>
            </p:cNvPr>
            <p:cNvSpPr/>
            <p:nvPr/>
          </p:nvSpPr>
          <p:spPr>
            <a:xfrm>
              <a:off x="5196182" y="392743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48008058-1654-4682-9EF9-1B4B0B7E65E1}"/>
              </a:ext>
            </a:extLst>
          </p:cNvPr>
          <p:cNvGrpSpPr/>
          <p:nvPr/>
        </p:nvGrpSpPr>
        <p:grpSpPr>
          <a:xfrm>
            <a:off x="5342067" y="3748286"/>
            <a:ext cx="4354917" cy="769441"/>
            <a:chOff x="5376075" y="1656674"/>
            <a:chExt cx="3140139" cy="554811"/>
          </a:xfrm>
        </p:grpSpPr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5BFFA8CB-8C14-441B-8DC9-8008821F1651}"/>
                </a:ext>
              </a:extLst>
            </p:cNvPr>
            <p:cNvSpPr/>
            <p:nvPr/>
          </p:nvSpPr>
          <p:spPr>
            <a:xfrm>
              <a:off x="6030979" y="1701059"/>
              <a:ext cx="2485235" cy="46604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en-US" altLang="ko-KR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Python</a:t>
              </a:r>
              <a:r>
                <a:rPr lang="ko-KR" altLang="en-US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개요 </a:t>
              </a:r>
              <a:endParaRPr lang="ko-KR" alt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5E9DDD30-2E47-4D0C-9290-68BCCC2BCC71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3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9E3F2446-43F2-4329-94C3-8386AC65B427}"/>
              </a:ext>
            </a:extLst>
          </p:cNvPr>
          <p:cNvGrpSpPr/>
          <p:nvPr/>
        </p:nvGrpSpPr>
        <p:grpSpPr>
          <a:xfrm>
            <a:off x="4769097" y="4876774"/>
            <a:ext cx="6442363" cy="1080000"/>
            <a:chOff x="4793673" y="3809998"/>
            <a:chExt cx="6442363" cy="1080000"/>
          </a:xfrm>
        </p:grpSpPr>
        <p:sp>
          <p:nvSpPr>
            <p:cNvPr id="25" name="육각형 24">
              <a:extLst>
                <a:ext uri="{FF2B5EF4-FFF2-40B4-BE49-F238E27FC236}">
                  <a16:creationId xmlns="" xmlns:a16="http://schemas.microsoft.com/office/drawing/2014/main" id="{232AC827-6F27-49B2-88F7-957E49081717}"/>
                </a:ext>
              </a:extLst>
            </p:cNvPr>
            <p:cNvSpPr/>
            <p:nvPr/>
          </p:nvSpPr>
          <p:spPr>
            <a:xfrm>
              <a:off x="4793673" y="380999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6" name="화살표: 오각형 56">
              <a:extLst>
                <a:ext uri="{FF2B5EF4-FFF2-40B4-BE49-F238E27FC236}">
                  <a16:creationId xmlns="" xmlns:a16="http://schemas.microsoft.com/office/drawing/2014/main" id="{6D7985D7-38A4-4DC2-A95B-1F0B0ABC267F}"/>
                </a:ext>
              </a:extLst>
            </p:cNvPr>
            <p:cNvSpPr/>
            <p:nvPr/>
          </p:nvSpPr>
          <p:spPr>
            <a:xfrm>
              <a:off x="5632954" y="393450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8257E3A3-E635-49A6-BCD8-F2A034CFF767}"/>
                </a:ext>
              </a:extLst>
            </p:cNvPr>
            <p:cNvSpPr/>
            <p:nvPr/>
          </p:nvSpPr>
          <p:spPr>
            <a:xfrm>
              <a:off x="5196182" y="392743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48008058-1654-4682-9EF9-1B4B0B7E65E1}"/>
              </a:ext>
            </a:extLst>
          </p:cNvPr>
          <p:cNvGrpSpPr/>
          <p:nvPr/>
        </p:nvGrpSpPr>
        <p:grpSpPr>
          <a:xfrm>
            <a:off x="5317491" y="5021534"/>
            <a:ext cx="4354917" cy="769441"/>
            <a:chOff x="5376075" y="1656674"/>
            <a:chExt cx="3140139" cy="554811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5BFFA8CB-8C14-441B-8DC9-8008821F1651}"/>
                </a:ext>
              </a:extLst>
            </p:cNvPr>
            <p:cNvSpPr/>
            <p:nvPr/>
          </p:nvSpPr>
          <p:spPr>
            <a:xfrm>
              <a:off x="6030979" y="1701059"/>
              <a:ext cx="2485235" cy="46604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가상환경 이해</a:t>
              </a:r>
              <a:endParaRPr lang="ko-KR" alt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5E9DDD30-2E47-4D0C-9290-68BCCC2BCC71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noProof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4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7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5978" b="63913"/>
          <a:stretch/>
        </p:blipFill>
        <p:spPr bwMode="auto">
          <a:xfrm>
            <a:off x="739731" y="1817448"/>
            <a:ext cx="4401927" cy="295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 이해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 개념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471325" y="1817464"/>
            <a:ext cx="3600224" cy="2955986"/>
            <a:chOff x="5309097" y="3100540"/>
            <a:chExt cx="3600224" cy="295598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7" t="54696" r="5377"/>
            <a:stretch/>
          </p:blipFill>
          <p:spPr bwMode="auto">
            <a:xfrm>
              <a:off x="5309097" y="3100540"/>
              <a:ext cx="3600224" cy="2955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5515897" y="4321263"/>
              <a:ext cx="3244645" cy="442452"/>
            </a:xfrm>
            <a:prstGeom prst="rect">
              <a:avLst/>
            </a:prstGeom>
            <a:solidFill>
              <a:srgbClr val="92D050">
                <a:alpha val="36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700" y="2666215"/>
            <a:ext cx="2483347" cy="121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957648" y="5279612"/>
            <a:ext cx="5112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https://www.anaconda.com/products/individual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6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 이해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아나콘다 설치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삭제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91216" y="1055863"/>
            <a:ext cx="103434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1. # </a:t>
            </a:r>
            <a:r>
              <a:rPr lang="en-US" altLang="ko-KR" sz="1500" dirty="0" err="1" smtClean="0"/>
              <a:t>wget</a:t>
            </a:r>
            <a:r>
              <a:rPr lang="en-US" altLang="ko-KR" sz="1500" dirty="0" smtClean="0"/>
              <a:t> </a:t>
            </a:r>
            <a:r>
              <a:rPr lang="en-US" altLang="ko-KR" sz="1500" dirty="0">
                <a:hlinkClick r:id="rId2"/>
              </a:rPr>
              <a:t>https://</a:t>
            </a:r>
            <a:r>
              <a:rPr lang="en-US" altLang="ko-KR" sz="1500" dirty="0" smtClean="0">
                <a:hlinkClick r:id="rId2"/>
              </a:rPr>
              <a:t>repo.anaconda.com/archive/Anaconda3-2020.02-Linux-x86_64.sh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2. # bash Anaconda3-2020.02-Linux-x86_64.sh</a:t>
            </a:r>
          </a:p>
          <a:p>
            <a:r>
              <a:rPr lang="en-US" altLang="ko-KR" sz="1500" dirty="0" smtClean="0"/>
              <a:t>Install</a:t>
            </a:r>
            <a:r>
              <a:rPr lang="ko-KR" altLang="en-US" sz="1500" dirty="0" smtClean="0"/>
              <a:t> </a:t>
            </a:r>
            <a:r>
              <a:rPr lang="en-US" altLang="ko-KR" sz="1500" dirty="0" err="1" smtClean="0"/>
              <a:t>Dir</a:t>
            </a:r>
            <a:r>
              <a:rPr lang="en-US" altLang="ko-KR" sz="1500" dirty="0" smtClean="0"/>
              <a:t> ( default </a:t>
            </a:r>
            <a:r>
              <a:rPr lang="en-US" altLang="ko-KR" sz="1500" dirty="0" err="1" smtClean="0"/>
              <a:t>Dir</a:t>
            </a:r>
            <a:r>
              <a:rPr lang="en-US" altLang="ko-KR" sz="1500" dirty="0" smtClean="0"/>
              <a:t>: /home/</a:t>
            </a:r>
            <a:r>
              <a:rPr lang="en-US" altLang="ko-KR" sz="1500" dirty="0" err="1" smtClean="0"/>
              <a:t>my_id</a:t>
            </a:r>
            <a:r>
              <a:rPr lang="en-US" altLang="ko-KR" sz="1500" dirty="0" smtClean="0"/>
              <a:t>/Anaconda3 )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3. # source </a:t>
            </a:r>
            <a:r>
              <a:rPr lang="en-US" altLang="ko-KR" sz="1500" dirty="0"/>
              <a:t>~/.</a:t>
            </a:r>
            <a:r>
              <a:rPr lang="en-US" altLang="ko-KR" sz="1500" dirty="0" err="1" smtClean="0"/>
              <a:t>bashrc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4. # </a:t>
            </a:r>
            <a:r>
              <a:rPr lang="en-US" altLang="ko-KR" sz="1500" dirty="0" err="1" smtClean="0"/>
              <a:t>conda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info </a:t>
            </a:r>
            <a:r>
              <a:rPr lang="en-US" altLang="ko-KR" sz="1500" dirty="0" smtClean="0"/>
              <a:t>–</a:t>
            </a:r>
            <a:r>
              <a:rPr lang="en-US" altLang="ko-KR" sz="1500" dirty="0" err="1" smtClean="0"/>
              <a:t>envs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5. # /home/</a:t>
            </a:r>
            <a:r>
              <a:rPr lang="en-US" altLang="ko-KR" sz="1500" dirty="0" err="1" smtClean="0"/>
              <a:t>my_id</a:t>
            </a:r>
            <a:r>
              <a:rPr lang="en-US" altLang="ko-KR" sz="1500" dirty="0" smtClean="0"/>
              <a:t>/anaconda3/bin/</a:t>
            </a:r>
            <a:r>
              <a:rPr lang="en-US" altLang="ko-KR" sz="1500" dirty="0" err="1" smtClean="0"/>
              <a:t>conda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install </a:t>
            </a:r>
            <a:r>
              <a:rPr lang="en-US" altLang="ko-KR" sz="1500" dirty="0" err="1"/>
              <a:t>nb_conda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6. </a:t>
            </a:r>
            <a:r>
              <a:rPr lang="en-US" altLang="ko-KR" sz="1500" dirty="0"/>
              <a:t># </a:t>
            </a:r>
            <a:r>
              <a:rPr lang="en-US" altLang="ko-KR" sz="1500" dirty="0" err="1"/>
              <a:t>conda</a:t>
            </a:r>
            <a:r>
              <a:rPr lang="en-US" altLang="ko-KR" sz="1500" dirty="0"/>
              <a:t> create -n </a:t>
            </a:r>
            <a:r>
              <a:rPr lang="en-US" altLang="ko-KR" sz="1500" dirty="0" smtClean="0"/>
              <a:t>private_env_py36_tfc112 </a:t>
            </a:r>
            <a:r>
              <a:rPr lang="en-US" altLang="ko-KR" sz="1500" dirty="0"/>
              <a:t>python=3.6 </a:t>
            </a:r>
            <a:r>
              <a:rPr lang="en-US" altLang="ko-KR" sz="1500" dirty="0" err="1" smtClean="0"/>
              <a:t>ipykernel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/>
              <a:t>7</a:t>
            </a:r>
            <a:r>
              <a:rPr lang="en-US" altLang="ko-KR" sz="1500" dirty="0" smtClean="0"/>
              <a:t>. # </a:t>
            </a:r>
            <a:r>
              <a:rPr lang="en-US" altLang="ko-KR" sz="1500" dirty="0" err="1" smtClean="0"/>
              <a:t>conda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activate </a:t>
            </a:r>
            <a:r>
              <a:rPr lang="en-US" altLang="ko-KR" sz="1500" dirty="0" smtClean="0"/>
              <a:t>private_env_py36_tfc112</a:t>
            </a:r>
          </a:p>
          <a:p>
            <a:endParaRPr lang="en-US" altLang="ko-KR" sz="1500" dirty="0"/>
          </a:p>
          <a:p>
            <a:r>
              <a:rPr lang="en-US" altLang="ko-KR" sz="1500" dirty="0"/>
              <a:t>8</a:t>
            </a:r>
            <a:r>
              <a:rPr lang="en-US" altLang="ko-KR" sz="1500" dirty="0" smtClean="0"/>
              <a:t>. # </a:t>
            </a:r>
            <a:r>
              <a:rPr lang="en-US" altLang="ko-KR" sz="1500" dirty="0" err="1" smtClean="0"/>
              <a:t>conda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install </a:t>
            </a:r>
            <a:r>
              <a:rPr lang="en-US" altLang="ko-KR" sz="1500" dirty="0" err="1"/>
              <a:t>numpy</a:t>
            </a:r>
            <a:r>
              <a:rPr lang="en-US" altLang="ko-KR" sz="1500" dirty="0"/>
              <a:t> </a:t>
            </a:r>
            <a:r>
              <a:rPr lang="en-US" altLang="ko-KR" sz="1500" dirty="0" err="1"/>
              <a:t>scipy</a:t>
            </a:r>
            <a:r>
              <a:rPr lang="en-US" altLang="ko-KR" sz="1500" dirty="0"/>
              <a:t> </a:t>
            </a:r>
            <a:r>
              <a:rPr lang="en-US" altLang="ko-KR" sz="1500" dirty="0" err="1"/>
              <a:t>matplotlib</a:t>
            </a:r>
            <a:r>
              <a:rPr lang="en-US" altLang="ko-KR" sz="1500" dirty="0"/>
              <a:t> </a:t>
            </a:r>
            <a:r>
              <a:rPr lang="en-US" altLang="ko-KR" sz="1500" dirty="0" err="1"/>
              <a:t>scikit</a:t>
            </a:r>
            <a:r>
              <a:rPr lang="en-US" altLang="ko-KR" sz="1500" dirty="0"/>
              <a:t>-learn </a:t>
            </a:r>
            <a:r>
              <a:rPr lang="en-US" altLang="ko-KR" sz="1500" dirty="0" err="1"/>
              <a:t>opencv</a:t>
            </a:r>
            <a:r>
              <a:rPr lang="en-US" altLang="ko-KR" sz="1500" dirty="0"/>
              <a:t> </a:t>
            </a:r>
            <a:r>
              <a:rPr lang="en-US" altLang="ko-KR" sz="1500" dirty="0" err="1"/>
              <a:t>imageio</a:t>
            </a:r>
            <a:r>
              <a:rPr lang="en-US" altLang="ko-KR" sz="1500" dirty="0"/>
              <a:t> glob2 Pillow </a:t>
            </a:r>
            <a:r>
              <a:rPr lang="en-US" altLang="ko-KR" sz="1500" dirty="0" err="1"/>
              <a:t>pillow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pandas   </a:t>
            </a:r>
          </a:p>
          <a:p>
            <a:endParaRPr lang="en-US" altLang="ko-KR" sz="1500" dirty="0" smtClean="0"/>
          </a:p>
          <a:p>
            <a:r>
              <a:rPr lang="en-US" altLang="ko-KR" sz="1500" dirty="0"/>
              <a:t>9</a:t>
            </a:r>
            <a:r>
              <a:rPr lang="en-US" altLang="ko-KR" sz="1500" dirty="0" smtClean="0"/>
              <a:t>. # </a:t>
            </a:r>
            <a:r>
              <a:rPr lang="en-US" altLang="ko-KR" sz="1500" dirty="0" err="1" smtClean="0"/>
              <a:t>conda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install </a:t>
            </a:r>
            <a:r>
              <a:rPr lang="en-US" altLang="ko-KR" sz="1500" dirty="0" err="1" smtClean="0"/>
              <a:t>tensorflow</a:t>
            </a:r>
            <a:r>
              <a:rPr lang="en-US" altLang="ko-KR" sz="1500" dirty="0" smtClean="0"/>
              <a:t>==</a:t>
            </a:r>
            <a:r>
              <a:rPr lang="en-US" altLang="ko-KR" sz="1500" dirty="0"/>
              <a:t>1.12.0   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err="1" smtClean="0"/>
              <a:t>tensorflow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versions:   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1.12.0</a:t>
            </a:r>
            <a:r>
              <a:rPr lang="en-US" altLang="ko-KR" sz="1500" dirty="0"/>
              <a:t>, 1.12.2, 1.12.3, 1.13.1, 1.13.2, 1.14.0, </a:t>
            </a:r>
            <a:r>
              <a:rPr lang="en-US" altLang="ko-KR" sz="1500" dirty="0" smtClean="0"/>
              <a:t>1.15.0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2.0.0</a:t>
            </a:r>
            <a:r>
              <a:rPr lang="en-US" altLang="ko-KR" sz="1500" dirty="0"/>
              <a:t>, </a:t>
            </a:r>
            <a:r>
              <a:rPr lang="en-US" altLang="ko-KR" sz="1500" dirty="0" smtClean="0"/>
              <a:t>2.1.0, 2.2.0</a:t>
            </a:r>
            <a:endParaRPr lang="ko-KR" altLang="en-US" sz="1500" dirty="0"/>
          </a:p>
        </p:txBody>
      </p:sp>
      <p:sp>
        <p:nvSpPr>
          <p:cNvPr id="9" name="직사각형 8"/>
          <p:cNvSpPr/>
          <p:nvPr/>
        </p:nvSpPr>
        <p:spPr>
          <a:xfrm>
            <a:off x="7340395" y="1559766"/>
            <a:ext cx="4719477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가상환경 삭제</a:t>
            </a:r>
            <a:endParaRPr lang="en-US" altLang="ko-KR" sz="1600" dirty="0" smtClean="0"/>
          </a:p>
          <a:p>
            <a:r>
              <a:rPr lang="en-US" altLang="ko-KR" sz="1600" dirty="0"/>
              <a:t># </a:t>
            </a:r>
            <a:r>
              <a:rPr lang="en-US" altLang="ko-KR" sz="1600" dirty="0" smtClean="0"/>
              <a:t>cd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 ~/.</a:t>
            </a:r>
            <a:r>
              <a:rPr lang="en-US" altLang="ko-KR" sz="1600" dirty="0" err="1" smtClean="0"/>
              <a:t>conda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envs</a:t>
            </a:r>
            <a:r>
              <a:rPr lang="en-US" altLang="ko-KR" sz="1600" dirty="0" smtClean="0"/>
              <a:t> (~ == /home/</a:t>
            </a:r>
            <a:r>
              <a:rPr lang="en-US" altLang="ko-KR" sz="1600" dirty="0" err="1" smtClean="0"/>
              <a:t>my_id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 smtClean="0"/>
              <a:t># </a:t>
            </a:r>
            <a:r>
              <a:rPr lang="en-US" altLang="ko-KR" sz="1600" dirty="0" err="1" smtClean="0"/>
              <a:t>ls</a:t>
            </a:r>
            <a:endParaRPr lang="en-US" altLang="ko-KR" sz="1600" dirty="0" smtClean="0"/>
          </a:p>
          <a:p>
            <a:r>
              <a:rPr lang="en-US" altLang="ko-KR" sz="1600" dirty="0" smtClean="0"/>
              <a:t>private_env_py36_tfc112  private_env_py36_tfc115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# </a:t>
            </a:r>
            <a:r>
              <a:rPr lang="en-US" altLang="ko-KR" sz="1600" dirty="0" err="1" smtClean="0"/>
              <a:t>rm</a:t>
            </a:r>
            <a:r>
              <a:rPr lang="en-US" altLang="ko-KR" sz="1600" dirty="0" smtClean="0"/>
              <a:t> –</a:t>
            </a:r>
            <a:r>
              <a:rPr lang="en-US" altLang="ko-KR" sz="1600" dirty="0" err="1" smtClean="0"/>
              <a:t>rf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private_env_py36_tfc115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아나콘다 삭제</a:t>
            </a:r>
            <a:endParaRPr lang="en-US" altLang="ko-KR" sz="1600" dirty="0" smtClean="0"/>
          </a:p>
          <a:p>
            <a:r>
              <a:rPr lang="en-US" altLang="ko-KR" sz="1600" dirty="0" smtClean="0"/>
              <a:t># </a:t>
            </a:r>
            <a:r>
              <a:rPr lang="en-US" altLang="ko-KR" sz="1600" dirty="0" err="1" smtClean="0"/>
              <a:t>rm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–</a:t>
            </a:r>
            <a:r>
              <a:rPr lang="en-US" altLang="ko-KR" sz="1600" dirty="0" err="1" smtClean="0"/>
              <a:t>rf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 /home/</a:t>
            </a:r>
            <a:r>
              <a:rPr lang="en-US" altLang="ko-KR" sz="1600" dirty="0" err="1" smtClean="0"/>
              <a:t>my_id</a:t>
            </a:r>
            <a:r>
              <a:rPr lang="en-US" altLang="ko-KR" sz="1600" dirty="0" smtClean="0"/>
              <a:t>/Anaconda3 </a:t>
            </a:r>
          </a:p>
        </p:txBody>
      </p:sp>
    </p:spTree>
    <p:extLst>
      <p:ext uri="{BB962C8B-B14F-4D97-AF65-F5344CB8AC3E}">
        <p14:creationId xmlns:p14="http://schemas.microsoft.com/office/powerpoint/2010/main" val="41259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5895" y="150379"/>
            <a:ext cx="3446660" cy="646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강의 계획</a:t>
            </a:r>
            <a:endParaRPr lang="ko-KR" altLang="en-US" sz="3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9672"/>
              </p:ext>
            </p:extLst>
          </p:nvPr>
        </p:nvGraphicFramePr>
        <p:xfrm>
          <a:off x="5612266" y="988237"/>
          <a:ext cx="6449083" cy="5841814"/>
        </p:xfrm>
        <a:graphic>
          <a:graphicData uri="http://schemas.openxmlformats.org/drawingml/2006/table">
            <a:tbl>
              <a:tblPr/>
              <a:tblGrid>
                <a:gridCol w="556305"/>
                <a:gridCol w="4644572"/>
                <a:gridCol w="1248206"/>
              </a:tblGrid>
              <a:tr h="2035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 내용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1-1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소개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1-2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서버 접속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ssh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),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명령어 실습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/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“hello python”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학생 실습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발급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개발 환경 구축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Jupyter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notebook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접속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사용법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변수의 개념과 종류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연구실 서버 활용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3-1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 변수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2 -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기본 변수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숫자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실습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3-2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 변수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 –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리스트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(list)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제어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4-1.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키보드 입력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화면 출력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4-2.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파일 읽기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쓰기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5-1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if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비교 연산자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5-2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중복 조건문 구현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(if~else, elif)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for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제어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for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리스트 함께 사용하기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7-1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함수의 정의와 호출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7-2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 매개변수와 반환 값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표준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외부 모듈 사용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-2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모듈 생성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사용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Numpy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배열 다루기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선형방정식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역행렬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행렬식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데이터 시각화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10-2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서브그래프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1561" y="1244320"/>
            <a:ext cx="53483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파이썬</a:t>
            </a:r>
            <a:r>
              <a:rPr lang="ko-KR" altLang="en-US" b="1" dirty="0"/>
              <a:t> </a:t>
            </a:r>
            <a:r>
              <a:rPr lang="ko-KR" altLang="en-US" b="1" dirty="0" smtClean="0"/>
              <a:t>강의</a:t>
            </a:r>
            <a:endParaRPr lang="en-US" altLang="ko-KR" b="1" dirty="0" smtClean="0"/>
          </a:p>
          <a:p>
            <a:endParaRPr lang="ko-KR" altLang="en-US" b="1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일시 </a:t>
            </a:r>
            <a:r>
              <a:rPr lang="en-US" altLang="ko-KR" b="1" dirty="0"/>
              <a:t>: 9</a:t>
            </a:r>
            <a:r>
              <a:rPr lang="ko-KR" altLang="en-US" b="1" dirty="0"/>
              <a:t>월 </a:t>
            </a:r>
            <a:r>
              <a:rPr lang="en-US" altLang="ko-KR" b="1" dirty="0"/>
              <a:t>18</a:t>
            </a:r>
            <a:r>
              <a:rPr lang="ko-KR" altLang="en-US" b="1" dirty="0"/>
              <a:t>일 부터 매주 금요일 </a:t>
            </a:r>
            <a:r>
              <a:rPr lang="en-US" altLang="ko-KR" b="1" dirty="0"/>
              <a:t>14</a:t>
            </a:r>
            <a:r>
              <a:rPr lang="ko-KR" altLang="en-US" b="1" dirty="0"/>
              <a:t>시 </a:t>
            </a:r>
            <a:r>
              <a:rPr lang="en-US" altLang="ko-KR" b="1" dirty="0"/>
              <a:t>~ 15</a:t>
            </a:r>
            <a:r>
              <a:rPr lang="ko-KR" altLang="en-US" b="1" dirty="0"/>
              <a:t>시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2</a:t>
            </a:r>
            <a:r>
              <a:rPr lang="en-US" altLang="ko-KR" b="1" dirty="0"/>
              <a:t>. </a:t>
            </a:r>
            <a:r>
              <a:rPr lang="ko-KR" altLang="en-US" b="1" dirty="0"/>
              <a:t>장소 </a:t>
            </a:r>
            <a:r>
              <a:rPr lang="en-US" altLang="ko-KR" b="1" dirty="0"/>
              <a:t>: </a:t>
            </a:r>
            <a:r>
              <a:rPr lang="en-US" altLang="ko-KR" b="1" dirty="0" smtClean="0"/>
              <a:t>On </a:t>
            </a:r>
            <a:r>
              <a:rPr lang="en-US" altLang="ko-KR" b="1" dirty="0"/>
              <a:t>line </a:t>
            </a:r>
            <a:r>
              <a:rPr lang="en-US" altLang="ko-KR" b="1" dirty="0" smtClean="0"/>
              <a:t>Class by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Zoom 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( </a:t>
            </a:r>
            <a:r>
              <a:rPr lang="en-US" altLang="ko-KR" b="1" dirty="0"/>
              <a:t>Invite address </a:t>
            </a:r>
            <a:r>
              <a:rPr lang="ko-KR" altLang="en-US" b="1" dirty="0" err="1"/>
              <a:t>단톡방</a:t>
            </a:r>
            <a:r>
              <a:rPr lang="ko-KR" altLang="en-US" b="1" dirty="0"/>
              <a:t> 공지 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3</a:t>
            </a:r>
            <a:r>
              <a:rPr lang="en-US" altLang="ko-KR" b="1" dirty="0"/>
              <a:t>. </a:t>
            </a:r>
            <a:r>
              <a:rPr lang="ko-KR" altLang="en-US" b="1" dirty="0"/>
              <a:t>강의자료 및 예제코드</a:t>
            </a:r>
            <a:r>
              <a:rPr lang="en-US" altLang="ko-KR" b="1" dirty="0"/>
              <a:t>: </a:t>
            </a:r>
            <a:endParaRPr lang="en-US" altLang="ko-KR" b="1" dirty="0" smtClean="0"/>
          </a:p>
          <a:p>
            <a:r>
              <a:rPr lang="en-US" altLang="ko-KR" b="1" dirty="0" smtClean="0">
                <a:hlinkClick r:id="rId2"/>
              </a:rPr>
              <a:t>https://github.com/moebs/python_lab</a:t>
            </a:r>
            <a:r>
              <a:rPr lang="ko-KR" altLang="en-US" b="1" dirty="0" smtClean="0"/>
              <a:t> 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err="1" smtClean="0"/>
              <a:t>강의전</a:t>
            </a:r>
            <a:r>
              <a:rPr lang="ko-KR" altLang="en-US" b="1" dirty="0" smtClean="0"/>
              <a:t> 매주 업데이트 </a:t>
            </a:r>
            <a:r>
              <a:rPr lang="ko-KR" altLang="en-US" b="1" dirty="0" err="1" smtClean="0"/>
              <a:t>단톡방</a:t>
            </a:r>
            <a:r>
              <a:rPr lang="ko-KR" altLang="en-US" b="1" dirty="0" smtClean="0"/>
              <a:t> 공지 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4</a:t>
            </a:r>
            <a:r>
              <a:rPr lang="en-US" altLang="ko-KR" b="1" dirty="0"/>
              <a:t>. </a:t>
            </a:r>
            <a:r>
              <a:rPr lang="ko-KR" altLang="en-US" b="1" dirty="0"/>
              <a:t>강의 일정</a:t>
            </a:r>
          </a:p>
        </p:txBody>
      </p:sp>
    </p:spTree>
    <p:extLst>
      <p:ext uri="{BB962C8B-B14F-4D97-AF65-F5344CB8AC3E}">
        <p14:creationId xmlns:p14="http://schemas.microsoft.com/office/powerpoint/2010/main" val="31999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Linux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- Desktop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OS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점유율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2013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~ 2017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년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1" name="Picture 2" descr="Desktop OS 점유율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" t="2353" r="1238" b="2311"/>
          <a:stretch/>
        </p:blipFill>
        <p:spPr bwMode="auto">
          <a:xfrm>
            <a:off x="988142" y="1165124"/>
            <a:ext cx="10375269" cy="551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Linux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슈퍼컴퓨터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OS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점유율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(1995 ~ 2015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년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 r="3495"/>
          <a:stretch/>
        </p:blipFill>
        <p:spPr bwMode="auto">
          <a:xfrm>
            <a:off x="1857828" y="1120776"/>
            <a:ext cx="9114971" cy="563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2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Linux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윈도우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리눅스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비교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16" y="1027801"/>
            <a:ext cx="44196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58" y="1027801"/>
            <a:ext cx="44100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52" y="3945176"/>
            <a:ext cx="4381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62" y="3942456"/>
            <a:ext cx="44100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0345" y="1049964"/>
            <a:ext cx="106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Security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0500962" y="1049964"/>
            <a:ext cx="1655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Compatibility</a:t>
            </a:r>
          </a:p>
          <a:p>
            <a:r>
              <a:rPr lang="en-US" altLang="ko-KR" b="1" dirty="0" smtClean="0"/>
              <a:t>(</a:t>
            </a:r>
            <a:r>
              <a:rPr lang="ko-KR" altLang="en-US" b="1" dirty="0" err="1" smtClean="0"/>
              <a:t>범용성</a:t>
            </a:r>
            <a:r>
              <a:rPr lang="en-US" altLang="ko-KR" b="1" dirty="0" smtClean="0"/>
              <a:t>)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0" y="3942456"/>
            <a:ext cx="1460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Ease of Use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471937" y="3947003"/>
            <a:ext cx="1749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Resource and </a:t>
            </a:r>
          </a:p>
          <a:p>
            <a:r>
              <a:rPr lang="en-US" altLang="ko-KR" b="1" dirty="0" smtClean="0"/>
              <a:t>Cost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8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Linux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리눅스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계보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" t="22647" r="3704" b="8300"/>
          <a:stretch/>
        </p:blipFill>
        <p:spPr bwMode="auto">
          <a:xfrm>
            <a:off x="437323" y="1343478"/>
            <a:ext cx="11449878" cy="455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8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Linux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리눅스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명령어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7886" y="1378858"/>
            <a:ext cx="772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- </a:t>
            </a:r>
            <a:r>
              <a:rPr lang="ko-KR" altLang="en-US" sz="2400" dirty="0" err="1" smtClean="0">
                <a:latin typeface="+mn-ea"/>
              </a:rPr>
              <a:t>명령행</a:t>
            </a:r>
            <a:r>
              <a:rPr lang="en-US" altLang="ko-KR" sz="2400" dirty="0" smtClean="0">
                <a:latin typeface="+mn-ea"/>
              </a:rPr>
              <a:t>(command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line)</a:t>
            </a:r>
            <a:r>
              <a:rPr lang="ko-KR" altLang="en-US" sz="2400" dirty="0" smtClean="0">
                <a:latin typeface="+mn-ea"/>
              </a:rPr>
              <a:t>에서 명령어와 옵션</a:t>
            </a:r>
            <a:r>
              <a:rPr lang="en-US" altLang="ko-KR" sz="2400" dirty="0" smtClean="0">
                <a:latin typeface="+mn-ea"/>
              </a:rPr>
              <a:t>, </a:t>
            </a:r>
            <a:r>
              <a:rPr lang="ko-KR" altLang="en-US" sz="2400" dirty="0" smtClean="0">
                <a:latin typeface="+mn-ea"/>
              </a:rPr>
              <a:t>인자 입력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124" y="2048556"/>
            <a:ext cx="74771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573666" y="4816273"/>
            <a:ext cx="5348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hlinkClick r:id="rId3"/>
              </a:rPr>
              <a:t>https://github.com/moebs/python_lab</a:t>
            </a:r>
            <a:r>
              <a:rPr lang="ko-KR" altLang="en-US" b="1" dirty="0" smtClean="0"/>
              <a:t> 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728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Linux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개요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리눅스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기본 명령어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13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가지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실습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4619" y="1074073"/>
            <a:ext cx="8534411" cy="554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 err="1" smtClean="0"/>
              <a:t>MobaXterm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(Windows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OS)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 err="1" smtClean="0"/>
              <a:t>Keras</a:t>
            </a:r>
            <a:r>
              <a:rPr lang="ko-KR" altLang="en-US" b="1" dirty="0" smtClean="0"/>
              <a:t> 접속</a:t>
            </a:r>
            <a:endParaRPr lang="en-US" altLang="ko-KR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 smtClean="0"/>
              <a:t>패스워드 변경</a:t>
            </a:r>
            <a:endParaRPr lang="en-US" altLang="ko-KR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 smtClean="0"/>
              <a:t>홈 </a:t>
            </a:r>
            <a:r>
              <a:rPr lang="ko-KR" altLang="en-US" b="1" dirty="0" err="1" smtClean="0"/>
              <a:t>디렉토리</a:t>
            </a:r>
            <a:r>
              <a:rPr lang="ko-KR" altLang="en-US" b="1" dirty="0" smtClean="0"/>
              <a:t> 확인 </a:t>
            </a:r>
            <a:r>
              <a:rPr lang="en-US" altLang="ko-KR" b="1" dirty="0" smtClean="0"/>
              <a:t>/home/</a:t>
            </a:r>
            <a:r>
              <a:rPr lang="en-US" altLang="ko-KR" b="1" dirty="0" err="1" smtClean="0"/>
              <a:t>my_id</a:t>
            </a:r>
            <a:endParaRPr lang="en-US" altLang="ko-KR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 err="1" smtClean="0"/>
              <a:t>디렉토리생성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~/</a:t>
            </a:r>
            <a:r>
              <a:rPr lang="en-US" altLang="ko-KR" b="1" dirty="0" err="1" smtClean="0"/>
              <a:t>linux_command_test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dir_a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dir_b</a:t>
            </a:r>
            <a:endParaRPr lang="en-US" altLang="ko-KR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b="1" dirty="0" smtClean="0"/>
              <a:t>파일 리스트출력</a:t>
            </a:r>
            <a:endParaRPr lang="en-US" altLang="ko-KR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 err="1"/>
              <a:t>w</a:t>
            </a:r>
            <a:r>
              <a:rPr lang="en-US" altLang="ko-KR" b="1" dirty="0" err="1" smtClean="0"/>
              <a:t>get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명령어로 </a:t>
            </a:r>
            <a:r>
              <a:rPr lang="en-US" altLang="ko-KR" b="1" dirty="0" err="1" smtClean="0"/>
              <a:t>hello.c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소스 다운로</a:t>
            </a:r>
            <a:r>
              <a:rPr lang="ko-KR" altLang="en-US" b="1" dirty="0"/>
              <a:t>드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터미널 화면 </a:t>
            </a:r>
            <a:r>
              <a:rPr lang="ko-KR" altLang="en-US" b="1" dirty="0" err="1" smtClean="0"/>
              <a:t>클리어</a:t>
            </a:r>
            <a:endParaRPr lang="en-US" altLang="ko-KR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 smtClean="0"/>
              <a:t>cat </a:t>
            </a:r>
            <a:r>
              <a:rPr lang="en-US" altLang="ko-KR" b="1" dirty="0" err="1" smtClean="0"/>
              <a:t>hello.c</a:t>
            </a:r>
            <a:endParaRPr lang="en-US" altLang="ko-KR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 err="1"/>
              <a:t>n</a:t>
            </a:r>
            <a:r>
              <a:rPr lang="en-US" altLang="ko-KR" b="1" dirty="0" err="1" smtClean="0"/>
              <a:t>ano</a:t>
            </a:r>
            <a:r>
              <a:rPr lang="en-US" altLang="ko-KR" b="1" dirty="0" smtClean="0"/>
              <a:t> hello.py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/>
              <a:t> </a:t>
            </a:r>
            <a:r>
              <a:rPr lang="en-US" altLang="ko-KR" b="1" dirty="0" err="1" smtClean="0"/>
              <a:t>cp</a:t>
            </a:r>
            <a:r>
              <a:rPr lang="en-US" altLang="ko-KR" b="1" dirty="0" smtClean="0"/>
              <a:t>(copy), mv(move), </a:t>
            </a:r>
            <a:r>
              <a:rPr lang="en-US" altLang="ko-KR" b="1" dirty="0" err="1" smtClean="0"/>
              <a:t>rm</a:t>
            </a:r>
            <a:r>
              <a:rPr lang="en-US" altLang="ko-KR" b="1" dirty="0" smtClean="0"/>
              <a:t>(remove) </a:t>
            </a:r>
            <a:r>
              <a:rPr lang="ko-KR" altLang="en-US" b="1" dirty="0" smtClean="0"/>
              <a:t>명령어 실습</a:t>
            </a:r>
            <a:r>
              <a:rPr lang="en-US" altLang="ko-KR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260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</TotalTime>
  <Words>1304</Words>
  <Application>Microsoft Office PowerPoint</Application>
  <PresentationFormat>사용자 지정</PresentationFormat>
  <Paragraphs>318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Linux 및 Python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a40</dc:creator>
  <cp:lastModifiedBy>moebs</cp:lastModifiedBy>
  <cp:revision>219</cp:revision>
  <dcterms:created xsi:type="dcterms:W3CDTF">2020-03-22T10:18:41Z</dcterms:created>
  <dcterms:modified xsi:type="dcterms:W3CDTF">2020-09-18T02:53:08Z</dcterms:modified>
</cp:coreProperties>
</file>