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52" r:id="rId2"/>
  </p:sldMasterIdLst>
  <p:notesMasterIdLst>
    <p:notesMasterId r:id="rId22"/>
  </p:notesMasterIdLst>
  <p:sldIdLst>
    <p:sldId id="256" r:id="rId3"/>
    <p:sldId id="373" r:id="rId4"/>
    <p:sldId id="378" r:id="rId5"/>
    <p:sldId id="451" r:id="rId6"/>
    <p:sldId id="452" r:id="rId7"/>
    <p:sldId id="453" r:id="rId8"/>
    <p:sldId id="454" r:id="rId9"/>
    <p:sldId id="455" r:id="rId10"/>
    <p:sldId id="456" r:id="rId11"/>
    <p:sldId id="433" r:id="rId12"/>
    <p:sldId id="437" r:id="rId13"/>
    <p:sldId id="442" r:id="rId14"/>
    <p:sldId id="443" r:id="rId15"/>
    <p:sldId id="441" r:id="rId16"/>
    <p:sldId id="445" r:id="rId17"/>
    <p:sldId id="446" r:id="rId18"/>
    <p:sldId id="447" r:id="rId19"/>
    <p:sldId id="448" r:id="rId20"/>
    <p:sldId id="44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 효은" initials="장효" lastIdx="4" clrIdx="0">
    <p:extLst>
      <p:ext uri="{19B8F6BF-5375-455C-9EA6-DF929625EA0E}">
        <p15:presenceInfo xmlns:p15="http://schemas.microsoft.com/office/powerpoint/2012/main" xmlns="" userId="d2217fcec76846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736"/>
    <a:srgbClr val="53372B"/>
    <a:srgbClr val="7D5443"/>
    <a:srgbClr val="9B6B4D"/>
    <a:srgbClr val="765E4A"/>
    <a:srgbClr val="54462A"/>
    <a:srgbClr val="25357C"/>
    <a:srgbClr val="26367D"/>
    <a:srgbClr val="006699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26" autoAdjust="0"/>
    <p:restoredTop sz="96558" autoAdjust="0"/>
  </p:normalViewPr>
  <p:slideViewPr>
    <p:cSldViewPr snapToGrid="0">
      <p:cViewPr>
        <p:scale>
          <a:sx n="66" d="100"/>
          <a:sy n="66" d="100"/>
        </p:scale>
        <p:origin x="-1314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F6F58-96FD-4864-A281-7D455E118508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A73A8-F51F-4156-A768-408A5610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40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xmlns="" id="{85C255CA-3593-4620-B4C5-DFFCDDE2520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3"/>
          <a:stretch/>
        </p:blipFill>
        <p:spPr bwMode="auto">
          <a:xfrm>
            <a:off x="0" y="0"/>
            <a:ext cx="12192000" cy="686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94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밝은 배경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06BFAF8-C166-44DF-ADA9-C583873272E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73" b="5455"/>
          <a:stretch/>
        </p:blipFill>
        <p:spPr bwMode="auto">
          <a:xfrm flipV="1">
            <a:off x="0" y="-1"/>
            <a:ext cx="12193588" cy="2565810"/>
          </a:xfrm>
          <a:custGeom>
            <a:avLst/>
            <a:gdLst>
              <a:gd name="connsiteX0" fmla="*/ 0 w 12193588"/>
              <a:gd name="connsiteY0" fmla="*/ 2565810 h 2565810"/>
              <a:gd name="connsiteX1" fmla="*/ 12193588 w 12193588"/>
              <a:gd name="connsiteY1" fmla="*/ 2565810 h 2565810"/>
              <a:gd name="connsiteX2" fmla="*/ 12193588 w 12193588"/>
              <a:gd name="connsiteY2" fmla="*/ 874791 h 2565810"/>
              <a:gd name="connsiteX3" fmla="*/ 12003185 w 12193588"/>
              <a:gd name="connsiteY3" fmla="*/ 1001983 h 2565810"/>
              <a:gd name="connsiteX4" fmla="*/ 343633 w 12193588"/>
              <a:gd name="connsiteY4" fmla="*/ 206214 h 2565810"/>
              <a:gd name="connsiteX5" fmla="*/ 0 w 12193588"/>
              <a:gd name="connsiteY5" fmla="*/ 0 h 256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3588" h="2565810">
                <a:moveTo>
                  <a:pt x="0" y="2565810"/>
                </a:moveTo>
                <a:lnTo>
                  <a:pt x="12193588" y="2565810"/>
                </a:lnTo>
                <a:lnTo>
                  <a:pt x="12193588" y="874791"/>
                </a:lnTo>
                <a:lnTo>
                  <a:pt x="12003185" y="1001983"/>
                </a:lnTo>
                <a:cubicBezTo>
                  <a:pt x="9628673" y="2485947"/>
                  <a:pt x="4622845" y="2670114"/>
                  <a:pt x="343633" y="206214"/>
                </a:cubicBez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진한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5"/>
          <a:stretch/>
        </p:blipFill>
        <p:spPr bwMode="auto">
          <a:xfrm flipV="1">
            <a:off x="0" y="-1"/>
            <a:ext cx="12193588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164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목차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51FCAF1F-909C-43F2-9FBB-3A98FCF616A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24"/>
          <a:stretch/>
        </p:blipFill>
        <p:spPr bwMode="auto">
          <a:xfrm>
            <a:off x="0" y="1"/>
            <a:ext cx="9906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3132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간지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0CC4F9EC-738D-4980-9967-A879B6BE640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262"/>
          <a:stretch/>
        </p:blipFill>
        <p:spPr bwMode="auto">
          <a:xfrm>
            <a:off x="0" y="0"/>
            <a:ext cx="602745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43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간지 슬라이드 2">
    <p:bg>
      <p:bgPr>
        <a:solidFill>
          <a:srgbClr val="2535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ECD9BA7-A012-47C1-A45E-BFB3AB3FEA4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28"/>
          <a:stretch/>
        </p:blipFill>
        <p:spPr bwMode="auto">
          <a:xfrm>
            <a:off x="1" y="0"/>
            <a:ext cx="5877039" cy="6858000"/>
          </a:xfrm>
          <a:custGeom>
            <a:avLst/>
            <a:gdLst>
              <a:gd name="connsiteX0" fmla="*/ 0 w 5877039"/>
              <a:gd name="connsiteY0" fmla="*/ 0 h 6858000"/>
              <a:gd name="connsiteX1" fmla="*/ 5877039 w 5877039"/>
              <a:gd name="connsiteY1" fmla="*/ 0 h 6858000"/>
              <a:gd name="connsiteX2" fmla="*/ 5641042 w 5877039"/>
              <a:gd name="connsiteY2" fmla="*/ 113441 h 6858000"/>
              <a:gd name="connsiteX3" fmla="*/ 1485900 w 5877039"/>
              <a:gd name="connsiteY3" fmla="*/ 4406900 h 6858000"/>
              <a:gd name="connsiteX4" fmla="*/ 4114800 w 5877039"/>
              <a:gd name="connsiteY4" fmla="*/ 6858000 h 6858000"/>
              <a:gd name="connsiteX5" fmla="*/ 0 w 5877039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77039" h="6858000">
                <a:moveTo>
                  <a:pt x="0" y="0"/>
                </a:moveTo>
                <a:lnTo>
                  <a:pt x="5877039" y="0"/>
                </a:lnTo>
                <a:lnTo>
                  <a:pt x="5641042" y="113441"/>
                </a:lnTo>
                <a:cubicBezTo>
                  <a:pt x="4042520" y="895797"/>
                  <a:pt x="2144712" y="2065337"/>
                  <a:pt x="1485900" y="4406900"/>
                </a:cubicBezTo>
                <a:cubicBezTo>
                  <a:pt x="2336800" y="5350933"/>
                  <a:pt x="3073400" y="6117167"/>
                  <a:pt x="4114800" y="6858000"/>
                </a:cubicBez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810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간지 슬라이드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611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788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60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109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4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672E61D-4285-4382-B7CB-104CF2FC16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03158" y="162344"/>
            <a:ext cx="10379242" cy="653411"/>
          </a:xfrm>
        </p:spPr>
        <p:txBody>
          <a:bodyPr>
            <a:normAutofit/>
          </a:bodyPr>
          <a:lstStyle>
            <a:lvl1pPr algn="l">
              <a:defRPr lang="ko-KR" altLang="en-US" sz="4000" b="0" kern="1200" cap="none" spc="0" dirty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xmlns="" id="{43B716EA-673D-4CC4-8D7B-19B8B4EFE0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0275" y="1555750"/>
            <a:ext cx="10652125" cy="4395788"/>
          </a:xfrm>
        </p:spPr>
        <p:txBody>
          <a:bodyPr/>
          <a:lstStyle>
            <a:lvl1pPr marL="342900" indent="-342900">
              <a:lnSpc>
                <a:spcPct val="130000"/>
              </a:lnSpc>
              <a:spcBef>
                <a:spcPts val="1200"/>
              </a:spcBef>
              <a:buFont typeface="HY헤드라인M" panose="02030600000101010101" pitchFamily="18" charset="-127"/>
              <a:buChar char="▶"/>
              <a:defRPr kumimoji="0" lang="ko-KR" altLang="en-US" sz="24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  <a:lvl2pPr marL="546100" indent="-273050"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2pPr>
            <a:lvl3pPr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3pPr>
            <a:lvl4pPr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4pPr>
            <a:lvl5pPr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6283738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6210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20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799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14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1321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1756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91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0119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6901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05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499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02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05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38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연한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6412" y="218364"/>
            <a:ext cx="9990161" cy="600502"/>
          </a:xfrm>
        </p:spPr>
        <p:txBody>
          <a:bodyPr>
            <a:noAutofit/>
          </a:bodyPr>
          <a:lstStyle>
            <a:lvl1pPr algn="l">
              <a:defRPr sz="4000" b="0" cap="none" spc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7223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연한배경">
    <p:bg>
      <p:bgPr>
        <a:solidFill>
          <a:srgbClr val="0227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6412" y="218364"/>
            <a:ext cx="9990161" cy="600502"/>
          </a:xfrm>
        </p:spPr>
        <p:txBody>
          <a:bodyPr>
            <a:noAutofit/>
          </a:bodyPr>
          <a:lstStyle>
            <a:lvl1pPr algn="l">
              <a:defRPr sz="4000" b="0" cap="none" spc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8492956-99EE-49CD-AFA9-0A122D331AAE}"/>
              </a:ext>
            </a:extLst>
          </p:cNvPr>
          <p:cNvSpPr/>
          <p:nvPr userDrawn="1"/>
        </p:nvSpPr>
        <p:spPr>
          <a:xfrm>
            <a:off x="0" y="928049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66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진한배경2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1F713B0-4BC1-40CA-96AA-0FC38D0674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148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밝은 배경 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C92C800-68F7-47C2-A459-1C26CFCFC4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11244940" y="12993"/>
            <a:ext cx="927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22C06B8-32F6-4FD8-A56B-8095658E0C01}" type="slidenum">
              <a:rPr lang="ko-KR" altLang="en-US" sz="1400" b="1" smtClean="0">
                <a:solidFill>
                  <a:schemeClr val="bg1"/>
                </a:solidFill>
              </a:rPr>
              <a:t>‹#›</a:t>
            </a:fld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of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19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844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9DCCA-67EE-4E2A-8755-FA3F98C3DF1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7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51" r:id="rId7"/>
    <p:sldLayoutId id="2147483745" r:id="rId8"/>
    <p:sldLayoutId id="2147483747" r:id="rId9"/>
    <p:sldLayoutId id="2147483749" r:id="rId10"/>
    <p:sldLayoutId id="2147483739" r:id="rId11"/>
    <p:sldLayoutId id="2147483744" r:id="rId12"/>
    <p:sldLayoutId id="2147483746" r:id="rId13"/>
    <p:sldLayoutId id="2147483748" r:id="rId14"/>
    <p:sldLayoutId id="2147483750" r:id="rId15"/>
    <p:sldLayoutId id="2147483740" r:id="rId16"/>
    <p:sldLayoutId id="2147483741" r:id="rId17"/>
    <p:sldLayoutId id="2147483742" r:id="rId18"/>
    <p:sldLayoutId id="2147483743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C0A65-FB95-42F2-8EE2-30B94607D673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20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ebs/python_lab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moebs/python_lab/master/ch01/hello.c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7921128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Review</a:t>
            </a:r>
            <a:r>
              <a:rPr lang="ko-KR" alt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및 </a:t>
            </a:r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Python</a:t>
            </a:r>
            <a:r>
              <a:rPr lang="ko-KR" alt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ko-KR" alt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62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Review(5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주차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반복문</a:t>
            </a:r>
            <a:r>
              <a:rPr lang="en-US" altLang="ko-KR" sz="24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필요성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575114"/>
              </p:ext>
            </p:extLst>
          </p:nvPr>
        </p:nvGraphicFramePr>
        <p:xfrm>
          <a:off x="203201" y="1076217"/>
          <a:ext cx="11785600" cy="5614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67"/>
                <a:gridCol w="4936297"/>
                <a:gridCol w="5562736"/>
              </a:tblGrid>
              <a:tr h="74923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단순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반복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반복문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( loop 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반복적인 작업을 가능하게 해주는 알고리즘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</a:tr>
              <a:tr h="2158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반복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출력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/>
                        <a:t>print('</a:t>
                      </a:r>
                      <a:r>
                        <a:rPr lang="ko-KR" altLang="en-US" sz="1600" dirty="0" smtClean="0"/>
                        <a:t>강원도 삼척시 </a:t>
                      </a:r>
                      <a:r>
                        <a:rPr lang="ko-KR" altLang="en-US" sz="1600" dirty="0" err="1" smtClean="0"/>
                        <a:t>중앙로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1')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print('</a:t>
                      </a:r>
                      <a:r>
                        <a:rPr lang="ko-KR" altLang="en-US" sz="1600" dirty="0" smtClean="0"/>
                        <a:t>강원도 삼척시 </a:t>
                      </a:r>
                      <a:r>
                        <a:rPr lang="ko-KR" altLang="en-US" sz="1600" dirty="0" err="1" smtClean="0"/>
                        <a:t>중앙로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2')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…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print('</a:t>
                      </a:r>
                      <a:r>
                        <a:rPr lang="ko-KR" altLang="en-US" sz="1600" dirty="0" smtClean="0"/>
                        <a:t>강원도 삼척시 </a:t>
                      </a:r>
                      <a:r>
                        <a:rPr lang="ko-KR" altLang="en-US" sz="1600" dirty="0" err="1" smtClean="0"/>
                        <a:t>중앙로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346')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address</a:t>
                      </a:r>
                      <a:r>
                        <a:rPr lang="en-US" altLang="ko-KR" sz="1600" baseline="0" dirty="0" smtClean="0"/>
                        <a:t> = list(range(1,347))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for i in address: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    print('</a:t>
                      </a:r>
                      <a:r>
                        <a:rPr lang="ko-KR" altLang="en-US" sz="1600" dirty="0" smtClean="0"/>
                        <a:t>강원도 삼척시 </a:t>
                      </a:r>
                      <a:r>
                        <a:rPr lang="ko-KR" altLang="en-US" sz="1600" dirty="0" err="1" smtClean="0"/>
                        <a:t>중앙로</a:t>
                      </a:r>
                      <a:r>
                        <a:rPr lang="en-US" altLang="ko-KR" sz="1600" dirty="0" smtClean="0"/>
                        <a:t>',</a:t>
                      </a:r>
                      <a:r>
                        <a:rPr lang="pt-BR" altLang="ko-KR" sz="1600" dirty="0" smtClean="0"/>
                        <a:t>i)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for i in range(1, 347):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    print('</a:t>
                      </a:r>
                      <a:r>
                        <a:rPr lang="ko-KR" altLang="en-US" sz="1600" dirty="0" smtClean="0"/>
                        <a:t>강원도 삼척시 </a:t>
                      </a:r>
                      <a:r>
                        <a:rPr lang="ko-KR" altLang="en-US" sz="1600" dirty="0" err="1" smtClean="0"/>
                        <a:t>중앙로</a:t>
                      </a:r>
                      <a:r>
                        <a:rPr lang="en-US" altLang="ko-KR" sz="1600" dirty="0" smtClean="0"/>
                        <a:t>',</a:t>
                      </a:r>
                      <a:r>
                        <a:rPr lang="pt-BR" altLang="ko-KR" sz="1600" dirty="0" smtClean="0"/>
                        <a:t>i)</a:t>
                      </a:r>
                    </a:p>
                  </a:txBody>
                  <a:tcPr anchor="ctr"/>
                </a:tc>
              </a:tr>
              <a:tr h="1134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누적 합계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total = 1 + 2 + 3 + 4 + 5 + 6 + 7 + 8 + 9 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>
                          <a:solidFill>
                            <a:srgbClr val="FF0000"/>
                          </a:solidFill>
                        </a:rPr>
                        <a:t>total = 0 # 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변수 초기화</a:t>
                      </a:r>
                      <a:endParaRPr lang="pt-BR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for i in range(1, 11):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    </a:t>
                      </a:r>
                      <a:r>
                        <a:rPr lang="pt-BR" altLang="ko-KR" sz="1400" dirty="0" smtClean="0">
                          <a:solidFill>
                            <a:srgbClr val="FF0000"/>
                          </a:solidFill>
                        </a:rPr>
                        <a:t>total = total + i  </a:t>
                      </a:r>
                      <a:r>
                        <a:rPr lang="pt-BR" altLang="ko-KR" sz="1400" dirty="0" smtClean="0"/>
                        <a:t>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print('</a:t>
                      </a:r>
                      <a:r>
                        <a:rPr lang="ko-KR" altLang="en-US" sz="1400" dirty="0" smtClean="0"/>
                        <a:t>합계 </a:t>
                      </a:r>
                      <a:r>
                        <a:rPr lang="en-US" altLang="ko-KR" sz="1400" dirty="0" smtClean="0"/>
                        <a:t>: ', </a:t>
                      </a:r>
                      <a:r>
                        <a:rPr lang="pt-BR" altLang="ko-KR" sz="1400" dirty="0" smtClean="0"/>
                        <a:t>total</a:t>
                      </a:r>
                      <a:r>
                        <a:rPr lang="pt-BR" altLang="ko-KR" sz="1400" dirty="0" smtClean="0"/>
                        <a:t>)</a:t>
                      </a:r>
                      <a:endParaRPr lang="pt-BR" altLang="ko-KR" sz="1400" dirty="0" smtClean="0"/>
                    </a:p>
                  </a:txBody>
                  <a:tcPr anchor="ctr"/>
                </a:tc>
              </a:tr>
              <a:tr h="1573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range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range(10)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부터 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미만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정수 </a:t>
                      </a:r>
                      <a:r>
                        <a:rPr lang="en-US" altLang="ko-KR" sz="16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6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6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포함</a:t>
                      </a:r>
                      <a:r>
                        <a:rPr lang="en-US" altLang="ko-KR" sz="16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  <a:endParaRPr lang="en-US" altLang="ko-KR" sz="1600" b="1" i="0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range( 2, 6)      : 2, 3, 4, 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              </a:t>
                      </a:r>
                      <a:r>
                        <a:rPr lang="en-US" altLang="ko-KR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포함</a:t>
                      </a:r>
                      <a:r>
                        <a:rPr lang="en-US" altLang="ko-KR" sz="16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</a:p>
                    <a:p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range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ko-KR" sz="1600" dirty="0" smtClean="0"/>
                        <a:t>)  : 0, 2, 4, 6, 8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range(1, 10, 2)  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: 1, 3, 5, 7,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range</a:t>
                      </a:r>
                      <a:r>
                        <a:rPr lang="en-US" altLang="ko-KR" sz="1600" dirty="0" smtClean="0"/>
                        <a:t>(1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r>
                        <a:rPr lang="en-US" altLang="ko-KR" sz="1600" dirty="0" smtClean="0"/>
                        <a:t>) : 10, 9, 8, 7, ….,1</a:t>
                      </a:r>
                      <a:endParaRPr lang="ko-KR" altLang="en-US" sz="16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pt-BR" altLang="ko-KR" sz="15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84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915514"/>
              </p:ext>
            </p:extLst>
          </p:nvPr>
        </p:nvGraphicFramePr>
        <p:xfrm>
          <a:off x="101601" y="1050841"/>
          <a:ext cx="12014199" cy="5718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955"/>
                <a:gridCol w="5474018"/>
                <a:gridCol w="5502226"/>
              </a:tblGrid>
              <a:tr h="35112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문법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예제</a:t>
                      </a:r>
                    </a:p>
                  </a:txBody>
                  <a:tcPr anchor="ctr"/>
                </a:tc>
              </a:tr>
              <a:tr h="1571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기본</a:t>
                      </a:r>
                      <a:endParaRPr lang="en-US" altLang="ko-KR" sz="1500" dirty="0" smtClean="0"/>
                    </a:p>
                    <a:p>
                      <a:pPr algn="ctr" latinLnBrk="1"/>
                      <a:r>
                        <a:rPr lang="ko-KR" altLang="en-US" sz="1500" dirty="0" smtClean="0"/>
                        <a:t>구조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for </a:t>
                      </a:r>
                      <a:r>
                        <a:rPr lang="ko-KR" altLang="en-US" sz="1600" dirty="0" smtClean="0"/>
                        <a:t>변수 </a:t>
                      </a:r>
                      <a:r>
                        <a:rPr lang="en-US" altLang="ko-KR" sz="1600" dirty="0" smtClean="0"/>
                        <a:t>in </a:t>
                      </a:r>
                      <a:r>
                        <a:rPr lang="ko-KR" altLang="en-US" sz="1600" dirty="0" smtClean="0"/>
                        <a:t>리스트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또는 </a:t>
                      </a:r>
                      <a:r>
                        <a:rPr lang="ko-KR" altLang="en-US" sz="1600" dirty="0" err="1" smtClean="0"/>
                        <a:t>튜플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문자열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smtClean="0">
                          <a:solidFill>
                            <a:schemeClr val="dk1"/>
                          </a:solidFill>
                        </a:rPr>
                        <a:t>반복</a:t>
                      </a:r>
                      <a:r>
                        <a:rPr lang="ko-KR" altLang="en-US" sz="1600" dirty="0" smtClean="0"/>
                        <a:t>할 문장</a:t>
                      </a:r>
                      <a:r>
                        <a:rPr lang="en-US" altLang="ko-KR" sz="1600" dirty="0" smtClean="0"/>
                        <a:t>1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smtClean="0">
                          <a:solidFill>
                            <a:schemeClr val="dk1"/>
                          </a:solidFill>
                        </a:rPr>
                        <a:t>반복</a:t>
                      </a:r>
                      <a:r>
                        <a:rPr lang="ko-KR" altLang="en-US" sz="1600" dirty="0" smtClean="0"/>
                        <a:t>할 문장</a:t>
                      </a:r>
                      <a:r>
                        <a:rPr lang="en-US" altLang="ko-KR" sz="1600" dirty="0" smtClean="0"/>
                        <a:t>2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err="1" smtClean="0"/>
                        <a:t>family_list</a:t>
                      </a:r>
                      <a:r>
                        <a:rPr lang="en-US" altLang="ko-KR" sz="1600" dirty="0" smtClean="0"/>
                        <a:t> = ['mother', 'father', 'sister'] </a:t>
                      </a:r>
                    </a:p>
                    <a:p>
                      <a:endParaRPr lang="en-US" altLang="ko-KR" sz="1600" dirty="0" smtClean="0"/>
                    </a:p>
                    <a:p>
                      <a:r>
                        <a:rPr lang="en-US" altLang="ko-KR" sz="1600" dirty="0" smtClean="0"/>
                        <a:t>for str_1 in </a:t>
                      </a:r>
                      <a:r>
                        <a:rPr lang="en-US" altLang="ko-KR" sz="1600" dirty="0" err="1" smtClean="0"/>
                        <a:t>family_list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: </a:t>
                      </a:r>
                    </a:p>
                    <a:p>
                      <a:r>
                        <a:rPr lang="en-US" altLang="ko-KR" sz="1600" dirty="0" smtClean="0"/>
                        <a:t>    print('</a:t>
                      </a:r>
                      <a:r>
                        <a:rPr lang="ko-KR" altLang="en-US" sz="1600" dirty="0" smtClean="0"/>
                        <a:t>사랑하는</a:t>
                      </a:r>
                      <a:r>
                        <a:rPr lang="en-US" altLang="ko-KR" sz="1600" dirty="0" smtClean="0"/>
                        <a:t>')</a:t>
                      </a:r>
                    </a:p>
                    <a:p>
                      <a:r>
                        <a:rPr lang="en-US" altLang="ko-KR" sz="1600" dirty="0" smtClean="0"/>
                        <a:t>    print(str_1)</a:t>
                      </a:r>
                    </a:p>
                  </a:txBody>
                  <a:tcPr anchor="ctr"/>
                </a:tc>
              </a:tr>
              <a:tr h="22237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주의</a:t>
                      </a:r>
                      <a:endParaRPr lang="en-US" altLang="ko-KR" sz="1500" dirty="0" smtClean="0"/>
                    </a:p>
                    <a:p>
                      <a:pPr algn="ctr" latinLnBrk="1"/>
                      <a:r>
                        <a:rPr lang="ko-KR" altLang="en-US" sz="1500" baseline="0" dirty="0" smtClean="0"/>
                        <a:t>사항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 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1. for 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끝에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:(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콜론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을 빠뜨리지 않았는지 확인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2. for 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다음 줄에 오는 반복할 코드의 들여쓰기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 확인</a:t>
                      </a:r>
                      <a:r>
                        <a:rPr lang="en-US" altLang="ko-KR" sz="1600" b="1" dirty="0" smtClean="0"/>
                        <a:t> </a:t>
                      </a:r>
                      <a:endParaRPr lang="ko-KR" altLang="en-US" sz="1600" b="1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err="1" smtClean="0"/>
                        <a:t>family_list</a:t>
                      </a:r>
                      <a:r>
                        <a:rPr lang="en-US" altLang="ko-KR" sz="1600" dirty="0" smtClean="0"/>
                        <a:t> = ['mother', 'father', 'sister'] </a:t>
                      </a:r>
                    </a:p>
                    <a:p>
                      <a:endParaRPr lang="en-US" altLang="ko-KR" sz="1600" dirty="0" smtClean="0"/>
                    </a:p>
                    <a:p>
                      <a:r>
                        <a:rPr lang="en-US" altLang="ko-KR" sz="1600" dirty="0" smtClean="0"/>
                        <a:t>for str_1 in </a:t>
                      </a:r>
                      <a:r>
                        <a:rPr lang="en-US" altLang="ko-KR" sz="1600" dirty="0" err="1" smtClean="0"/>
                        <a:t>family_list</a:t>
                      </a:r>
                      <a:r>
                        <a:rPr lang="en-US" altLang="ko-KR" sz="1600" dirty="0" smtClean="0"/>
                        <a:t>    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# 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콜론 없어서 에러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ko-KR" sz="1600" dirty="0" smtClean="0"/>
                        <a:t>print('</a:t>
                      </a:r>
                      <a:r>
                        <a:rPr lang="ko-KR" altLang="en-US" sz="1600" dirty="0" smtClean="0"/>
                        <a:t>사랑하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는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')           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# indent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</a:rPr>
                        <a:t> error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ko-KR" sz="1600" dirty="0" smtClean="0"/>
                        <a:t>print(str_1)                 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# indent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</a:rPr>
                        <a:t> error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1571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들여쓰기</a:t>
                      </a:r>
                      <a:endParaRPr lang="en-US" altLang="ko-KR" sz="1500" dirty="0" smtClean="0"/>
                    </a:p>
                    <a:p>
                      <a:pPr algn="ctr" latinLnBrk="1"/>
                      <a:r>
                        <a:rPr lang="en-US" altLang="ko-KR" sz="1500" dirty="0" smtClean="0"/>
                        <a:t>(indent)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파이썬은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들여쓰기를 사용하여 영역을 지정</a:t>
                      </a:r>
                      <a:endParaRPr lang="en-US" altLang="ko-KR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dirty="0" smtClean="0"/>
                        <a:t/>
                      </a:r>
                      <a:br>
                        <a:rPr lang="ko-KR" altLang="en-US" sz="1600" dirty="0" smtClean="0"/>
                      </a:b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for, if, </a:t>
                      </a: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등을 작성하면서 나오는</a:t>
                      </a:r>
                      <a:endParaRPr lang="en-US" altLang="ko-KR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ko-KR" sz="24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”:” </a:t>
                      </a:r>
                      <a:r>
                        <a:rPr lang="ko-KR" altLang="en-US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다음 </a:t>
                      </a:r>
                      <a:r>
                        <a:rPr lang="ko-KR" altLang="en-US" sz="16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아랫</a:t>
                      </a:r>
                      <a:r>
                        <a:rPr lang="ko-KR" altLang="en-US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줄은 반드시 들여쓰기를 </a:t>
                      </a:r>
                      <a:r>
                        <a:rPr lang="ko-KR" altLang="en-US" sz="16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해야합니다</a:t>
                      </a:r>
                      <a:r>
                        <a:rPr lang="en-US" altLang="ko-KR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err="1" smtClean="0"/>
                        <a:t>family_list</a:t>
                      </a:r>
                      <a:r>
                        <a:rPr lang="en-US" altLang="ko-KR" sz="1600" dirty="0" smtClean="0"/>
                        <a:t> = ['mother', 'father', 'sister'] </a:t>
                      </a:r>
                    </a:p>
                    <a:p>
                      <a:endParaRPr lang="en-US" altLang="ko-KR" sz="1600" dirty="0" smtClean="0"/>
                    </a:p>
                    <a:p>
                      <a:r>
                        <a:rPr lang="en-US" altLang="ko-KR" sz="1600" dirty="0" smtClean="0"/>
                        <a:t>for </a:t>
                      </a:r>
                      <a:r>
                        <a:rPr lang="en-US" altLang="ko-KR" sz="1600" dirty="0" smtClean="0"/>
                        <a:t>str_1 </a:t>
                      </a:r>
                      <a:r>
                        <a:rPr lang="en-US" altLang="ko-KR" sz="1600" dirty="0" smtClean="0"/>
                        <a:t>in </a:t>
                      </a:r>
                      <a:r>
                        <a:rPr lang="en-US" altLang="ko-KR" sz="1600" dirty="0" err="1" smtClean="0"/>
                        <a:t>family_list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: </a:t>
                      </a:r>
                    </a:p>
                    <a:p>
                      <a:r>
                        <a:rPr lang="en-US" altLang="ko-KR" sz="1600" dirty="0" smtClean="0"/>
                        <a:t>    print('</a:t>
                      </a:r>
                      <a:r>
                        <a:rPr lang="ko-KR" altLang="en-US" sz="1600" dirty="0" smtClean="0"/>
                        <a:t>사랑하는</a:t>
                      </a:r>
                      <a:r>
                        <a:rPr lang="en-US" altLang="ko-KR" sz="1600" dirty="0" smtClean="0"/>
                        <a:t>')</a:t>
                      </a:r>
                    </a:p>
                    <a:p>
                      <a:r>
                        <a:rPr lang="en-US" altLang="ko-KR" sz="1600" dirty="0" smtClean="0"/>
                        <a:t>print(str_1)               </a:t>
                      </a:r>
                      <a:r>
                        <a:rPr lang="en-US" altLang="ko-KR" sz="160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# 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들여쓰기가 안되어서 반복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x 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Review(5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주차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반복문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기본 구조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5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856683"/>
              </p:ext>
            </p:extLst>
          </p:nvPr>
        </p:nvGraphicFramePr>
        <p:xfrm>
          <a:off x="25400" y="1315237"/>
          <a:ext cx="12115803" cy="5064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513"/>
                <a:gridCol w="1872750"/>
                <a:gridCol w="3147750"/>
                <a:gridCol w="2889795"/>
                <a:gridCol w="2896995"/>
              </a:tblGrid>
              <a:tr h="615163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단순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dirty="0" smtClean="0"/>
                        <a:t>반복</a:t>
                      </a:r>
                      <a:endParaRPr lang="ko-KR" alt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err="1" smtClean="0"/>
                        <a:t>반복문</a:t>
                      </a:r>
                      <a:endParaRPr lang="ko-KR" altLang="en-US" sz="20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636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*****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print('*****')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 smtClean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2000" dirty="0" smtClean="0"/>
                        <a:t>for i in range(5):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2000" dirty="0" smtClean="0"/>
                        <a:t>    print('*',end='')</a:t>
                      </a:r>
                      <a:endParaRPr lang="en-US" altLang="ko-KR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 smtClean="0"/>
                        <a:t>B</a:t>
                      </a:r>
                    </a:p>
                  </a:txBody>
                  <a:tcPr anchor="ctr"/>
                </a:tc>
              </a:tr>
              <a:tr h="11636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*****</a:t>
                      </a:r>
                    </a:p>
                    <a:p>
                      <a:pPr algn="ctr" latinLnBrk="1"/>
                      <a:r>
                        <a:rPr lang="en-US" altLang="ko-KR" sz="2000" dirty="0" smtClean="0"/>
                        <a:t>*****</a:t>
                      </a:r>
                    </a:p>
                    <a:p>
                      <a:pPr algn="ctr" latinLnBrk="1"/>
                      <a:r>
                        <a:rPr lang="en-US" altLang="ko-KR" sz="2000" dirty="0" smtClean="0"/>
                        <a:t>*****</a:t>
                      </a:r>
                      <a:endParaRPr lang="ko-KR" altLang="en-US" sz="2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print('*****')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2000" dirty="0" smtClean="0"/>
                        <a:t>print('*****')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2000" dirty="0" smtClean="0"/>
                        <a:t>print('*****')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3200" dirty="0" smtClean="0"/>
                        <a:t>A*3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3200" dirty="0" smtClean="0"/>
                        <a:t>(A</a:t>
                      </a:r>
                      <a:r>
                        <a:rPr lang="ko-KR" altLang="en-US" sz="3200" dirty="0" err="1" smtClean="0"/>
                        <a:t>를</a:t>
                      </a:r>
                      <a:r>
                        <a:rPr lang="ko-KR" altLang="en-US" sz="3200" dirty="0" smtClean="0"/>
                        <a:t> </a:t>
                      </a:r>
                      <a:r>
                        <a:rPr lang="en-US" altLang="ko-KR" sz="3200" dirty="0" smtClean="0"/>
                        <a:t>3</a:t>
                      </a:r>
                      <a:r>
                        <a:rPr lang="ko-KR" altLang="en-US" sz="3200" dirty="0" smtClean="0"/>
                        <a:t>회 반복</a:t>
                      </a:r>
                      <a:r>
                        <a:rPr lang="pt-BR" altLang="ko-KR" sz="320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2000" dirty="0" smtClean="0"/>
                        <a:t>for i in range(3):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2000" baseline="0" dirty="0" smtClean="0"/>
                        <a:t>    B</a:t>
                      </a:r>
                      <a:endParaRPr lang="en-US" altLang="ko-KR" sz="2000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 smtClean="0"/>
                        <a:t>B*3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 smtClean="0"/>
                        <a:t>(B</a:t>
                      </a:r>
                      <a:r>
                        <a:rPr lang="ko-KR" altLang="en-US" sz="3200" dirty="0" smtClean="0"/>
                        <a:t>를 </a:t>
                      </a:r>
                      <a:r>
                        <a:rPr lang="en-US" altLang="ko-KR" sz="3200" dirty="0" smtClean="0"/>
                        <a:t>3</a:t>
                      </a:r>
                      <a:r>
                        <a:rPr lang="ko-KR" altLang="en-US" sz="3200" dirty="0" smtClean="0"/>
                        <a:t>회 반복</a:t>
                      </a:r>
                      <a:r>
                        <a:rPr lang="en-US" altLang="ko-KR" sz="3200" dirty="0" smtClean="0"/>
                        <a:t>)</a:t>
                      </a:r>
                    </a:p>
                  </a:txBody>
                  <a:tcPr anchor="ctr"/>
                </a:tc>
              </a:tr>
              <a:tr h="21218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2000" dirty="0" smtClean="0"/>
                        <a:t>for i in range(3):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2000" dirty="0" smtClean="0"/>
                        <a:t>    for i in range(5):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2000" dirty="0" smtClean="0"/>
                        <a:t>        print('*',end='')</a:t>
                      </a:r>
                      <a:endParaRPr lang="en-US" altLang="ko-KR" sz="2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    print('\n')</a:t>
                      </a:r>
                      <a:endParaRPr lang="en-US" altLang="ko-KR" sz="200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Review(5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주차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이중 루프 필요성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726129" y="5008149"/>
            <a:ext cx="2304789" cy="676405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07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Review(5</a:t>
            </a:r>
            <a:r>
              <a:rPr lang="ko-KR" altLang="en-US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주차</a:t>
            </a: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이중 루프 형식 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186231"/>
              </p:ext>
            </p:extLst>
          </p:nvPr>
        </p:nvGraphicFramePr>
        <p:xfrm>
          <a:off x="190501" y="1021813"/>
          <a:ext cx="11785599" cy="5688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555"/>
                <a:gridCol w="4936297"/>
                <a:gridCol w="6218747"/>
              </a:tblGrid>
              <a:tr h="707629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단순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dirty="0" smtClean="0"/>
                        <a:t>반복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for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문 이용</a:t>
                      </a:r>
                      <a:endParaRPr lang="en-US" altLang="ko-KR" sz="1500" dirty="0" smtClean="0"/>
                    </a:p>
                  </a:txBody>
                  <a:tcPr anchor="ctr"/>
                </a:tc>
              </a:tr>
              <a:tr h="2202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단일</a:t>
                      </a:r>
                      <a:endParaRPr lang="en-US" altLang="ko-KR" sz="1500" dirty="0" smtClean="0"/>
                    </a:p>
                    <a:p>
                      <a:pPr algn="ctr" latinLnBrk="1"/>
                      <a:r>
                        <a:rPr lang="ko-KR" altLang="en-US" sz="1500" dirty="0" smtClean="0"/>
                        <a:t>변수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 smtClean="0"/>
                        <a:t>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1')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2')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…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346')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500" dirty="0" smtClean="0"/>
                        <a:t>print( 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en-US" altLang="ko-KR" sz="1500" dirty="0" smtClean="0"/>
                        <a:t>‘ , </a:t>
                      </a:r>
                      <a:r>
                        <a:rPr lang="pt-BR" altLang="ko-KR" sz="1500" dirty="0" smtClean="0"/>
                        <a:t>i 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( </a:t>
                      </a:r>
                      <a:r>
                        <a:rPr lang="pt-BR" altLang="ko-KR" sz="1500" dirty="0" smtClean="0"/>
                        <a:t>1 ≤ </a:t>
                      </a:r>
                      <a:r>
                        <a:rPr lang="en-US" altLang="ko-KR" sz="1500" dirty="0" smtClean="0"/>
                        <a:t>i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pt-BR" altLang="ko-KR" sz="1500" dirty="0" smtClean="0"/>
                        <a:t>≤</a:t>
                      </a:r>
                      <a:r>
                        <a:rPr lang="en-US" altLang="ko-KR" sz="1500" baseline="0" dirty="0" smtClean="0"/>
                        <a:t> 346, i</a:t>
                      </a:r>
                      <a:r>
                        <a:rPr lang="ko-KR" altLang="en-US" sz="1500" baseline="0" dirty="0" smtClean="0"/>
                        <a:t>는 자연수 </a:t>
                      </a:r>
                      <a:r>
                        <a:rPr lang="en-US" altLang="ko-KR" sz="1500" baseline="0" dirty="0" smtClean="0"/>
                        <a:t>)</a:t>
                      </a:r>
                      <a:endParaRPr lang="en-US" altLang="ko-KR" sz="15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address</a:t>
                      </a:r>
                      <a:r>
                        <a:rPr lang="en-US" altLang="ko-KR" sz="1500" baseline="0" dirty="0" smtClean="0"/>
                        <a:t> = list(range(1,347))    </a:t>
                      </a:r>
                      <a:r>
                        <a:rPr lang="pt-BR" altLang="ko-KR" sz="1500" dirty="0" smtClean="0"/>
                        <a:t># address</a:t>
                      </a:r>
                      <a:r>
                        <a:rPr lang="pt-BR" altLang="ko-KR" sz="1500" baseline="0" dirty="0" smtClean="0"/>
                        <a:t> = [ 1, 2, 3, ..... , 346]</a:t>
                      </a:r>
                      <a:endParaRPr lang="en-US" altLang="ko-KR" sz="15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500" dirty="0" smtClean="0"/>
                        <a:t>for i in address: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500" dirty="0" smtClean="0"/>
                        <a:t>    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en-US" altLang="ko-KR" sz="1500" dirty="0" smtClean="0"/>
                        <a:t>',</a:t>
                      </a:r>
                      <a:r>
                        <a:rPr lang="pt-BR" altLang="ko-KR" sz="1500" dirty="0" smtClean="0"/>
                        <a:t>i)  # 1 ≤ </a:t>
                      </a:r>
                      <a:r>
                        <a:rPr lang="en-US" altLang="ko-KR" sz="1500" dirty="0" smtClean="0"/>
                        <a:t>i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pt-BR" altLang="ko-KR" sz="1500" dirty="0" smtClean="0"/>
                        <a:t>≤</a:t>
                      </a:r>
                      <a:r>
                        <a:rPr lang="en-US" altLang="ko-KR" sz="1500" baseline="0" dirty="0" smtClean="0"/>
                        <a:t> 346</a:t>
                      </a:r>
                      <a:endParaRPr lang="pt-BR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500" dirty="0" smtClean="0"/>
                        <a:t>for i in range(1, 346+1):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500" dirty="0" smtClean="0"/>
                        <a:t>    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en-US" altLang="ko-KR" sz="1500" dirty="0" smtClean="0"/>
                        <a:t>',</a:t>
                      </a:r>
                      <a:r>
                        <a:rPr lang="pt-BR" altLang="ko-KR" sz="1500" dirty="0" smtClean="0"/>
                        <a:t>i)</a:t>
                      </a:r>
                    </a:p>
                  </a:txBody>
                  <a:tcPr anchor="ctr"/>
                </a:tc>
              </a:tr>
              <a:tr h="27777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복수</a:t>
                      </a:r>
                      <a:endParaRPr lang="en-US" altLang="ko-KR" sz="1500" dirty="0" smtClean="0"/>
                    </a:p>
                    <a:p>
                      <a:pPr algn="ctr" latinLnBrk="1"/>
                      <a:r>
                        <a:rPr lang="ko-KR" altLang="en-US" sz="1500" dirty="0" smtClean="0"/>
                        <a:t>변수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 smtClean="0"/>
                        <a:t>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1-1')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1-2')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1-3')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…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346-1')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346-2')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346-3')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en-US" altLang="ko-KR" sz="1500" dirty="0" smtClean="0"/>
                        <a:t>',i,'-',j)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( </a:t>
                      </a:r>
                      <a:r>
                        <a:rPr lang="pt-BR" altLang="ko-KR" sz="1500" dirty="0" smtClean="0"/>
                        <a:t>1 ≤ </a:t>
                      </a:r>
                      <a:r>
                        <a:rPr lang="en-US" altLang="ko-KR" sz="1500" dirty="0" smtClean="0"/>
                        <a:t>i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pt-BR" altLang="ko-KR" sz="1500" dirty="0" smtClean="0"/>
                        <a:t>≤</a:t>
                      </a:r>
                      <a:r>
                        <a:rPr lang="en-US" altLang="ko-KR" sz="1500" baseline="0" dirty="0" smtClean="0"/>
                        <a:t> 346, i</a:t>
                      </a:r>
                      <a:r>
                        <a:rPr lang="ko-KR" altLang="en-US" sz="1500" baseline="0" dirty="0" smtClean="0"/>
                        <a:t>는 자연수 </a:t>
                      </a:r>
                      <a:r>
                        <a:rPr lang="en-US" altLang="ko-KR" sz="1500" baseline="0" dirty="0" smtClean="0"/>
                        <a:t>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( 1</a:t>
                      </a:r>
                      <a:r>
                        <a:rPr lang="pt-BR" altLang="ko-KR" sz="1500" dirty="0" smtClean="0"/>
                        <a:t> ≤ </a:t>
                      </a:r>
                      <a:r>
                        <a:rPr lang="en-US" altLang="ko-KR" sz="1500" dirty="0" smtClean="0"/>
                        <a:t>j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pt-BR" altLang="ko-KR" sz="1500" dirty="0" smtClean="0"/>
                        <a:t>≤</a:t>
                      </a:r>
                      <a:r>
                        <a:rPr lang="en-US" altLang="ko-KR" sz="1500" baseline="0" dirty="0" smtClean="0"/>
                        <a:t> 3, j</a:t>
                      </a:r>
                      <a:r>
                        <a:rPr lang="ko-KR" altLang="en-US" sz="1500" baseline="0" dirty="0" smtClean="0"/>
                        <a:t>는 자연수 </a:t>
                      </a:r>
                      <a:r>
                        <a:rPr lang="en-US" altLang="ko-KR" sz="1500" baseline="0" dirty="0" smtClean="0"/>
                        <a:t>)</a:t>
                      </a:r>
                      <a:endParaRPr lang="en-US" altLang="ko-KR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500" dirty="0" smtClean="0"/>
                        <a:t>for i in range(1, 346+1):        # 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pt-BR" altLang="ko-KR" sz="1500" dirty="0" smtClean="0"/>
                        <a:t>1 ≤ </a:t>
                      </a:r>
                      <a:r>
                        <a:rPr lang="en-US" altLang="ko-KR" sz="1500" dirty="0" smtClean="0"/>
                        <a:t>i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pt-BR" altLang="ko-KR" sz="1500" dirty="0" smtClean="0"/>
                        <a:t>≤</a:t>
                      </a:r>
                      <a:r>
                        <a:rPr lang="en-US" altLang="ko-KR" sz="1500" baseline="0" dirty="0" smtClean="0"/>
                        <a:t> 346</a:t>
                      </a:r>
                      <a:endParaRPr lang="pt-BR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500" dirty="0" smtClean="0"/>
                        <a:t>    for j in range(1, 3+1):       #   </a:t>
                      </a:r>
                      <a:r>
                        <a:rPr lang="en-US" altLang="ko-KR" sz="1500" dirty="0" smtClean="0"/>
                        <a:t>1</a:t>
                      </a:r>
                      <a:r>
                        <a:rPr lang="pt-BR" altLang="ko-KR" sz="1500" dirty="0" smtClean="0"/>
                        <a:t> ≤ </a:t>
                      </a:r>
                      <a:r>
                        <a:rPr lang="en-US" altLang="ko-KR" sz="1500" dirty="0" smtClean="0"/>
                        <a:t>j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pt-BR" altLang="ko-KR" sz="1500" dirty="0" smtClean="0"/>
                        <a:t>≤</a:t>
                      </a:r>
                      <a:r>
                        <a:rPr lang="en-US" altLang="ko-KR" sz="1500" baseline="0" dirty="0" smtClean="0"/>
                        <a:t> 3</a:t>
                      </a:r>
                      <a:endParaRPr lang="pt-BR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        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en-US" altLang="ko-KR" sz="1500" dirty="0" smtClean="0"/>
                        <a:t>',i,'-',j)</a:t>
                      </a:r>
                      <a:r>
                        <a:rPr lang="pt-BR" altLang="ko-KR" sz="1500" dirty="0" smtClean="0"/>
                        <a:t>  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500" dirty="0" smtClean="0"/>
                        <a:t>    print('\n')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50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0" y="5039515"/>
            <a:ext cx="3919538" cy="1667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96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602" y="1117861"/>
            <a:ext cx="3279611" cy="4153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716561" y="5182146"/>
            <a:ext cx="4498974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/>
              <a:t>for a in range</a:t>
            </a:r>
            <a:r>
              <a:rPr lang="en-US" altLang="ko-KR" sz="2400" dirty="0" smtClean="0"/>
              <a:t>( </a:t>
            </a:r>
            <a:r>
              <a:rPr lang="en-US" altLang="ko-KR" sz="2400" dirty="0" smtClean="0"/>
              <a:t>2 </a:t>
            </a:r>
            <a:r>
              <a:rPr lang="en-US" altLang="ko-KR" sz="2400" dirty="0" smtClean="0"/>
              <a:t>, </a:t>
            </a:r>
            <a:r>
              <a:rPr lang="en-US" altLang="ko-KR" sz="2400" dirty="0" smtClean="0"/>
              <a:t>9 </a:t>
            </a:r>
            <a:r>
              <a:rPr lang="en-US" altLang="ko-KR" sz="2400" dirty="0"/>
              <a:t>+ 1</a:t>
            </a:r>
            <a:r>
              <a:rPr lang="en-US" altLang="ko-KR" sz="2400" dirty="0" smtClean="0"/>
              <a:t>):</a:t>
            </a:r>
          </a:p>
          <a:p>
            <a:r>
              <a:rPr lang="en-US" altLang="ko-KR" sz="2400" dirty="0" smtClean="0"/>
              <a:t>    for </a:t>
            </a:r>
            <a:r>
              <a:rPr lang="en-US" altLang="ko-KR" sz="2400" dirty="0"/>
              <a:t>b in </a:t>
            </a:r>
            <a:r>
              <a:rPr lang="en-US" altLang="ko-KR" sz="2400" dirty="0" smtClean="0"/>
              <a:t>range( </a:t>
            </a:r>
            <a:r>
              <a:rPr lang="en-US" altLang="ko-KR" sz="2400" dirty="0" smtClean="0"/>
              <a:t>1 </a:t>
            </a:r>
            <a:r>
              <a:rPr lang="en-US" altLang="ko-KR" sz="2400" dirty="0" smtClean="0"/>
              <a:t>, </a:t>
            </a:r>
            <a:r>
              <a:rPr lang="en-US" altLang="ko-KR" sz="2400" dirty="0" smtClean="0"/>
              <a:t>9 </a:t>
            </a:r>
            <a:r>
              <a:rPr lang="en-US" altLang="ko-KR" sz="2400" dirty="0"/>
              <a:t>+ 1):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print</a:t>
            </a:r>
            <a:r>
              <a:rPr lang="en-US" altLang="ko-KR" sz="2400" dirty="0"/>
              <a:t>( </a:t>
            </a:r>
            <a:r>
              <a:rPr lang="en-US" altLang="ko-KR" sz="2400" dirty="0" err="1"/>
              <a:t>a</a:t>
            </a:r>
            <a:r>
              <a:rPr lang="en-US" altLang="ko-KR" sz="2400" dirty="0" err="1" smtClean="0"/>
              <a:t>,“x",</a:t>
            </a:r>
            <a:r>
              <a:rPr lang="en-US" altLang="ko-KR" sz="2400" dirty="0" err="1"/>
              <a:t>b</a:t>
            </a:r>
            <a:r>
              <a:rPr lang="en-US" altLang="ko-KR" sz="2400" dirty="0" smtClean="0"/>
              <a:t>,'=', </a:t>
            </a:r>
            <a:r>
              <a:rPr lang="en-US" altLang="ko-KR" sz="2400" dirty="0" smtClean="0"/>
              <a:t>a*b 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/>
          </a:p>
        </p:txBody>
      </p:sp>
      <p:sp>
        <p:nvSpPr>
          <p:cNvPr id="10" name="직사각형 9"/>
          <p:cNvSpPr/>
          <p:nvPr/>
        </p:nvSpPr>
        <p:spPr>
          <a:xfrm>
            <a:off x="1127341" y="5614600"/>
            <a:ext cx="3732757" cy="778371"/>
          </a:xfrm>
          <a:prstGeom prst="rect">
            <a:avLst/>
          </a:prstGeom>
          <a:solidFill>
            <a:srgbClr val="FFC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758906" y="5211240"/>
            <a:ext cx="22733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oop 1 (</a:t>
            </a:r>
            <a:r>
              <a:rPr lang="pt-BR" altLang="ko-KR" dirty="0"/>
              <a:t> 2</a:t>
            </a:r>
            <a:r>
              <a:rPr lang="pt-BR" altLang="ko-KR" dirty="0" smtClean="0"/>
              <a:t> </a:t>
            </a:r>
            <a:r>
              <a:rPr lang="pt-BR" altLang="ko-KR" dirty="0"/>
              <a:t>≤ </a:t>
            </a:r>
            <a:r>
              <a:rPr lang="en-US" altLang="ko-KR" dirty="0" smtClean="0"/>
              <a:t>a </a:t>
            </a:r>
            <a:r>
              <a:rPr lang="pt-BR" altLang="ko-KR" dirty="0"/>
              <a:t>≤</a:t>
            </a:r>
            <a:r>
              <a:rPr lang="en-US" altLang="ko-KR" dirty="0" smtClean="0"/>
              <a:t> 9 )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33853" y="5830190"/>
            <a:ext cx="237276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oop 2 ( </a:t>
            </a:r>
            <a:r>
              <a:rPr lang="pt-BR" altLang="ko-KR" dirty="0"/>
              <a:t>1</a:t>
            </a:r>
            <a:r>
              <a:rPr lang="pt-BR" altLang="ko-KR" dirty="0" smtClean="0"/>
              <a:t> </a:t>
            </a:r>
            <a:r>
              <a:rPr lang="pt-BR" altLang="ko-KR" dirty="0"/>
              <a:t>≤ </a:t>
            </a:r>
            <a:r>
              <a:rPr lang="en-US" altLang="ko-KR" dirty="0" smtClean="0"/>
              <a:t>b </a:t>
            </a:r>
            <a:r>
              <a:rPr lang="pt-BR" altLang="ko-KR" dirty="0"/>
              <a:t>≤</a:t>
            </a:r>
            <a:r>
              <a:rPr lang="en-US" altLang="ko-KR" dirty="0" smtClean="0"/>
              <a:t> 9 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>
            <a:off x="5267727" y="5295698"/>
            <a:ext cx="403497" cy="184666"/>
          </a:xfrm>
          <a:prstGeom prst="rightArrow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4962395" y="5908428"/>
            <a:ext cx="710918" cy="184666"/>
          </a:xfrm>
          <a:prstGeom prst="rightArrow">
            <a:avLst/>
          </a:prstGeom>
          <a:solidFill>
            <a:schemeClr val="accent6">
              <a:alpha val="2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22300" y="1035995"/>
            <a:ext cx="7327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안에 </a:t>
            </a:r>
            <a:r>
              <a:rPr lang="ko-KR" altLang="en-US" dirty="0" err="1" smtClean="0"/>
              <a:t>반복문이</a:t>
            </a:r>
            <a:r>
              <a:rPr lang="ko-KR" altLang="en-US" dirty="0" smtClean="0"/>
              <a:t> 들어가는 형태를 중첩 루프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다중 루프</a:t>
            </a:r>
            <a:r>
              <a:rPr lang="en-US" altLang="ko-KR" dirty="0" smtClean="0"/>
              <a:t>)</a:t>
            </a:r>
            <a:r>
              <a:rPr lang="ko-KR" altLang="en-US" dirty="0" smtClean="0"/>
              <a:t>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Review(5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주차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이중 루프 응용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37501" y="6200040"/>
            <a:ext cx="4114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dk1"/>
                </a:solidFill>
              </a:rPr>
              <a:t>- </a:t>
            </a:r>
            <a:r>
              <a:rPr lang="en-US" altLang="ko-KR" sz="1600" dirty="0">
                <a:solidFill>
                  <a:schemeClr val="dk1"/>
                </a:solidFill>
              </a:rPr>
              <a:t>range( 1</a:t>
            </a:r>
            <a:r>
              <a:rPr lang="en-US" altLang="ko-KR" sz="1600" dirty="0" smtClean="0">
                <a:solidFill>
                  <a:schemeClr val="dk1"/>
                </a:solidFill>
              </a:rPr>
              <a:t>, 10)      </a:t>
            </a:r>
            <a:r>
              <a:rPr lang="en-US" altLang="ko-KR" sz="1600" dirty="0">
                <a:solidFill>
                  <a:schemeClr val="dk1"/>
                </a:solidFill>
              </a:rPr>
              <a:t>: </a:t>
            </a:r>
            <a:r>
              <a:rPr lang="en-US" altLang="ko-KR" sz="1600" dirty="0" smtClean="0">
                <a:solidFill>
                  <a:schemeClr val="dk1"/>
                </a:solidFill>
              </a:rPr>
              <a:t>1, </a:t>
            </a:r>
            <a:r>
              <a:rPr lang="en-US" altLang="ko-KR" sz="1600" dirty="0">
                <a:solidFill>
                  <a:schemeClr val="dk1"/>
                </a:solidFill>
              </a:rPr>
              <a:t>2</a:t>
            </a:r>
            <a:r>
              <a:rPr lang="en-US" altLang="ko-KR" sz="1600" dirty="0" smtClean="0">
                <a:solidFill>
                  <a:schemeClr val="dk1"/>
                </a:solidFill>
              </a:rPr>
              <a:t>, ….,9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(10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은 포함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X)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chemeClr val="dk1"/>
                </a:solidFill>
              </a:rPr>
              <a:t>- range</a:t>
            </a:r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chemeClr val="dk1"/>
                </a:solidFill>
              </a:rPr>
              <a:t>0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chemeClr val="dk1"/>
                </a:solidFill>
              </a:rPr>
              <a:t>10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chemeClr val="dk1"/>
                </a:solidFill>
              </a:rPr>
              <a:t>2</a:t>
            </a:r>
            <a:r>
              <a:rPr lang="en-US" altLang="ko-KR" sz="1600" dirty="0"/>
              <a:t>)  : 0, 2, 4, 6, </a:t>
            </a:r>
            <a:r>
              <a:rPr lang="en-US" altLang="ko-KR" sz="1600" dirty="0" smtClean="0"/>
              <a:t>8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600" y="4426895"/>
            <a:ext cx="7327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Quiz 6. </a:t>
            </a:r>
            <a:r>
              <a:rPr lang="ko-KR" altLang="en-US" dirty="0" smtClean="0"/>
              <a:t>구구단</a:t>
            </a:r>
            <a:r>
              <a:rPr lang="en-US" altLang="ko-KR" dirty="0" smtClean="0"/>
              <a:t>(a x b)</a:t>
            </a:r>
            <a:r>
              <a:rPr lang="ko-KR" altLang="en-US" dirty="0" smtClean="0"/>
              <a:t>을 출력하는 프로그램을 작성 하려고 한다</a:t>
            </a:r>
            <a:endParaRPr lang="en-US" altLang="ko-KR" dirty="0"/>
          </a:p>
          <a:p>
            <a:r>
              <a:rPr lang="en-US" altLang="ko-KR" dirty="0" err="1" smtClean="0"/>
              <a:t>v,w,x,y,z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채우세요 </a:t>
            </a:r>
            <a:endParaRPr lang="ko-KR" altLang="en-US" dirty="0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7" y="1585615"/>
            <a:ext cx="5963027" cy="2536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78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파일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쓰기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읽기 형식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427299"/>
              </p:ext>
            </p:extLst>
          </p:nvPr>
        </p:nvGraphicFramePr>
        <p:xfrm>
          <a:off x="130631" y="993502"/>
          <a:ext cx="11912599" cy="5771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67"/>
                <a:gridCol w="4936297"/>
                <a:gridCol w="5689735"/>
              </a:tblGrid>
              <a:tr h="2659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파일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쓰기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파일 읽기</a:t>
                      </a:r>
                    </a:p>
                  </a:txBody>
                  <a:tcPr anchor="ctr"/>
                </a:tc>
              </a:tr>
              <a:tr h="1938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Flow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pt-BR" altLang="ko-KR" sz="1400" dirty="0" smtClean="0"/>
                    </a:p>
                    <a:p>
                      <a:pPr>
                        <a:defRPr/>
                      </a:pPr>
                      <a:endParaRPr lang="pt-BR" altLang="ko-KR" sz="1400" dirty="0" smtClean="0"/>
                    </a:p>
                    <a:p>
                      <a:pPr>
                        <a:defRPr/>
                      </a:pPr>
                      <a:endParaRPr lang="pt-BR" altLang="ko-KR" sz="1400" dirty="0" smtClean="0"/>
                    </a:p>
                    <a:p>
                      <a:pPr>
                        <a:defRPr/>
                      </a:pPr>
                      <a:endParaRPr lang="pt-BR" altLang="ko-KR" sz="1400" dirty="0" smtClean="0"/>
                    </a:p>
                    <a:p>
                      <a:pPr>
                        <a:defRPr/>
                      </a:pPr>
                      <a:endParaRPr lang="pt-BR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</a:txBody>
                  <a:tcPr anchor="ctr"/>
                </a:tc>
              </a:tr>
              <a:tr h="5451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파일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열기</a:t>
                      </a:r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파일 객체 </a:t>
                      </a:r>
                      <a:r>
                        <a:rPr lang="en-US" altLang="ko-KR" sz="1400" dirty="0" smtClean="0"/>
                        <a:t>= open(</a:t>
                      </a:r>
                      <a:r>
                        <a:rPr lang="ko-KR" altLang="en-US" sz="1400" dirty="0" smtClean="0"/>
                        <a:t>파일 이름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파일 열기 모드</a:t>
                      </a:r>
                      <a:r>
                        <a:rPr lang="en-US" altLang="ko-KR" sz="1400" dirty="0" smtClean="0"/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</a:txBody>
                  <a:tcPr anchor="ctr"/>
                </a:tc>
              </a:tr>
              <a:tr h="5451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열기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모드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w  :</a:t>
                      </a:r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쓰기모드</a:t>
                      </a:r>
                      <a:r>
                        <a:rPr lang="en-US" altLang="ko-KR" sz="1400" dirty="0" smtClean="0"/>
                        <a:t>(write)</a:t>
                      </a:r>
                      <a:r>
                        <a:rPr lang="ko-KR" altLang="en-US" sz="1400" dirty="0" smtClean="0"/>
                        <a:t>  </a:t>
                      </a: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파일에 내용을 쓸 때 사용</a:t>
                      </a:r>
                    </a:p>
                    <a:p>
                      <a:r>
                        <a:rPr lang="en-US" altLang="ko-KR" sz="1400" dirty="0" smtClean="0"/>
                        <a:t>a   :  </a:t>
                      </a:r>
                      <a:r>
                        <a:rPr lang="ko-KR" altLang="en-US" sz="1400" dirty="0" smtClean="0"/>
                        <a:t>추가모드</a:t>
                      </a:r>
                      <a:r>
                        <a:rPr lang="en-US" altLang="ko-KR" sz="1400" dirty="0" smtClean="0"/>
                        <a:t>(add)</a:t>
                      </a:r>
                      <a:r>
                        <a:rPr lang="ko-KR" altLang="en-US" sz="1400" dirty="0" smtClean="0"/>
                        <a:t>   </a:t>
                      </a: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파일의 마지막에 새로운 내용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r    : </a:t>
                      </a:r>
                      <a:r>
                        <a:rPr lang="ko-KR" altLang="en-US" sz="1400" dirty="0" smtClean="0"/>
                        <a:t>읽기모드</a:t>
                      </a:r>
                      <a:r>
                        <a:rPr lang="en-US" altLang="ko-KR" sz="1400" dirty="0" smtClean="0"/>
                        <a:t>(read)  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파일을 읽기만 할 때 사용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127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예제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 dirty="0" smtClean="0"/>
                        <a:t># my_name.txt </a:t>
                      </a:r>
                      <a:r>
                        <a:rPr lang="ko-KR" altLang="en-US" sz="1400" dirty="0" smtClean="0"/>
                        <a:t>파일을 쓰기 모드</a:t>
                      </a:r>
                      <a:r>
                        <a:rPr lang="en-US" altLang="ko-KR" sz="1400" dirty="0" smtClean="0"/>
                        <a:t>(w)</a:t>
                      </a:r>
                      <a:r>
                        <a:rPr lang="ko-KR" altLang="en-US" sz="1400" dirty="0" smtClean="0"/>
                        <a:t>로 열기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파일 객체 반환</a:t>
                      </a:r>
                      <a:endParaRPr lang="en-US" altLang="ko-KR" sz="1400" dirty="0" smtClean="0"/>
                    </a:p>
                    <a:p>
                      <a:pPr>
                        <a:defRPr/>
                      </a:pPr>
                      <a:endParaRPr lang="en-US" altLang="ko-KR" sz="1400" dirty="0" smtClean="0"/>
                    </a:p>
                    <a:p>
                      <a:pPr>
                        <a:defRPr/>
                      </a:pPr>
                      <a:r>
                        <a:rPr lang="en-US" altLang="ko-KR" sz="1400" dirty="0" smtClean="0"/>
                        <a:t>file = open('my_name.txt', 'w')</a:t>
                      </a:r>
                      <a:endParaRPr lang="ko-KR" altLang="en-US" sz="1400" dirty="0" smtClean="0"/>
                    </a:p>
                    <a:p>
                      <a:pPr>
                        <a:defRPr/>
                      </a:pPr>
                      <a:r>
                        <a:rPr lang="en-US" altLang="ko-KR" sz="1400" dirty="0" err="1" smtClean="0"/>
                        <a:t>file.write</a:t>
                      </a:r>
                      <a:r>
                        <a:rPr lang="en-US" altLang="ko-KR" sz="1400" dirty="0" smtClean="0"/>
                        <a:t>('</a:t>
                      </a:r>
                      <a:r>
                        <a:rPr lang="en-US" altLang="ko-KR" sz="1400" dirty="0" err="1" smtClean="0"/>
                        <a:t>shrek</a:t>
                      </a:r>
                      <a:r>
                        <a:rPr lang="en-US" altLang="ko-KR" sz="1400" dirty="0" smtClean="0"/>
                        <a:t>')                # </a:t>
                      </a:r>
                      <a:r>
                        <a:rPr lang="ko-KR" altLang="en-US" sz="1400" dirty="0" smtClean="0"/>
                        <a:t>파일에 문자열 저장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 dirty="0" err="1" smtClean="0"/>
                        <a:t>file.close</a:t>
                      </a:r>
                      <a:r>
                        <a:rPr lang="en-US" altLang="ko-KR" sz="1400" dirty="0" smtClean="0"/>
                        <a:t>()                        # </a:t>
                      </a:r>
                      <a:r>
                        <a:rPr lang="ko-KR" altLang="en-US" sz="1400" dirty="0" smtClean="0"/>
                        <a:t>파일 객체 닫기</a:t>
                      </a:r>
                      <a:endParaRPr lang="en-US" altLang="ko-KR" sz="1400" dirty="0" smtClean="0"/>
                    </a:p>
                    <a:p>
                      <a:pPr>
                        <a:defRPr/>
                      </a:pPr>
                      <a:endParaRPr lang="en-US" altLang="ko-KR" sz="1400" dirty="0" smtClean="0"/>
                    </a:p>
                    <a:p>
                      <a:pPr>
                        <a:defRPr/>
                      </a:pPr>
                      <a:r>
                        <a:rPr lang="en-US" altLang="ko-KR" sz="1400" dirty="0" smtClean="0"/>
                        <a:t># my_name.txt </a:t>
                      </a:r>
                      <a:r>
                        <a:rPr lang="ko-KR" altLang="en-US" sz="1400" dirty="0" smtClean="0"/>
                        <a:t>파일을 추가 모드</a:t>
                      </a:r>
                      <a:r>
                        <a:rPr lang="en-US" altLang="ko-KR" sz="1400" dirty="0" smtClean="0"/>
                        <a:t>(a)</a:t>
                      </a:r>
                      <a:r>
                        <a:rPr lang="ko-KR" altLang="en-US" sz="1400" dirty="0" smtClean="0"/>
                        <a:t>로 열기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파일 객체 반환</a:t>
                      </a:r>
                      <a:endParaRPr lang="en-US" altLang="ko-KR" sz="1400" dirty="0" smtClean="0"/>
                    </a:p>
                    <a:p>
                      <a:pPr>
                        <a:defRPr/>
                      </a:pPr>
                      <a:endParaRPr lang="en-US" altLang="ko-KR" sz="1400" dirty="0" smtClean="0"/>
                    </a:p>
                    <a:p>
                      <a:pPr>
                        <a:defRPr/>
                      </a:pPr>
                      <a:r>
                        <a:rPr lang="en-US" altLang="ko-KR" sz="1400" dirty="0" smtClean="0"/>
                        <a:t>file = open('my_name.txt', ‘a')</a:t>
                      </a:r>
                      <a:endParaRPr lang="ko-KR" altLang="en-US" sz="1400" dirty="0" smtClean="0"/>
                    </a:p>
                    <a:p>
                      <a:pPr>
                        <a:defRPr/>
                      </a:pPr>
                      <a:r>
                        <a:rPr lang="en-US" altLang="ko-KR" sz="1400" dirty="0" err="1" smtClean="0"/>
                        <a:t>file.write</a:t>
                      </a:r>
                      <a:r>
                        <a:rPr lang="en-US" altLang="ko-KR" sz="1400" dirty="0" smtClean="0"/>
                        <a:t>(‘</a:t>
                      </a:r>
                      <a:r>
                        <a:rPr lang="en-US" altLang="ko-KR" sz="1400" dirty="0" err="1" smtClean="0"/>
                        <a:t>piona</a:t>
                      </a:r>
                      <a:r>
                        <a:rPr lang="en-US" altLang="ko-KR" sz="1400" dirty="0" smtClean="0"/>
                        <a:t>')                # </a:t>
                      </a:r>
                      <a:r>
                        <a:rPr lang="ko-KR" altLang="en-US" sz="1400" dirty="0" smtClean="0"/>
                        <a:t>파일에 문자열 저장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 dirty="0" err="1" smtClean="0"/>
                        <a:t>file.close</a:t>
                      </a:r>
                      <a:r>
                        <a:rPr lang="en-US" altLang="ko-KR" sz="1400" dirty="0" smtClean="0"/>
                        <a:t>()                        # </a:t>
                      </a:r>
                      <a:r>
                        <a:rPr lang="ko-KR" altLang="en-US" sz="1400" dirty="0" smtClean="0"/>
                        <a:t>파일 객체 닫기</a:t>
                      </a:r>
                      <a:endParaRPr lang="pt-BR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pt-BR" altLang="ko-KR" sz="1400" dirty="0" smtClean="0"/>
                        <a:t># </a:t>
                      </a:r>
                      <a:r>
                        <a:rPr lang="en-US" altLang="ko-KR" sz="1400" dirty="0" smtClean="0"/>
                        <a:t>my_name.txt </a:t>
                      </a:r>
                      <a:r>
                        <a:rPr lang="ko-KR" altLang="en-US" sz="1400" dirty="0" smtClean="0"/>
                        <a:t>파일을 읽기 모드</a:t>
                      </a:r>
                      <a:r>
                        <a:rPr lang="en-US" altLang="ko-KR" sz="1400" dirty="0" smtClean="0"/>
                        <a:t>(r)</a:t>
                      </a:r>
                      <a:r>
                        <a:rPr lang="ko-KR" altLang="en-US" sz="1400" dirty="0" smtClean="0"/>
                        <a:t>로 열기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파일 객체 반환</a:t>
                      </a: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file = open('my_name.txt', 'r')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name = file.read()                # </a:t>
                      </a:r>
                      <a:r>
                        <a:rPr lang="ko-KR" altLang="en-US" sz="1400" dirty="0" smtClean="0"/>
                        <a:t>파일에 문자열 저장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file.close()                          # </a:t>
                      </a:r>
                      <a:r>
                        <a:rPr lang="ko-KR" altLang="en-US" sz="1400" dirty="0" smtClean="0"/>
                        <a:t>파일 객체 닫기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print(name)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0" t="23450" r="22372" b="24079"/>
          <a:stretch/>
        </p:blipFill>
        <p:spPr bwMode="auto">
          <a:xfrm>
            <a:off x="2683320" y="1391581"/>
            <a:ext cx="2368508" cy="1729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222" y="1391581"/>
            <a:ext cx="2372732" cy="1729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882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파일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쓰기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읽기 응용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14936"/>
              </p:ext>
            </p:extLst>
          </p:nvPr>
        </p:nvGraphicFramePr>
        <p:xfrm>
          <a:off x="145145" y="1080586"/>
          <a:ext cx="11912599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67"/>
                <a:gridCol w="4936297"/>
                <a:gridCol w="5689735"/>
              </a:tblGrid>
              <a:tr h="2489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구구단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y = x*x ( - </a:t>
                      </a:r>
                      <a:r>
                        <a:rPr lang="pt-BR" altLang="ko-KR" sz="1200" dirty="0" smtClean="0"/>
                        <a:t>5 ≤</a:t>
                      </a:r>
                      <a:r>
                        <a:rPr lang="en-US" altLang="ko-KR" sz="1200" dirty="0" smtClean="0"/>
                        <a:t> x</a:t>
                      </a:r>
                      <a:r>
                        <a:rPr lang="pt-BR" altLang="ko-KR" sz="1200" dirty="0" smtClean="0"/>
                        <a:t> ≤ 5 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1642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파일 쓰기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dirty="0" smtClean="0"/>
                        <a:t>file = open('multiplicaion_table.txt', 'w')</a:t>
                      </a:r>
                      <a:endParaRPr lang="ko-KR" altLang="en-US" sz="1200" dirty="0" smtClean="0"/>
                    </a:p>
                    <a:p>
                      <a:pPr>
                        <a:defRPr/>
                      </a:pPr>
                      <a:endParaRPr lang="pt-BR" altLang="ko-KR" sz="1200" dirty="0" smtClean="0"/>
                    </a:p>
                    <a:p>
                      <a:r>
                        <a:rPr lang="en-US" altLang="ko-KR" sz="1200" dirty="0" smtClean="0"/>
                        <a:t>for a in range( 2 , 9 + 1):</a:t>
                      </a:r>
                    </a:p>
                    <a:p>
                      <a:r>
                        <a:rPr lang="en-US" altLang="ko-KR" sz="1200" dirty="0" smtClean="0"/>
                        <a:t>    for b in range( 1 , 9 + 1):</a:t>
                      </a:r>
                    </a:p>
                    <a:p>
                      <a:r>
                        <a:rPr lang="en-US" altLang="ko-KR" sz="1200" dirty="0" smtClean="0"/>
                        <a:t>        data= '%d x %d = %2d\n' %(a, b, a*b)</a:t>
                      </a:r>
                    </a:p>
                    <a:p>
                      <a:r>
                        <a:rPr lang="en-US" altLang="ko-KR" sz="1200" dirty="0" smtClean="0"/>
                        <a:t>        </a:t>
                      </a:r>
                      <a:r>
                        <a:rPr lang="en-US" altLang="ko-KR" sz="1200" dirty="0" err="1" smtClean="0"/>
                        <a:t>file.write</a:t>
                      </a:r>
                      <a:r>
                        <a:rPr lang="en-US" altLang="ko-KR" sz="1200" dirty="0" smtClean="0"/>
                        <a:t>(data)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file.write</a:t>
                      </a:r>
                      <a:r>
                        <a:rPr lang="en-US" altLang="ko-KR" sz="1200" dirty="0" smtClean="0"/>
                        <a:t>('\n')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err="1" smtClean="0"/>
                        <a:t>file.close</a:t>
                      </a:r>
                      <a:r>
                        <a:rPr lang="en-US" altLang="ko-KR" sz="1200" dirty="0" smtClean="0"/>
                        <a:t>()</a:t>
                      </a:r>
                      <a:endParaRPr lang="pt-BR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file = open('data.txt', 'w')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for x in range(-5, 5+1):</a:t>
                      </a:r>
                    </a:p>
                    <a:p>
                      <a:r>
                        <a:rPr lang="en-US" altLang="ko-KR" sz="1200" dirty="0" smtClean="0"/>
                        <a:t>    y = x*x</a:t>
                      </a:r>
                    </a:p>
                    <a:p>
                      <a:r>
                        <a:rPr lang="en-US" altLang="ko-KR" sz="1200" dirty="0" smtClean="0"/>
                        <a:t>    data= '%d %d\n' %(x, y)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file.write</a:t>
                      </a:r>
                      <a:r>
                        <a:rPr lang="en-US" altLang="ko-KR" sz="1200" dirty="0" smtClean="0"/>
                        <a:t>(data)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err="1" smtClean="0"/>
                        <a:t>file.close</a:t>
                      </a:r>
                      <a:r>
                        <a:rPr lang="en-US" altLang="ko-KR" sz="1200" dirty="0" smtClean="0"/>
                        <a:t>()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385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파일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읽기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pt-BR" altLang="ko-KR" sz="1200" dirty="0" smtClean="0"/>
                        <a:t>file = open('multiplicaion_table.txt', 'r') </a:t>
                      </a:r>
                      <a:endParaRPr lang="ko-KR" altLang="en-US" sz="1200" dirty="0" smtClean="0"/>
                    </a:p>
                    <a:p>
                      <a:pPr>
                        <a:defRPr/>
                      </a:pPr>
                      <a:r>
                        <a:rPr lang="en-US" altLang="ko-KR" sz="1200" dirty="0" smtClean="0"/>
                        <a:t>multiplication</a:t>
                      </a:r>
                      <a:r>
                        <a:rPr lang="pt-BR" altLang="ko-KR" sz="1200" dirty="0" smtClean="0"/>
                        <a:t> = file.read()</a:t>
                      </a:r>
                      <a:endParaRPr lang="ko-KR" altLang="en-US" sz="1200" dirty="0" smtClean="0"/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file.close()</a:t>
                      </a:r>
                      <a:endParaRPr lang="ko-KR" altLang="en-US" sz="1200" dirty="0" smtClean="0"/>
                    </a:p>
                    <a:p>
                      <a:pPr>
                        <a:defRPr/>
                      </a:pPr>
                      <a:endParaRPr lang="ko-KR" altLang="en-US" sz="1200" dirty="0" smtClean="0"/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print(</a:t>
                      </a:r>
                      <a:r>
                        <a:rPr lang="en-US" altLang="ko-KR" sz="1200" dirty="0" smtClean="0"/>
                        <a:t>multiplication</a:t>
                      </a:r>
                      <a:r>
                        <a:rPr lang="pt-BR" altLang="ko-KR" sz="120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pt-BR" altLang="ko-KR" sz="1200" dirty="0" smtClean="0"/>
                        <a:t>file = open('data.txt', 'r')</a:t>
                      </a:r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data = file.read().splitlines()</a:t>
                      </a:r>
                    </a:p>
                    <a:p>
                      <a:pPr>
                        <a:defRPr/>
                      </a:pPr>
                      <a:endParaRPr lang="pt-BR" altLang="ko-KR" sz="1200" dirty="0" smtClean="0"/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data_x = []</a:t>
                      </a:r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data_y = []</a:t>
                      </a:r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 </a:t>
                      </a:r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for i in range(11):</a:t>
                      </a:r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    x,y= data[i].split(' ')</a:t>
                      </a:r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    data_x.append(float(x))</a:t>
                      </a:r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    data_y.append(float(y))</a:t>
                      </a:r>
                    </a:p>
                    <a:p>
                      <a:pPr>
                        <a:defRPr/>
                      </a:pPr>
                      <a:endParaRPr lang="pt-BR" altLang="ko-KR" sz="1200" dirty="0" smtClean="0"/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print(data_x)</a:t>
                      </a:r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print(data_y)</a:t>
                      </a:r>
                    </a:p>
                    <a:p>
                      <a:pPr>
                        <a:defRPr/>
                      </a:pPr>
                      <a:endParaRPr lang="pt-BR" altLang="ko-KR" sz="1200" dirty="0" smtClean="0"/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%matplotlib inline</a:t>
                      </a:r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from matplotlib import pyplot as plt</a:t>
                      </a:r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 </a:t>
                      </a:r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plt.plot(data_x, data_y)</a:t>
                      </a:r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plt.show()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285" y="3613273"/>
            <a:ext cx="2834749" cy="188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581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조건문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(if-else)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필요성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978067"/>
              </p:ext>
            </p:extLst>
          </p:nvPr>
        </p:nvGraphicFramePr>
        <p:xfrm>
          <a:off x="203201" y="1050841"/>
          <a:ext cx="11785601" cy="5698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67"/>
                <a:gridCol w="4936297"/>
                <a:gridCol w="5562737"/>
              </a:tblGrid>
              <a:tr h="226416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조건 판단 </a:t>
                      </a:r>
                      <a:r>
                        <a:rPr lang="en-US" altLang="ko-KR" sz="1500" dirty="0" smtClean="0"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500" dirty="0" smtClean="0"/>
                        <a:t>상황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수행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프로그래밍</a:t>
                      </a:r>
                    </a:p>
                  </a:txBody>
                  <a:tcPr anchor="ctr"/>
                </a:tc>
              </a:tr>
              <a:tr h="77723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/>
                        <a:t>조건문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주어진 조건을 판단한 후 상황에 맞게 처리해야 할 경우가 생긴다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프로그래밍에서 조건을 판단하여 해당 조건에 맞는 상황을 수행하는 데 쓰는 것이 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문이다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500" dirty="0" smtClean="0"/>
                    </a:p>
                  </a:txBody>
                  <a:tcPr anchor="ctr"/>
                </a:tc>
              </a:tr>
              <a:tr h="11014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/>
                        <a:t>"</a:t>
                      </a:r>
                      <a:r>
                        <a:rPr lang="ko-KR" altLang="en-US" sz="1600" dirty="0" smtClean="0"/>
                        <a:t>돈이 있으면 택시를 타고</a:t>
                      </a:r>
                      <a:r>
                        <a:rPr lang="en-US" altLang="ko-KR" sz="1600" dirty="0" smtClean="0"/>
                        <a:t>, </a:t>
                      </a:r>
                    </a:p>
                    <a:p>
                      <a:pPr algn="ctr"/>
                      <a:r>
                        <a:rPr lang="ko-KR" altLang="en-US" sz="1600" dirty="0" smtClean="0"/>
                        <a:t>돈이 없으면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그렇지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않으면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 걸어 간다</a:t>
                      </a:r>
                      <a:r>
                        <a:rPr lang="en-US" altLang="ko-KR" sz="1600" dirty="0" smtClean="0"/>
                        <a:t>.“</a:t>
                      </a:r>
                    </a:p>
                    <a:p>
                      <a:pPr algn="ctr"/>
                      <a:endParaRPr lang="en-US" altLang="ko-KR" sz="1600" dirty="0" smtClean="0"/>
                    </a:p>
                    <a:p>
                      <a:pPr algn="ctr"/>
                      <a:r>
                        <a:rPr lang="en-US" altLang="ko-KR" sz="1600" dirty="0" smtClean="0"/>
                        <a:t>If I have money, I take a taxi, </a:t>
                      </a:r>
                    </a:p>
                    <a:p>
                      <a:pPr algn="ctr"/>
                      <a:r>
                        <a:rPr lang="en-US" altLang="ko-KR" sz="1600" dirty="0" smtClean="0"/>
                        <a:t>if I don't have money, I walk. </a:t>
                      </a:r>
                    </a:p>
                    <a:p>
                      <a:pPr algn="ctr"/>
                      <a:r>
                        <a:rPr lang="en-US" altLang="ko-KR" sz="1600" dirty="0" smtClean="0"/>
                        <a:t>(if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not</a:t>
                      </a:r>
                      <a:r>
                        <a:rPr lang="en-US" altLang="ko-KR" sz="1600" baseline="0" dirty="0" smtClean="0"/>
                        <a:t> ≒ otherwise ≒ else</a:t>
                      </a:r>
                      <a:r>
                        <a:rPr lang="en-US" altLang="ko-KR" sz="160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money_s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input('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돈 얼마 있어요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money_f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float(</a:t>
                      </a: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money_s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money_f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 0: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print("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택시를 타고 가세요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print("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걸어 가세요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  <a:endParaRPr lang="pt-BR" altLang="ko-KR" sz="1400" dirty="0" smtClean="0"/>
                    </a:p>
                  </a:txBody>
                  <a:tcPr anchor="ctr"/>
                </a:tc>
              </a:tr>
              <a:tr h="280270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dirty="0" smtClean="0"/>
                        <a:t>if ( </a:t>
                      </a:r>
                      <a:r>
                        <a:rPr lang="ko-KR" altLang="en-US" sz="1600" dirty="0" smtClean="0"/>
                        <a:t>조건 </a:t>
                      </a:r>
                      <a:r>
                        <a:rPr lang="en-US" altLang="ko-KR" sz="1600" dirty="0" smtClean="0"/>
                        <a:t>)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err="1" smtClean="0">
                          <a:solidFill>
                            <a:schemeClr val="dk1"/>
                          </a:solidFill>
                        </a:rPr>
                        <a:t>실행</a:t>
                      </a:r>
                      <a:r>
                        <a:rPr lang="ko-KR" altLang="en-US" sz="1600" dirty="0" err="1" smtClean="0"/>
                        <a:t>문</a:t>
                      </a:r>
                      <a:r>
                        <a:rPr lang="en-US" altLang="ko-KR" sz="1600" dirty="0" smtClean="0"/>
                        <a:t>1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err="1" smtClean="0">
                          <a:solidFill>
                            <a:schemeClr val="dk1"/>
                          </a:solidFill>
                        </a:rPr>
                        <a:t>샐행문</a:t>
                      </a:r>
                      <a:r>
                        <a:rPr lang="en-US" altLang="ko-KR" sz="1600" dirty="0" smtClean="0"/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  <a:endParaRPr lang="en-US" altLang="ko-KR" sz="16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err="1" smtClean="0">
                          <a:solidFill>
                            <a:schemeClr val="dk1"/>
                          </a:solidFill>
                        </a:rPr>
                        <a:t>실행</a:t>
                      </a:r>
                      <a:r>
                        <a:rPr lang="ko-KR" altLang="en-US" sz="1600" dirty="0" err="1" smtClean="0"/>
                        <a:t>문</a:t>
                      </a:r>
                      <a:r>
                        <a:rPr lang="en-US" altLang="ko-KR" sz="1600" dirty="0" smtClean="0"/>
                        <a:t>1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err="1" smtClean="0">
                          <a:solidFill>
                            <a:schemeClr val="dk1"/>
                          </a:solidFill>
                        </a:rPr>
                        <a:t>샐행문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altLang="ko-KR" sz="150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722" y="4029874"/>
            <a:ext cx="4432526" cy="2660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151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중복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조건문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494595"/>
              </p:ext>
            </p:extLst>
          </p:nvPr>
        </p:nvGraphicFramePr>
        <p:xfrm>
          <a:off x="203201" y="1013754"/>
          <a:ext cx="11785601" cy="5704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67"/>
                <a:gridCol w="4936297"/>
                <a:gridCol w="5562737"/>
              </a:tblGrid>
              <a:tr h="437663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조건 판단 </a:t>
                      </a:r>
                      <a:r>
                        <a:rPr lang="en-US" altLang="ko-KR" sz="1500" dirty="0" smtClean="0"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500" dirty="0" smtClean="0"/>
                        <a:t>상황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수행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프로그래밍</a:t>
                      </a:r>
                    </a:p>
                  </a:txBody>
                  <a:tcPr anchor="ctr"/>
                </a:tc>
              </a:tr>
              <a:tr h="95570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/>
                        <a:t>조건문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 smtClean="0"/>
                        <a:t>택시비</a:t>
                      </a:r>
                      <a:r>
                        <a:rPr lang="en-US" altLang="ko-KR" sz="1600" dirty="0" smtClean="0"/>
                        <a:t> :            money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dirty="0" smtClean="0"/>
                        <a:t>≥</a:t>
                      </a:r>
                      <a:r>
                        <a:rPr lang="en-US" altLang="ko-KR" sz="1600" baseline="0" dirty="0" smtClean="0"/>
                        <a:t> 35</a:t>
                      </a:r>
                      <a:r>
                        <a:rPr lang="en-US" altLang="ko-KR" sz="1600" dirty="0" smtClean="0"/>
                        <a:t>00</a:t>
                      </a:r>
                    </a:p>
                    <a:p>
                      <a:pPr algn="l"/>
                      <a:r>
                        <a:rPr lang="ko-KR" altLang="en-US" sz="1600" dirty="0" err="1" smtClean="0"/>
                        <a:t>버스비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: 1500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dirty="0" smtClean="0"/>
                        <a:t>≤  money &lt; 3500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ym typeface="Wingdings" pitchFamily="2" charset="2"/>
                        </a:rPr>
                        <a:t>도보 </a:t>
                      </a:r>
                      <a:r>
                        <a:rPr lang="en-US" altLang="ko-KR" sz="1600" baseline="0" dirty="0" smtClean="0">
                          <a:sym typeface="Wingdings" pitchFamily="2" charset="2"/>
                        </a:rPr>
                        <a:t>:               money </a:t>
                      </a:r>
                      <a:r>
                        <a:rPr lang="en-US" altLang="ko-KR" sz="1600" dirty="0" smtClean="0"/>
                        <a:t>≤</a:t>
                      </a:r>
                      <a:r>
                        <a:rPr lang="en-US" altLang="ko-KR" sz="1600" baseline="0" dirty="0" smtClean="0">
                          <a:sym typeface="Wingdings" pitchFamily="2" charset="2"/>
                        </a:rPr>
                        <a:t> 1500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money_s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input('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돈 얼마 있어요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money_f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float(</a:t>
                      </a: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money_s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money_f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&gt;= 3500: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print("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택시를 타고 가세요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elif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(1500 &lt;= </a:t>
                      </a: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money_f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and (</a:t>
                      </a: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money_f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3500):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print('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버스 타세요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 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print("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걸어 가세요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  <a:endParaRPr lang="pt-BR" altLang="ko-KR" sz="1600" dirty="0" smtClean="0"/>
                    </a:p>
                  </a:txBody>
                  <a:tcPr anchor="ctr"/>
                </a:tc>
              </a:tr>
              <a:tr h="298088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altLang="ko-KR" sz="1600" dirty="0" smtClean="0"/>
                        <a:t>if ( </a:t>
                      </a:r>
                      <a:r>
                        <a:rPr lang="ko-KR" altLang="en-US" sz="1600" dirty="0" smtClean="0"/>
                        <a:t>조건 </a:t>
                      </a:r>
                      <a:r>
                        <a:rPr lang="en-US" altLang="ko-KR" sz="1600" dirty="0" smtClean="0"/>
                        <a:t>)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err="1" smtClean="0">
                          <a:solidFill>
                            <a:schemeClr val="dk1"/>
                          </a:solidFill>
                        </a:rPr>
                        <a:t>실행</a:t>
                      </a:r>
                      <a:r>
                        <a:rPr lang="ko-KR" altLang="en-US" sz="1600" dirty="0" err="1" smtClean="0"/>
                        <a:t>문</a:t>
                      </a:r>
                      <a:r>
                        <a:rPr lang="en-US" altLang="ko-KR" sz="1600" dirty="0" smtClean="0"/>
                        <a:t>1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err="1" smtClean="0">
                          <a:solidFill>
                            <a:schemeClr val="dk1"/>
                          </a:solidFill>
                        </a:rPr>
                        <a:t>샐행문</a:t>
                      </a:r>
                      <a:r>
                        <a:rPr lang="en-US" altLang="ko-KR" sz="1600" dirty="0" smtClean="0"/>
                        <a:t>2</a:t>
                      </a:r>
                    </a:p>
                    <a:p>
                      <a:endParaRPr lang="en-US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elseif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 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조건 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err="1" smtClean="0">
                          <a:solidFill>
                            <a:schemeClr val="dk1"/>
                          </a:solidFill>
                        </a:rPr>
                        <a:t>실행</a:t>
                      </a:r>
                      <a:r>
                        <a:rPr lang="ko-KR" altLang="en-US" sz="1600" dirty="0" err="1" smtClean="0"/>
                        <a:t>문</a:t>
                      </a:r>
                      <a:r>
                        <a:rPr lang="en-US" altLang="ko-KR" sz="1600" dirty="0" smtClean="0"/>
                        <a:t>1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err="1" smtClean="0">
                          <a:solidFill>
                            <a:schemeClr val="dk1"/>
                          </a:solidFill>
                        </a:rPr>
                        <a:t>샐행문</a:t>
                      </a:r>
                      <a:r>
                        <a:rPr lang="en-US" altLang="ko-KR" sz="1600" dirty="0" smtClean="0"/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  <a:endParaRPr lang="en-US" altLang="ko-KR" sz="16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err="1" smtClean="0">
                          <a:solidFill>
                            <a:schemeClr val="dk1"/>
                          </a:solidFill>
                        </a:rPr>
                        <a:t>실행</a:t>
                      </a:r>
                      <a:r>
                        <a:rPr lang="ko-KR" altLang="en-US" sz="1600" dirty="0" err="1" smtClean="0"/>
                        <a:t>문</a:t>
                      </a:r>
                      <a:r>
                        <a:rPr lang="en-US" altLang="ko-KR" sz="1600" dirty="0" smtClean="0"/>
                        <a:t>1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err="1" smtClean="0">
                          <a:solidFill>
                            <a:schemeClr val="dk1"/>
                          </a:solidFill>
                        </a:rPr>
                        <a:t>샐행문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endParaRPr lang="ko-KR" altLang="en-US" sz="14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pt-BR" altLang="ko-KR" sz="160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238" y="4574039"/>
            <a:ext cx="8172450" cy="1550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255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358338"/>
              </p:ext>
            </p:extLst>
          </p:nvPr>
        </p:nvGraphicFramePr>
        <p:xfrm>
          <a:off x="203201" y="1121599"/>
          <a:ext cx="11785601" cy="5453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67"/>
                <a:gridCol w="4936297"/>
                <a:gridCol w="5562737"/>
              </a:tblGrid>
              <a:tr h="52940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조건 판단 </a:t>
                      </a:r>
                      <a:r>
                        <a:rPr lang="en-US" altLang="ko-KR" sz="1500" dirty="0" smtClean="0"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500" dirty="0" smtClean="0"/>
                        <a:t>상황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처리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프로그래밍</a:t>
                      </a:r>
                    </a:p>
                  </a:txBody>
                  <a:tcPr anchor="ctr"/>
                </a:tc>
              </a:tr>
              <a:tr h="1358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학점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/>
                        <a:t>A : </a:t>
                      </a:r>
                      <a:r>
                        <a:rPr lang="en-US" altLang="ko-KR" sz="1400" baseline="0" dirty="0" smtClean="0"/>
                        <a:t>   10</a:t>
                      </a:r>
                      <a:r>
                        <a:rPr lang="en-US" altLang="ko-KR" sz="1400" dirty="0" smtClean="0"/>
                        <a:t>0 ≥</a:t>
                      </a:r>
                      <a:r>
                        <a:rPr lang="en-US" altLang="ko-KR" sz="1400" baseline="0" dirty="0" smtClean="0"/>
                        <a:t> score </a:t>
                      </a:r>
                      <a:r>
                        <a:rPr lang="en-US" altLang="ko-KR" sz="1400" dirty="0" smtClean="0"/>
                        <a:t>≥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dirty="0" smtClean="0"/>
                        <a:t>90</a:t>
                      </a:r>
                    </a:p>
                    <a:p>
                      <a:pPr algn="l"/>
                      <a:r>
                        <a:rPr lang="en-US" altLang="ko-KR" sz="1400" dirty="0" smtClean="0"/>
                        <a:t>B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:      </a:t>
                      </a:r>
                      <a:r>
                        <a:rPr lang="en-US" altLang="ko-KR" sz="1400" baseline="0" dirty="0" smtClean="0"/>
                        <a:t>90</a:t>
                      </a:r>
                      <a:r>
                        <a:rPr lang="en-US" altLang="ko-KR" sz="1400" dirty="0" smtClean="0"/>
                        <a:t> &gt;</a:t>
                      </a:r>
                      <a:r>
                        <a:rPr lang="en-US" altLang="ko-KR" sz="1400" baseline="0" dirty="0" smtClean="0"/>
                        <a:t> score </a:t>
                      </a:r>
                      <a:r>
                        <a:rPr lang="en-US" altLang="ko-KR" sz="1400" dirty="0" smtClean="0"/>
                        <a:t>≥</a:t>
                      </a:r>
                      <a:r>
                        <a:rPr lang="en-US" altLang="ko-KR" sz="1400" baseline="0" dirty="0" smtClean="0"/>
                        <a:t> 8</a:t>
                      </a:r>
                      <a:r>
                        <a:rPr lang="en-US" altLang="ko-KR" sz="1400" dirty="0" smtClean="0"/>
                        <a:t>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C</a:t>
                      </a:r>
                      <a:r>
                        <a:rPr lang="ko-KR" altLang="en-US" sz="14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:      8</a:t>
                      </a:r>
                      <a:r>
                        <a:rPr lang="en-US" altLang="ko-KR" sz="1400" baseline="0" dirty="0" smtClean="0"/>
                        <a:t>0</a:t>
                      </a:r>
                      <a:r>
                        <a:rPr lang="en-US" altLang="ko-KR" sz="1400" dirty="0" smtClean="0"/>
                        <a:t> &gt;</a:t>
                      </a:r>
                      <a:r>
                        <a:rPr lang="en-US" altLang="ko-KR" sz="1400" baseline="0" dirty="0" smtClean="0"/>
                        <a:t> score </a:t>
                      </a:r>
                      <a:r>
                        <a:rPr lang="en-US" altLang="ko-KR" sz="1400" dirty="0" smtClean="0"/>
                        <a:t>≥</a:t>
                      </a:r>
                      <a:r>
                        <a:rPr lang="en-US" altLang="ko-KR" sz="1400" baseline="0" dirty="0" smtClean="0"/>
                        <a:t> 7</a:t>
                      </a:r>
                      <a:r>
                        <a:rPr lang="en-US" altLang="ko-KR" sz="1400" dirty="0" smtClean="0"/>
                        <a:t>0</a:t>
                      </a:r>
                      <a:endParaRPr lang="en-US" altLang="ko-KR" sz="1400" baseline="0" dirty="0" smtClean="0"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D</a:t>
                      </a:r>
                      <a:r>
                        <a:rPr lang="ko-KR" altLang="en-US" sz="14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:      7</a:t>
                      </a:r>
                      <a:r>
                        <a:rPr lang="en-US" altLang="ko-KR" sz="1400" baseline="0" dirty="0" smtClean="0"/>
                        <a:t>0</a:t>
                      </a:r>
                      <a:r>
                        <a:rPr lang="en-US" altLang="ko-KR" sz="1400" dirty="0" smtClean="0"/>
                        <a:t> &gt;</a:t>
                      </a:r>
                      <a:r>
                        <a:rPr lang="en-US" altLang="ko-KR" sz="1400" baseline="0" dirty="0" smtClean="0"/>
                        <a:t> score </a:t>
                      </a:r>
                      <a:r>
                        <a:rPr lang="en-US" altLang="ko-KR" sz="1400" dirty="0" smtClean="0"/>
                        <a:t>≥</a:t>
                      </a:r>
                      <a:r>
                        <a:rPr lang="en-US" altLang="ko-KR" sz="1400" baseline="0" dirty="0" smtClean="0"/>
                        <a:t> 6</a:t>
                      </a:r>
                      <a:r>
                        <a:rPr lang="en-US" altLang="ko-KR" sz="1400" dirty="0" smtClean="0"/>
                        <a:t>0</a:t>
                      </a:r>
                      <a:endParaRPr lang="en-US" altLang="ko-KR" sz="1400" baseline="0" dirty="0" smtClean="0"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F</a:t>
                      </a:r>
                      <a:r>
                        <a:rPr lang="ko-KR" altLang="en-US" sz="14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:       60 &gt; </a:t>
                      </a:r>
                      <a:r>
                        <a:rPr lang="en-US" altLang="ko-KR" sz="1400" baseline="0" dirty="0" smtClean="0"/>
                        <a:t>score </a:t>
                      </a:r>
                      <a:r>
                        <a:rPr lang="en-US" altLang="ko-KR" sz="1400" dirty="0" smtClean="0"/>
                        <a:t>≥ 0</a:t>
                      </a:r>
                      <a:endParaRPr lang="en-US" altLang="ko-KR" sz="1400" baseline="0" dirty="0" smtClean="0">
                        <a:sym typeface="Wingdings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score_s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input(‘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점수를 입력하세요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score_f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float(</a:t>
                      </a: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score_s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( 100 &gt;= </a:t>
                      </a: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score_f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and (</a:t>
                      </a:r>
                      <a:r>
                        <a:rPr lang="en-US" altLang="ko-KR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_f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&gt;= 90):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print(“A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학점 입니다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elif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( 90 &gt;= </a:t>
                      </a: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score_f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and (</a:t>
                      </a:r>
                      <a:r>
                        <a:rPr lang="en-US" altLang="ko-KR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_f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&gt;= 80) 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print('')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 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print("")</a:t>
                      </a:r>
                      <a:endParaRPr lang="pt-BR" altLang="ko-KR" sz="1400" dirty="0" smtClean="0"/>
                    </a:p>
                  </a:txBody>
                  <a:tcPr anchor="ctr"/>
                </a:tc>
              </a:tr>
              <a:tr h="2912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계산기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사칙연산 기호와 </a:t>
                      </a: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두</a:t>
                      </a:r>
                      <a:r>
                        <a:rPr lang="ko-KR" altLang="en-US" sz="1400" baseline="0" dirty="0" smtClean="0"/>
                        <a:t> 수 </a:t>
                      </a:r>
                      <a:r>
                        <a:rPr lang="en-US" altLang="ko-KR" sz="1400" baseline="0" dirty="0" smtClean="0"/>
                        <a:t>a, b</a:t>
                      </a:r>
                      <a:r>
                        <a:rPr lang="ko-KR" altLang="en-US" sz="1400" baseline="0" dirty="0" smtClean="0"/>
                        <a:t>를 입력 받아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연산 수행하시오</a:t>
                      </a:r>
                      <a:endParaRPr lang="en-US" altLang="ko-KR" sz="14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= input('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사직연산 기호를 입력 하세요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input('a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입력하세요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input('b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입력하세요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float(a)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float(b)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print('\n')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 mark == '+' 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print('</a:t>
                      </a: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', </a:t>
                      </a: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pt-BR" altLang="ko-KR" sz="14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조건문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응용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283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5895" y="150379"/>
            <a:ext cx="3446660" cy="646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강의 계획</a:t>
            </a:r>
            <a:endParaRPr lang="ko-KR" altLang="en-US" sz="36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164223"/>
              </p:ext>
            </p:extLst>
          </p:nvPr>
        </p:nvGraphicFramePr>
        <p:xfrm>
          <a:off x="5612266" y="988237"/>
          <a:ext cx="6449083" cy="5841814"/>
        </p:xfrm>
        <a:graphic>
          <a:graphicData uri="http://schemas.openxmlformats.org/drawingml/2006/table">
            <a:tbl>
              <a:tblPr/>
              <a:tblGrid>
                <a:gridCol w="556305"/>
                <a:gridCol w="4644572"/>
                <a:gridCol w="1248206"/>
              </a:tblGrid>
              <a:tr h="2035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강의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강의 내용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1-1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리눅스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및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소개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1-2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서버 접속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ssh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),</a:t>
                      </a:r>
                      <a:r>
                        <a:rPr lang="en-US" altLang="ko-KR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리눅스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명령어 실습</a:t>
                      </a:r>
                      <a:r>
                        <a:rPr lang="en-US" altLang="ko-KR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/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“hello python”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학생 실습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ID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발급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2-1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개발 환경 구축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Jupyter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notebook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접속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및 사용법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2-2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변수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1 -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변수의 개념과 종류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연구실 서버 활용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3-1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변수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2 -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기본 변수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숫자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및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3-2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변수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 –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리스트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(list)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 제어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4-1.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키보드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입력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화면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 </a:t>
                      </a:r>
                      <a:endParaRPr lang="en-US" altLang="ko-KR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4-2.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반복문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 – for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와 리스트 함께 사용하기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5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5-1.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반복문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 – for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와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반복문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제어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6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6-1.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파일 읽기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쓰기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6-2.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조건문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 – if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와 비교 연산자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6-3.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조건문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 –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중복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조건문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구현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if~else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elif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7-1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함수의 정의와 호출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7-2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함수 매개변수와 반환 값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8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표준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외부 모듈 사용 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8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-2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모듈 생성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사용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9-1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넘파이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–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Numpy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설치 및 배열 다루기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9-2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넘파이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활용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–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선형방정식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역행렬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행렬식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10-1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데이터 시각화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Matplotlib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설치 및 그래프 그리기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10-2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Matplotlib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활용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–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서브그래프 그리기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81561" y="1244320"/>
            <a:ext cx="53483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파이썬</a:t>
            </a:r>
            <a:r>
              <a:rPr lang="ko-KR" altLang="en-US" b="1" dirty="0"/>
              <a:t> </a:t>
            </a:r>
            <a:r>
              <a:rPr lang="ko-KR" altLang="en-US" b="1" dirty="0" smtClean="0"/>
              <a:t>강의</a:t>
            </a:r>
            <a:endParaRPr lang="en-US" altLang="ko-KR" b="1" dirty="0" smtClean="0"/>
          </a:p>
          <a:p>
            <a:endParaRPr lang="ko-KR" altLang="en-US" b="1" dirty="0"/>
          </a:p>
          <a:p>
            <a:r>
              <a:rPr lang="en-US" altLang="ko-KR" b="1" dirty="0"/>
              <a:t>1. </a:t>
            </a:r>
            <a:r>
              <a:rPr lang="ko-KR" altLang="en-US" b="1" dirty="0"/>
              <a:t>일시 </a:t>
            </a:r>
            <a:r>
              <a:rPr lang="en-US" altLang="ko-KR" b="1" dirty="0"/>
              <a:t>: </a:t>
            </a:r>
            <a:r>
              <a:rPr lang="ko-KR" altLang="en-US" b="1" dirty="0" smtClean="0"/>
              <a:t>매주 </a:t>
            </a:r>
            <a:r>
              <a:rPr lang="ko-KR" altLang="en-US" b="1" dirty="0"/>
              <a:t>금요일 </a:t>
            </a:r>
            <a:r>
              <a:rPr lang="en-US" altLang="ko-KR" b="1" dirty="0"/>
              <a:t>14</a:t>
            </a:r>
            <a:r>
              <a:rPr lang="ko-KR" altLang="en-US" b="1" dirty="0"/>
              <a:t>시 </a:t>
            </a:r>
            <a:r>
              <a:rPr lang="en-US" altLang="ko-KR" b="1" dirty="0"/>
              <a:t>~ 15</a:t>
            </a:r>
            <a:r>
              <a:rPr lang="ko-KR" altLang="en-US" b="1" dirty="0"/>
              <a:t>시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2</a:t>
            </a:r>
            <a:r>
              <a:rPr lang="en-US" altLang="ko-KR" b="1" dirty="0"/>
              <a:t>. </a:t>
            </a:r>
            <a:r>
              <a:rPr lang="ko-KR" altLang="en-US" b="1" dirty="0"/>
              <a:t>장소 </a:t>
            </a:r>
            <a:r>
              <a:rPr lang="en-US" altLang="ko-KR" b="1" dirty="0"/>
              <a:t>: </a:t>
            </a:r>
            <a:r>
              <a:rPr lang="en-US" altLang="ko-KR" b="1" dirty="0" smtClean="0"/>
              <a:t>On </a:t>
            </a:r>
            <a:r>
              <a:rPr lang="en-US" altLang="ko-KR" b="1" dirty="0"/>
              <a:t>line </a:t>
            </a:r>
            <a:r>
              <a:rPr lang="en-US" altLang="ko-KR" b="1" dirty="0" smtClean="0"/>
              <a:t>Class by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Zoom 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( </a:t>
            </a:r>
            <a:r>
              <a:rPr lang="en-US" altLang="ko-KR" b="1" dirty="0"/>
              <a:t>Invite address </a:t>
            </a:r>
            <a:r>
              <a:rPr lang="ko-KR" altLang="en-US" b="1" dirty="0" err="1"/>
              <a:t>단톡방</a:t>
            </a:r>
            <a:r>
              <a:rPr lang="ko-KR" altLang="en-US" b="1" dirty="0"/>
              <a:t> 공지 </a:t>
            </a:r>
            <a:r>
              <a:rPr lang="en-US" altLang="ko-KR" b="1" dirty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3</a:t>
            </a:r>
            <a:r>
              <a:rPr lang="en-US" altLang="ko-KR" b="1" dirty="0"/>
              <a:t>. </a:t>
            </a:r>
            <a:r>
              <a:rPr lang="ko-KR" altLang="en-US" b="1" dirty="0"/>
              <a:t>강의자료 및 예제코드</a:t>
            </a:r>
            <a:r>
              <a:rPr lang="en-US" altLang="ko-KR" b="1" dirty="0"/>
              <a:t>: </a:t>
            </a:r>
            <a:endParaRPr lang="en-US" altLang="ko-KR" b="1" dirty="0" smtClean="0"/>
          </a:p>
          <a:p>
            <a:r>
              <a:rPr lang="en-US" altLang="ko-KR" b="1" dirty="0" smtClean="0">
                <a:hlinkClick r:id="rId2"/>
              </a:rPr>
              <a:t>https://github.com/moebs/python_lab</a:t>
            </a:r>
            <a:r>
              <a:rPr lang="ko-KR" altLang="en-US" b="1" dirty="0" smtClean="0"/>
              <a:t> 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err="1" smtClean="0"/>
              <a:t>강의전</a:t>
            </a:r>
            <a:r>
              <a:rPr lang="ko-KR" altLang="en-US" b="1" dirty="0" smtClean="0"/>
              <a:t> 매주 업데이트 </a:t>
            </a:r>
            <a:r>
              <a:rPr lang="ko-KR" altLang="en-US" b="1" dirty="0" err="1" smtClean="0"/>
              <a:t>단톡방</a:t>
            </a:r>
            <a:r>
              <a:rPr lang="ko-KR" altLang="en-US" b="1" dirty="0" smtClean="0"/>
              <a:t> 공지 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4</a:t>
            </a:r>
            <a:r>
              <a:rPr lang="en-US" altLang="ko-KR" b="1" dirty="0"/>
              <a:t>. </a:t>
            </a:r>
            <a:r>
              <a:rPr lang="ko-KR" altLang="en-US" b="1" dirty="0"/>
              <a:t>강의 일정</a:t>
            </a:r>
          </a:p>
        </p:txBody>
      </p:sp>
    </p:spTree>
    <p:extLst>
      <p:ext uri="{BB962C8B-B14F-4D97-AF65-F5344CB8AC3E}">
        <p14:creationId xmlns:p14="http://schemas.microsoft.com/office/powerpoint/2010/main" val="31999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0143A4F-252A-44A1-ADAD-9A068450D88C}"/>
              </a:ext>
            </a:extLst>
          </p:cNvPr>
          <p:cNvSpPr txBox="1"/>
          <p:nvPr/>
        </p:nvSpPr>
        <p:spPr>
          <a:xfrm>
            <a:off x="238667" y="630657"/>
            <a:ext cx="3889988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4800" b="1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학습 순서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5987E73B-5ACA-4B9F-870A-F134604467CA}"/>
              </a:ext>
            </a:extLst>
          </p:cNvPr>
          <p:cNvGrpSpPr/>
          <p:nvPr/>
        </p:nvGrpSpPr>
        <p:grpSpPr>
          <a:xfrm>
            <a:off x="4793673" y="1394043"/>
            <a:ext cx="6442363" cy="1080000"/>
            <a:chOff x="4793673" y="2507671"/>
            <a:chExt cx="6442363" cy="1080000"/>
          </a:xfrm>
        </p:grpSpPr>
        <p:sp>
          <p:nvSpPr>
            <p:cNvPr id="30" name="육각형 29">
              <a:extLst>
                <a:ext uri="{FF2B5EF4-FFF2-40B4-BE49-F238E27FC236}">
                  <a16:creationId xmlns:a16="http://schemas.microsoft.com/office/drawing/2014/main" xmlns="" id="{835EC05B-D38A-4AFD-864A-F79DC7D9A534}"/>
                </a:ext>
              </a:extLst>
            </p:cNvPr>
            <p:cNvSpPr/>
            <p:nvPr/>
          </p:nvSpPr>
          <p:spPr>
            <a:xfrm>
              <a:off x="4793673" y="2507671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화살표: 오각형 30">
              <a:extLst>
                <a:ext uri="{FF2B5EF4-FFF2-40B4-BE49-F238E27FC236}">
                  <a16:creationId xmlns:a16="http://schemas.microsoft.com/office/drawing/2014/main" xmlns="" id="{6A5AA557-0906-4E37-9868-989273514EC7}"/>
                </a:ext>
              </a:extLst>
            </p:cNvPr>
            <p:cNvSpPr/>
            <p:nvPr/>
          </p:nvSpPr>
          <p:spPr>
            <a:xfrm>
              <a:off x="5632954" y="2632173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B384BF51-E0FC-43F1-A2A4-C7513F376E73}"/>
                </a:ext>
              </a:extLst>
            </p:cNvPr>
            <p:cNvSpPr/>
            <p:nvPr/>
          </p:nvSpPr>
          <p:spPr>
            <a:xfrm>
              <a:off x="5196182" y="2625108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3F4E5974-F99B-4E16-B3A8-39C2FC342760}"/>
              </a:ext>
            </a:extLst>
          </p:cNvPr>
          <p:cNvGrpSpPr/>
          <p:nvPr/>
        </p:nvGrpSpPr>
        <p:grpSpPr>
          <a:xfrm>
            <a:off x="5342072" y="1538803"/>
            <a:ext cx="5211626" cy="769441"/>
            <a:chOff x="5376075" y="1656674"/>
            <a:chExt cx="3757874" cy="554811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718E8629-A095-4DB6-B247-4C40B6397302}"/>
                </a:ext>
              </a:extLst>
            </p:cNvPr>
            <p:cNvSpPr/>
            <p:nvPr/>
          </p:nvSpPr>
          <p:spPr>
            <a:xfrm>
              <a:off x="5875298" y="1723251"/>
              <a:ext cx="3258651" cy="42165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76865" eaLnBrk="0" latinLnBrk="0" hangingPunct="0">
                <a:spcAft>
                  <a:spcPts val="486"/>
                </a:spcAft>
                <a:buSzPct val="100000"/>
                <a:defRPr/>
              </a:pPr>
              <a:r>
                <a:rPr lang="en-US" altLang="ko-KR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Review(</a:t>
              </a:r>
              <a:r>
                <a:rPr lang="ko-KR" altLang="en-US" sz="3200" dirty="0" err="1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반복문</a:t>
              </a:r>
              <a:r>
                <a:rPr lang="ko-KR" altLang="en-US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lang="en-US" altLang="ko-KR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for)</a:t>
              </a:r>
              <a:endParaRPr lang="ko-KR" altLang="en-US" sz="3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7313E1BF-4A3B-4B72-8DFF-AC09F12DF342}"/>
                </a:ext>
              </a:extLst>
            </p:cNvPr>
            <p:cNvSpPr/>
            <p:nvPr/>
          </p:nvSpPr>
          <p:spPr>
            <a:xfrm>
              <a:off x="5376075" y="1656674"/>
              <a:ext cx="399001" cy="55481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400" b="1" kern="0" noProof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1</a:t>
              </a:r>
              <a:endParaRPr kumimoji="0" lang="ko-KR" altLang="en-US" sz="4400" b="1" i="0" u="none" strike="noStrike" kern="0" normalizeH="0" baseline="0" noProof="0" dirty="0">
                <a:ln w="285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9E3F2446-43F2-4329-94C3-8386AC65B427}"/>
              </a:ext>
            </a:extLst>
          </p:cNvPr>
          <p:cNvGrpSpPr/>
          <p:nvPr/>
        </p:nvGrpSpPr>
        <p:grpSpPr>
          <a:xfrm>
            <a:off x="4793673" y="2696370"/>
            <a:ext cx="6442363" cy="1080000"/>
            <a:chOff x="4793673" y="3809998"/>
            <a:chExt cx="6442363" cy="1080000"/>
          </a:xfrm>
        </p:grpSpPr>
        <p:sp>
          <p:nvSpPr>
            <p:cNvPr id="56" name="육각형 55">
              <a:extLst>
                <a:ext uri="{FF2B5EF4-FFF2-40B4-BE49-F238E27FC236}">
                  <a16:creationId xmlns:a16="http://schemas.microsoft.com/office/drawing/2014/main" xmlns="" id="{232AC827-6F27-49B2-88F7-957E49081717}"/>
                </a:ext>
              </a:extLst>
            </p:cNvPr>
            <p:cNvSpPr/>
            <p:nvPr/>
          </p:nvSpPr>
          <p:spPr>
            <a:xfrm>
              <a:off x="4793673" y="3809998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7" name="화살표: 오각형 56">
              <a:extLst>
                <a:ext uri="{FF2B5EF4-FFF2-40B4-BE49-F238E27FC236}">
                  <a16:creationId xmlns:a16="http://schemas.microsoft.com/office/drawing/2014/main" xmlns="" id="{6D7985D7-38A4-4DC2-A95B-1F0B0ABC267F}"/>
                </a:ext>
              </a:extLst>
            </p:cNvPr>
            <p:cNvSpPr/>
            <p:nvPr/>
          </p:nvSpPr>
          <p:spPr>
            <a:xfrm>
              <a:off x="5632954" y="3934500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xmlns="" id="{8257E3A3-E635-49A6-BCD8-F2A034CFF767}"/>
                </a:ext>
              </a:extLst>
            </p:cNvPr>
            <p:cNvSpPr/>
            <p:nvPr/>
          </p:nvSpPr>
          <p:spPr>
            <a:xfrm>
              <a:off x="5196182" y="3927435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48008058-1654-4682-9EF9-1B4B0B7E65E1}"/>
              </a:ext>
            </a:extLst>
          </p:cNvPr>
          <p:cNvGrpSpPr/>
          <p:nvPr/>
        </p:nvGrpSpPr>
        <p:grpSpPr>
          <a:xfrm>
            <a:off x="5342072" y="2841130"/>
            <a:ext cx="5690763" cy="769441"/>
            <a:chOff x="5376075" y="1656674"/>
            <a:chExt cx="4103359" cy="554811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5BFFA8CB-8C14-441B-8DC9-8008821F1651}"/>
                </a:ext>
              </a:extLst>
            </p:cNvPr>
            <p:cNvSpPr/>
            <p:nvPr/>
          </p:nvSpPr>
          <p:spPr>
            <a:xfrm>
              <a:off x="5884456" y="1723249"/>
              <a:ext cx="3594978" cy="42165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76865" eaLnBrk="0" latinLnBrk="0" hangingPunct="0">
                <a:spcAft>
                  <a:spcPts val="486"/>
                </a:spcAft>
                <a:buSzPct val="100000"/>
                <a:defRPr/>
              </a:pPr>
              <a:r>
                <a:rPr lang="ko-KR" altLang="en-US" sz="3200" dirty="0" err="1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파이썬</a:t>
              </a:r>
              <a:r>
                <a:rPr lang="en-US" altLang="ko-KR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- </a:t>
              </a:r>
              <a:r>
                <a:rPr lang="ko-KR" altLang="en-US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파일 입출력 </a:t>
              </a:r>
              <a:endParaRPr lang="ko-KR" altLang="en-US" sz="3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5E9DDD30-2E47-4D0C-9290-68BCCC2BCC71}"/>
                </a:ext>
              </a:extLst>
            </p:cNvPr>
            <p:cNvSpPr/>
            <p:nvPr/>
          </p:nvSpPr>
          <p:spPr>
            <a:xfrm>
              <a:off x="5376075" y="1656674"/>
              <a:ext cx="399001" cy="55481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400" b="1" kern="0" noProof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2</a:t>
              </a:r>
              <a:endParaRPr kumimoji="0" lang="ko-KR" altLang="en-US" sz="4400" b="1" i="0" u="none" strike="noStrike" kern="0" normalizeH="0" baseline="0" noProof="0" dirty="0">
                <a:ln w="285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E3F2446-43F2-4329-94C3-8386AC65B427}"/>
              </a:ext>
            </a:extLst>
          </p:cNvPr>
          <p:cNvGrpSpPr/>
          <p:nvPr/>
        </p:nvGrpSpPr>
        <p:grpSpPr>
          <a:xfrm>
            <a:off x="4806373" y="3991770"/>
            <a:ext cx="6442363" cy="1080000"/>
            <a:chOff x="4793673" y="3809998"/>
            <a:chExt cx="6442363" cy="1080000"/>
          </a:xfrm>
        </p:grpSpPr>
        <p:sp>
          <p:nvSpPr>
            <p:cNvPr id="25" name="육각형 24">
              <a:extLst>
                <a:ext uri="{FF2B5EF4-FFF2-40B4-BE49-F238E27FC236}">
                  <a16:creationId xmlns:a16="http://schemas.microsoft.com/office/drawing/2014/main" xmlns="" id="{232AC827-6F27-49B2-88F7-957E49081717}"/>
                </a:ext>
              </a:extLst>
            </p:cNvPr>
            <p:cNvSpPr/>
            <p:nvPr/>
          </p:nvSpPr>
          <p:spPr>
            <a:xfrm>
              <a:off x="4793673" y="3809998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6" name="화살표: 오각형 56">
              <a:extLst>
                <a:ext uri="{FF2B5EF4-FFF2-40B4-BE49-F238E27FC236}">
                  <a16:creationId xmlns:a16="http://schemas.microsoft.com/office/drawing/2014/main" xmlns="" id="{6D7985D7-38A4-4DC2-A95B-1F0B0ABC267F}"/>
                </a:ext>
              </a:extLst>
            </p:cNvPr>
            <p:cNvSpPr/>
            <p:nvPr/>
          </p:nvSpPr>
          <p:spPr>
            <a:xfrm>
              <a:off x="5632954" y="3934500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8257E3A3-E635-49A6-BCD8-F2A034CFF767}"/>
                </a:ext>
              </a:extLst>
            </p:cNvPr>
            <p:cNvSpPr/>
            <p:nvPr/>
          </p:nvSpPr>
          <p:spPr>
            <a:xfrm>
              <a:off x="5196182" y="3927435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48008058-1654-4682-9EF9-1B4B0B7E65E1}"/>
              </a:ext>
            </a:extLst>
          </p:cNvPr>
          <p:cNvGrpSpPr/>
          <p:nvPr/>
        </p:nvGrpSpPr>
        <p:grpSpPr>
          <a:xfrm>
            <a:off x="5354772" y="4136530"/>
            <a:ext cx="5690763" cy="769441"/>
            <a:chOff x="5376075" y="1656674"/>
            <a:chExt cx="4103359" cy="554811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5BFFA8CB-8C14-441B-8DC9-8008821F1651}"/>
                </a:ext>
              </a:extLst>
            </p:cNvPr>
            <p:cNvSpPr/>
            <p:nvPr/>
          </p:nvSpPr>
          <p:spPr>
            <a:xfrm>
              <a:off x="5884456" y="1723250"/>
              <a:ext cx="3594978" cy="42165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76865" eaLnBrk="0" latinLnBrk="0" hangingPunct="0">
                <a:spcAft>
                  <a:spcPts val="486"/>
                </a:spcAft>
                <a:buSzPct val="100000"/>
                <a:defRPr/>
              </a:pPr>
              <a:r>
                <a:rPr lang="ko-KR" altLang="en-US" sz="3200" dirty="0" err="1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파이썬</a:t>
              </a:r>
              <a:r>
                <a:rPr lang="en-US" altLang="ko-KR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- </a:t>
              </a:r>
              <a:r>
                <a:rPr lang="ko-KR" altLang="en-US" sz="3200" dirty="0" err="1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조건문</a:t>
              </a:r>
              <a:r>
                <a:rPr lang="en-US" altLang="ko-KR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(if-else)</a:t>
              </a:r>
              <a:r>
                <a:rPr lang="ko-KR" altLang="en-US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 </a:t>
              </a:r>
              <a:endParaRPr lang="ko-KR" altLang="en-US" sz="3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5E9DDD30-2E47-4D0C-9290-68BCCC2BCC71}"/>
                </a:ext>
              </a:extLst>
            </p:cNvPr>
            <p:cNvSpPr/>
            <p:nvPr/>
          </p:nvSpPr>
          <p:spPr>
            <a:xfrm>
              <a:off x="5376075" y="1656674"/>
              <a:ext cx="399001" cy="55481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400" b="1" kern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3</a:t>
              </a:r>
              <a:endParaRPr kumimoji="0" lang="ko-KR" altLang="en-US" sz="4400" b="1" i="0" u="none" strike="noStrike" kern="0" normalizeH="0" baseline="0" noProof="0" dirty="0">
                <a:ln w="285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071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Review(1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주차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윈도우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/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리눅스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비교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816" y="1027801"/>
            <a:ext cx="44196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458" y="1027801"/>
            <a:ext cx="441007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352" y="3945176"/>
            <a:ext cx="4381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862" y="3942456"/>
            <a:ext cx="441007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0345" y="1049964"/>
            <a:ext cx="1062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Security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0500962" y="1049964"/>
            <a:ext cx="16551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Compatibility</a:t>
            </a:r>
          </a:p>
          <a:p>
            <a:r>
              <a:rPr lang="en-US" altLang="ko-KR" b="1" dirty="0" smtClean="0"/>
              <a:t>(</a:t>
            </a:r>
            <a:r>
              <a:rPr lang="ko-KR" altLang="en-US" b="1" dirty="0" err="1" smtClean="0"/>
              <a:t>범용성</a:t>
            </a:r>
            <a:r>
              <a:rPr lang="en-US" altLang="ko-KR" b="1" dirty="0" smtClean="0"/>
              <a:t>)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0" y="3942456"/>
            <a:ext cx="1460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Ease of Use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471937" y="3947003"/>
            <a:ext cx="1749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Resource and </a:t>
            </a:r>
          </a:p>
          <a:p>
            <a:r>
              <a:rPr lang="en-US" altLang="ko-KR" b="1" dirty="0" smtClean="0"/>
              <a:t>Cost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37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Review(1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주차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리눅스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기본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명령어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386233"/>
              </p:ext>
            </p:extLst>
          </p:nvPr>
        </p:nvGraphicFramePr>
        <p:xfrm>
          <a:off x="105895" y="1075224"/>
          <a:ext cx="11969195" cy="5670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880"/>
                <a:gridCol w="814192"/>
                <a:gridCol w="2906038"/>
                <a:gridCol w="7741085"/>
              </a:tblGrid>
              <a:tr h="739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No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명령어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의미</a:t>
                      </a:r>
                      <a:r>
                        <a:rPr lang="en-US" altLang="ko-KR" sz="1400" b="0" dirty="0" smtClean="0"/>
                        <a:t> 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/>
                        <a:t>활용예</a:t>
                      </a:r>
                    </a:p>
                  </a:txBody>
                  <a:tcPr anchor="ctr"/>
                </a:tc>
              </a:tr>
              <a:tr h="950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1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/>
                        <a:t>pwd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현재 작업 중인 </a:t>
                      </a:r>
                      <a:endParaRPr lang="en-US" altLang="ko-KR" sz="1400" b="0" dirty="0" smtClean="0"/>
                    </a:p>
                    <a:p>
                      <a:pPr algn="ctr" latinLnBrk="1"/>
                      <a:r>
                        <a:rPr lang="ko-KR" altLang="en-US" sz="1400" b="0" dirty="0" err="1" smtClean="0"/>
                        <a:t>디렉토리</a:t>
                      </a:r>
                      <a:r>
                        <a:rPr lang="ko-KR" altLang="en-US" sz="1400" b="0" dirty="0" smtClean="0"/>
                        <a:t> </a:t>
                      </a:r>
                      <a:r>
                        <a:rPr lang="ko-KR" altLang="en-US" sz="1400" b="0" dirty="0" smtClean="0"/>
                        <a:t>출력</a:t>
                      </a:r>
                      <a:endParaRPr lang="en-US" altLang="ko-KR" sz="1400" b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(print work directory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en-US" altLang="ko-KR" sz="1400" b="0" dirty="0" smtClean="0"/>
                        <a:t>)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$ </a:t>
                      </a:r>
                      <a:r>
                        <a:rPr lang="en-US" altLang="ko-KR" sz="1400" b="0" dirty="0" err="1" smtClean="0"/>
                        <a:t>pwd</a:t>
                      </a:r>
                      <a:endParaRPr lang="en-US" altLang="ko-KR" sz="1400" b="0" dirty="0" smtClean="0"/>
                    </a:p>
                  </a:txBody>
                  <a:tcPr anchor="ctr"/>
                </a:tc>
              </a:tr>
              <a:tr h="1514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2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/>
                        <a:t>ls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파일목록 조회</a:t>
                      </a:r>
                      <a:endParaRPr lang="en-US" altLang="ko-KR" sz="1400" b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(list segments)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$ </a:t>
                      </a:r>
                      <a:r>
                        <a:rPr lang="en-US" altLang="ko-KR" sz="1400" b="0" dirty="0" err="1" smtClean="0"/>
                        <a:t>ls</a:t>
                      </a:r>
                      <a:r>
                        <a:rPr lang="en-US" altLang="ko-KR" sz="1400" b="0" dirty="0" smtClean="0"/>
                        <a:t> -l : </a:t>
                      </a:r>
                      <a:r>
                        <a:rPr lang="ko-KR" altLang="en-US" sz="1400" b="0" dirty="0" smtClean="0"/>
                        <a:t>파일들의 상세정보를 나타냅니다</a:t>
                      </a:r>
                      <a:r>
                        <a:rPr lang="en-US" altLang="ko-KR" sz="1400" b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$ </a:t>
                      </a:r>
                      <a:r>
                        <a:rPr lang="en-US" altLang="ko-KR" sz="1400" b="0" dirty="0" err="1" smtClean="0"/>
                        <a:t>ls</a:t>
                      </a:r>
                      <a:r>
                        <a:rPr lang="en-US" altLang="ko-KR" sz="1400" b="0" dirty="0" smtClean="0"/>
                        <a:t> -a : </a:t>
                      </a:r>
                      <a:r>
                        <a:rPr lang="ko-KR" altLang="en-US" sz="1400" b="0" dirty="0" smtClean="0"/>
                        <a:t>숨어있는 파일들도 표시합니다</a:t>
                      </a:r>
                      <a:r>
                        <a:rPr lang="en-US" altLang="ko-KR" sz="1400" b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ex) </a:t>
                      </a:r>
                      <a:r>
                        <a:rPr lang="en-US" altLang="ko-KR" sz="1400" b="0" dirty="0" err="1" smtClean="0"/>
                        <a:t>ls</a:t>
                      </a:r>
                      <a:r>
                        <a:rPr lang="en-US" altLang="ko-KR" sz="1400" b="0" dirty="0" smtClean="0"/>
                        <a:t> -al : </a:t>
                      </a:r>
                      <a:r>
                        <a:rPr lang="ko-KR" altLang="en-US" sz="1400" b="0" dirty="0" smtClean="0"/>
                        <a:t>파일들의 상세정보를 나타내며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숨어 있는 것도 표시합니다</a:t>
                      </a:r>
                      <a:r>
                        <a:rPr lang="en-US" altLang="ko-KR" sz="1400" b="0" dirty="0" smtClean="0"/>
                        <a:t>.</a:t>
                      </a:r>
                    </a:p>
                  </a:txBody>
                  <a:tcPr anchor="ctr"/>
                </a:tc>
              </a:tr>
              <a:tr h="1514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3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/>
                        <a:t>wget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/>
                        <a:t>웹 상의 파일 </a:t>
                      </a:r>
                      <a:r>
                        <a:rPr lang="ko-KR" altLang="en-US" sz="1400" b="0" dirty="0" smtClean="0"/>
                        <a:t>다운로드</a:t>
                      </a:r>
                      <a:endParaRPr lang="en-US" altLang="ko-KR" sz="1400" b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(Web Get)</a:t>
                      </a:r>
                      <a:endParaRPr lang="ko-KR" altLang="en-US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/>
                        <a:t>$ </a:t>
                      </a:r>
                      <a:r>
                        <a:rPr lang="en-US" altLang="ko-KR" sz="1400" b="0" dirty="0" err="1" smtClean="0"/>
                        <a:t>wget</a:t>
                      </a:r>
                      <a:r>
                        <a:rPr lang="en-US" altLang="ko-KR" sz="1400" b="0" dirty="0" smtClean="0"/>
                        <a:t> DOWNLOAD-URL</a:t>
                      </a:r>
                    </a:p>
                    <a:p>
                      <a:pPr algn="l" latinLnBrk="1"/>
                      <a:endParaRPr lang="en-US" altLang="ko-KR" sz="1400" b="0" dirty="0" smtClean="0"/>
                    </a:p>
                    <a:p>
                      <a:pPr algn="l" latinLnBrk="1"/>
                      <a:endParaRPr lang="en-US" altLang="ko-KR" sz="1400" b="0" dirty="0" smtClean="0"/>
                    </a:p>
                    <a:p>
                      <a:pPr algn="l" latinLnBrk="1"/>
                      <a:r>
                        <a:rPr lang="en-US" altLang="ko-KR" sz="1400" b="0" dirty="0" smtClean="0"/>
                        <a:t>ex) 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en-US" altLang="ko-KR" sz="1400" b="0" dirty="0" err="1" smtClean="0"/>
                        <a:t>wget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en-US" altLang="ko-KR" sz="1400" b="0" dirty="0" smtClean="0">
                          <a:hlinkClick r:id="rId2"/>
                        </a:rPr>
                        <a:t>https://raw.githubusercontent.com/moebs/python_lab/master/ch01/hello.c</a:t>
                      </a:r>
                      <a:endParaRPr lang="ko-KR" altLang="en-US" sz="1400" b="0" dirty="0"/>
                    </a:p>
                  </a:txBody>
                  <a:tcPr anchor="ctr"/>
                </a:tc>
              </a:tr>
              <a:tr h="950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4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cat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/>
                        <a:t>파일 </a:t>
                      </a:r>
                      <a:r>
                        <a:rPr lang="ko-KR" altLang="en-US" sz="1400" b="0" dirty="0" smtClean="0"/>
                        <a:t>내용을 화면에 </a:t>
                      </a:r>
                      <a:r>
                        <a:rPr lang="ko-KR" altLang="en-US" sz="1400" b="0" dirty="0" smtClean="0"/>
                        <a:t>출력</a:t>
                      </a:r>
                      <a:endParaRPr lang="en-US" altLang="ko-KR" sz="1400" b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(</a:t>
                      </a:r>
                      <a:r>
                        <a:rPr lang="en-US" altLang="ko-KR" sz="1400" b="0" dirty="0" err="1" smtClean="0"/>
                        <a:t>catenate</a:t>
                      </a:r>
                      <a:r>
                        <a:rPr lang="en-US" altLang="ko-KR" sz="1400" b="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/>
                        <a:t>ex) $ cat </a:t>
                      </a:r>
                      <a:r>
                        <a:rPr lang="en-US" altLang="ko-KR" sz="1400" b="0" dirty="0" err="1" smtClean="0"/>
                        <a:t>hello.c</a:t>
                      </a:r>
                      <a:r>
                        <a:rPr lang="en-US" altLang="ko-KR" sz="1400" b="0" dirty="0" smtClean="0"/>
                        <a:t> : </a:t>
                      </a:r>
                      <a:r>
                        <a:rPr lang="en-US" altLang="ko-KR" sz="1400" b="0" dirty="0" err="1" smtClean="0"/>
                        <a:t>hello.c</a:t>
                      </a:r>
                      <a:r>
                        <a:rPr lang="en-US" altLang="ko-KR" sz="1400" b="0" dirty="0" smtClean="0"/>
                        <a:t> </a:t>
                      </a:r>
                      <a:r>
                        <a:rPr lang="ko-KR" altLang="en-US" sz="1400" b="0" dirty="0" smtClean="0"/>
                        <a:t>의 내용을 출력합니다</a:t>
                      </a:r>
                      <a:r>
                        <a:rPr lang="en-US" altLang="ko-KR" sz="1400" b="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sz="1400" b="0" dirty="0" smtClean="0"/>
                        <a:t>      </a:t>
                      </a:r>
                    </a:p>
                    <a:p>
                      <a:pPr algn="l" latinLnBrk="1"/>
                      <a:r>
                        <a:rPr lang="en-US" altLang="ko-KR" sz="1400" b="0" dirty="0" smtClean="0"/>
                        <a:t>tip) cat he</a:t>
                      </a:r>
                      <a:r>
                        <a:rPr lang="en-US" altLang="ko-KR" sz="1400" b="0" baseline="0" dirty="0" smtClean="0"/>
                        <a:t> + </a:t>
                      </a:r>
                      <a:r>
                        <a:rPr lang="en-US" altLang="ko-KR" sz="1400" b="0" dirty="0" smtClean="0"/>
                        <a:t>tab-key (</a:t>
                      </a:r>
                      <a:r>
                        <a:rPr lang="ko-KR" altLang="en-US" sz="1400" b="0" dirty="0" smtClean="0"/>
                        <a:t>터미널 사용시 </a:t>
                      </a:r>
                      <a:r>
                        <a:rPr lang="en-US" altLang="ko-KR" sz="1400" b="0" dirty="0" smtClean="0"/>
                        <a:t>tab-key </a:t>
                      </a:r>
                      <a:r>
                        <a:rPr lang="ko-KR" altLang="en-US" sz="1400" b="0" dirty="0" smtClean="0"/>
                        <a:t>자동 완성 기능</a:t>
                      </a:r>
                      <a:r>
                        <a:rPr lang="en-US" altLang="ko-KR" sz="1400" b="0" dirty="0" smtClean="0"/>
                        <a:t>)</a:t>
                      </a:r>
                      <a:endParaRPr lang="ko-KR" altLang="en-US" sz="1400" b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640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Review(2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주차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19" t="9374" r="1881" b="60525"/>
          <a:stretch/>
        </p:blipFill>
        <p:spPr bwMode="auto">
          <a:xfrm>
            <a:off x="1186530" y="1061358"/>
            <a:ext cx="10039025" cy="56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524000" y="1498600"/>
            <a:ext cx="9525000" cy="2552700"/>
          </a:xfrm>
          <a:prstGeom prst="rect">
            <a:avLst/>
          </a:prstGeom>
          <a:solidFill>
            <a:schemeClr val="accent2">
              <a:lumMod val="40000"/>
              <a:lumOff val="60000"/>
              <a:alpha val="22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26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4218" y="1057818"/>
            <a:ext cx="11723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영문자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밑줄</a:t>
            </a:r>
            <a:r>
              <a:rPr lang="en-US" altLang="ko-KR" dirty="0" smtClean="0"/>
              <a:t>( _, underscore )</a:t>
            </a:r>
            <a:r>
              <a:rPr lang="ko-KR" altLang="en-US" dirty="0" smtClean="0"/>
              <a:t>의 조합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숫자가 맨 앞에 와서는 안됨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변수명은</a:t>
            </a:r>
            <a:r>
              <a:rPr lang="ko-KR" altLang="en-US" dirty="0" smtClean="0"/>
              <a:t> 가급적 의미 있는 </a:t>
            </a:r>
            <a:r>
              <a:rPr lang="en-US" altLang="ko-KR" dirty="0" smtClean="0"/>
              <a:t>key word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주의 </a:t>
            </a:r>
            <a:r>
              <a:rPr lang="en-US" altLang="ko-KR" dirty="0" smtClean="0"/>
              <a:t>: print, for, if, with </a:t>
            </a:r>
            <a:r>
              <a:rPr lang="ko-KR" altLang="en-US" dirty="0" smtClean="0"/>
              <a:t>등의 </a:t>
            </a:r>
            <a:r>
              <a:rPr lang="ko-KR" altLang="en-US" dirty="0" err="1" smtClean="0"/>
              <a:t>파이썬에서</a:t>
            </a:r>
            <a:r>
              <a:rPr lang="ko-KR" altLang="en-US" dirty="0" smtClean="0"/>
              <a:t> 사용하는 단어는 안됨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특수문자</a:t>
            </a:r>
            <a:r>
              <a:rPr lang="en-US" altLang="ko-KR" dirty="0" smtClean="0"/>
              <a:t>(+,-,*, @,#,$,%), </a:t>
            </a:r>
            <a:r>
              <a:rPr lang="ko-KR" altLang="en-US" dirty="0" smtClean="0"/>
              <a:t>공백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한글 사용 금지 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Review(2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주차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변수명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규칙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2164730"/>
            <a:ext cx="8975449" cy="445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2286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412932"/>
              </p:ext>
            </p:extLst>
          </p:nvPr>
        </p:nvGraphicFramePr>
        <p:xfrm>
          <a:off x="112735" y="1022878"/>
          <a:ext cx="11974882" cy="5458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769"/>
                <a:gridCol w="5050009"/>
                <a:gridCol w="2740052"/>
                <a:gridCol w="2740052"/>
              </a:tblGrid>
              <a:tr h="39008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일반적인 변수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리스트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행렬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numpy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1218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변수 선언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ko-KR" sz="1400" dirty="0" smtClean="0"/>
                        <a:t>a_0 = 3 </a:t>
                      </a:r>
                    </a:p>
                    <a:p>
                      <a:pPr algn="ctr"/>
                      <a:r>
                        <a:rPr lang="pt-BR" altLang="ko-KR" sz="1400" dirty="0" smtClean="0"/>
                        <a:t>a_1 = 2 </a:t>
                      </a:r>
                    </a:p>
                    <a:p>
                      <a:pPr algn="ctr"/>
                      <a:r>
                        <a:rPr lang="pt-BR" altLang="ko-KR" sz="1400" dirty="0" smtClean="0"/>
                        <a:t>a_2 = 4 </a:t>
                      </a:r>
                    </a:p>
                    <a:p>
                      <a:pPr algn="ctr"/>
                      <a:r>
                        <a:rPr lang="pt-BR" altLang="ko-KR" sz="1400" dirty="0" smtClean="0"/>
                        <a:t>a_3 = 1 </a:t>
                      </a:r>
                    </a:p>
                    <a:p>
                      <a:pPr algn="ctr"/>
                      <a:r>
                        <a:rPr lang="pt-BR" altLang="ko-KR" sz="1400" dirty="0" smtClean="0"/>
                        <a:t>a_4 =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a=[3, 2, 4, 1, 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numpy.array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(a)=</a:t>
                      </a:r>
                      <a:r>
                        <a:rPr lang="pt-BR" altLang="ko-KR" sz="1400" dirty="0" smtClean="0"/>
                        <a:t>[3 2</a:t>
                      </a:r>
                      <a:r>
                        <a:rPr lang="pt-BR" altLang="ko-KR" sz="1400" baseline="0" dirty="0" smtClean="0"/>
                        <a:t>  </a:t>
                      </a:r>
                      <a:r>
                        <a:rPr lang="pt-BR" altLang="ko-KR" sz="1400" dirty="0" smtClean="0"/>
                        <a:t>4</a:t>
                      </a:r>
                      <a:r>
                        <a:rPr lang="pt-BR" altLang="ko-KR" sz="1400" baseline="0" dirty="0" smtClean="0"/>
                        <a:t>  </a:t>
                      </a:r>
                      <a:r>
                        <a:rPr lang="pt-BR" altLang="ko-KR" sz="1400" dirty="0" smtClean="0"/>
                        <a:t>1</a:t>
                      </a:r>
                      <a:r>
                        <a:rPr lang="pt-BR" altLang="ko-KR" sz="1400" baseline="0" dirty="0" smtClean="0"/>
                        <a:t> </a:t>
                      </a:r>
                      <a:r>
                        <a:rPr lang="pt-BR" altLang="ko-KR" sz="1400" dirty="0" smtClean="0"/>
                        <a:t> 5]</a:t>
                      </a: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90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합계 계산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total = a_0 +a_1 + a_2 + a_3 + a_4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total = sum(a)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total = numpy.sum(a)</a:t>
                      </a:r>
                    </a:p>
                  </a:txBody>
                  <a:tcPr anchor="ctr"/>
                </a:tc>
              </a:tr>
              <a:tr h="769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 계산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ko-KR" sz="1400" dirty="0" smtClean="0"/>
                        <a:t>N = 5</a:t>
                      </a:r>
                    </a:p>
                    <a:p>
                      <a:pPr algn="ctr"/>
                      <a:endParaRPr lang="pt-BR" altLang="ko-KR" sz="1400" dirty="0" smtClean="0"/>
                    </a:p>
                    <a:p>
                      <a:pPr algn="ctr"/>
                      <a:r>
                        <a:rPr lang="pt-BR" altLang="ko-KR" sz="1400" dirty="0" smtClean="0"/>
                        <a:t>print( total/N )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ko-KR" sz="1400" dirty="0" smtClean="0"/>
                        <a:t>N = len(a)</a:t>
                      </a:r>
                    </a:p>
                    <a:p>
                      <a:pPr algn="ctr"/>
                      <a:endParaRPr lang="pt-BR" altLang="ko-KR" sz="1400" dirty="0" smtClean="0"/>
                    </a:p>
                    <a:p>
                      <a:pPr algn="ctr"/>
                      <a:r>
                        <a:rPr lang="pt-BR" altLang="ko-KR" sz="1400" dirty="0" smtClean="0"/>
                        <a:t>print( total/N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ko-KR" sz="1400" dirty="0" smtClean="0"/>
                        <a:t>numpy.mean(a)</a:t>
                      </a:r>
                    </a:p>
                  </a:txBody>
                  <a:tcPr anchor="ctr"/>
                </a:tc>
              </a:tr>
              <a:tr h="2690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최대</a:t>
                      </a:r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최소값</a:t>
                      </a:r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계산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pt-BR" altLang="ko-KR" sz="1400" dirty="0" smtClean="0"/>
                        <a:t>max(a)</a:t>
                      </a:r>
                    </a:p>
                    <a:p>
                      <a:pPr algn="ctr" latinLnBrk="1"/>
                      <a:endParaRPr lang="pt-BR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min(a)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numpy.max</a:t>
                      </a:r>
                      <a:r>
                        <a:rPr lang="en-US" altLang="ko-KR" sz="1400" dirty="0" smtClean="0"/>
                        <a:t>(a)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numpy.min</a:t>
                      </a:r>
                      <a:r>
                        <a:rPr lang="en-US" altLang="ko-KR" sz="1400" dirty="0" smtClean="0"/>
                        <a:t>(a)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283" y="4101616"/>
            <a:ext cx="4103687" cy="224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55101" y="4547402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myMax</a:t>
            </a:r>
            <a:r>
              <a:rPr lang="en-US" altLang="ko-KR" sz="1400" dirty="0" smtClean="0"/>
              <a:t>( a_0, a_1)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451201" y="5098367"/>
            <a:ext cx="15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myMax</a:t>
            </a:r>
            <a:r>
              <a:rPr lang="en-US" altLang="ko-KR" sz="1400" dirty="0" smtClean="0"/>
              <a:t>(  3,   </a:t>
            </a:r>
            <a:r>
              <a:rPr lang="en-US" altLang="ko-KR" sz="1400" dirty="0"/>
              <a:t>2</a:t>
            </a:r>
            <a:r>
              <a:rPr lang="en-US" altLang="ko-KR" sz="1400" dirty="0" smtClean="0"/>
              <a:t>  )</a:t>
            </a:r>
            <a:endParaRPr lang="ko-KR" altLang="en-US" sz="14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5369501" y="4855179"/>
            <a:ext cx="7815" cy="2420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5709461" y="4866909"/>
            <a:ext cx="7815" cy="2420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Review(3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주차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리스트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(List)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의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필요성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518" y="6508403"/>
            <a:ext cx="9639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https://github.com/moebs/python_lab/blob/master/ch03/ch03_example.ipynb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329876" y="1663216"/>
            <a:ext cx="14109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>
                <a:solidFill>
                  <a:srgbClr val="FF0000"/>
                </a:solidFill>
              </a:rPr>
              <a:t>a[0] a[1] a[2] a[3] a[4</a:t>
            </a:r>
            <a:r>
              <a:rPr lang="en-US" altLang="ko-KR" sz="900" b="1" dirty="0">
                <a:solidFill>
                  <a:srgbClr val="FF0000"/>
                </a:solidFill>
              </a:rPr>
              <a:t>]</a:t>
            </a:r>
            <a:endParaRPr lang="pt-BR" altLang="ko-KR" sz="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382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Review(4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주차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화면 입출력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(input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/ print)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280019"/>
              </p:ext>
            </p:extLst>
          </p:nvPr>
        </p:nvGraphicFramePr>
        <p:xfrm>
          <a:off x="69971" y="1014921"/>
          <a:ext cx="12048808" cy="5252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267"/>
                <a:gridCol w="3210243"/>
                <a:gridCol w="3065780"/>
                <a:gridCol w="4267518"/>
              </a:tblGrid>
              <a:tr h="25912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문자열 </a:t>
                      </a:r>
                      <a:r>
                        <a:rPr lang="en-US" altLang="ko-KR" sz="1400" dirty="0" smtClean="0"/>
                        <a:t>(string)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정수형 </a:t>
                      </a:r>
                      <a:r>
                        <a:rPr lang="en-US" altLang="ko-KR" sz="1400" dirty="0" smtClean="0"/>
                        <a:t>(integer)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/>
                        <a:t>실수형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(float)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643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입력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(input)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aseline="0" dirty="0" smtClean="0"/>
                        <a:t>name = input('</a:t>
                      </a:r>
                      <a:r>
                        <a:rPr lang="ko-KR" altLang="en-US" sz="1400" baseline="0" dirty="0" smtClean="0"/>
                        <a:t>이름을 입력하세요 </a:t>
                      </a:r>
                      <a:r>
                        <a:rPr lang="en-US" altLang="ko-KR" sz="1400" baseline="0" dirty="0" smtClean="0"/>
                        <a:t>: 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baseline="0" dirty="0" smtClean="0"/>
                        <a:t>s</a:t>
                      </a:r>
                      <a:r>
                        <a:rPr lang="en-US" altLang="ko-KR" sz="1400" baseline="0" dirty="0" smtClean="0"/>
                        <a:t>tr_1</a:t>
                      </a:r>
                      <a:r>
                        <a:rPr lang="pt-BR" altLang="ko-KR" sz="1400" dirty="0" smtClean="0"/>
                        <a:t> = input('</a:t>
                      </a:r>
                      <a:r>
                        <a:rPr lang="ko-KR" altLang="en-US" sz="1400" dirty="0" smtClean="0"/>
                        <a:t>정수를 입력하세요</a:t>
                      </a:r>
                      <a:r>
                        <a:rPr lang="en-US" altLang="ko-KR" sz="1400" dirty="0" smtClean="0"/>
                        <a:t>: 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str_1 = input(‘</a:t>
                      </a:r>
                      <a:r>
                        <a:rPr lang="ko-KR" altLang="en-US" sz="1400" dirty="0" smtClean="0"/>
                        <a:t>첫 번째 실수를 입력하세요</a:t>
                      </a:r>
                      <a:r>
                        <a:rPr lang="en-US" altLang="ko-KR" sz="1400" dirty="0" smtClean="0"/>
                        <a:t>: 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str_2 = input('</a:t>
                      </a:r>
                      <a:r>
                        <a:rPr lang="ko-KR" altLang="en-US" sz="1400" dirty="0" smtClean="0"/>
                        <a:t>두 번째 실수를 입력하세요</a:t>
                      </a:r>
                      <a:r>
                        <a:rPr lang="en-US" altLang="ko-KR" sz="1400" dirty="0" smtClean="0"/>
                        <a:t>: ')</a:t>
                      </a:r>
                    </a:p>
                  </a:txBody>
                  <a:tcPr anchor="ctr"/>
                </a:tc>
              </a:tr>
              <a:tr h="4405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형변환</a:t>
                      </a:r>
                      <a:endParaRPr lang="en-US" altLang="ko-KR" sz="14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str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 numeric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i = int(str_1)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f_1 = </a:t>
                      </a:r>
                      <a:r>
                        <a:rPr lang="en-US" altLang="ko-KR" sz="1400" dirty="0" smtClean="0"/>
                        <a:t>float</a:t>
                      </a:r>
                      <a:r>
                        <a:rPr lang="pt-BR" altLang="ko-KR" sz="1400" dirty="0" smtClean="0"/>
                        <a:t>(str_1)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f_2 = </a:t>
                      </a:r>
                      <a:r>
                        <a:rPr lang="en-US" altLang="ko-KR" sz="1400" dirty="0" smtClean="0"/>
                        <a:t>float</a:t>
                      </a:r>
                      <a:r>
                        <a:rPr lang="pt-BR" altLang="ko-KR" sz="1400" dirty="0" smtClean="0"/>
                        <a:t>(str_2)</a:t>
                      </a:r>
                    </a:p>
                  </a:txBody>
                  <a:tcPr anchor="ctr"/>
                </a:tc>
              </a:tr>
              <a:tr h="13474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출력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(print)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aseline="0" dirty="0" smtClean="0"/>
                        <a:t>print(name)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print(str_1)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print(i)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print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('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입력한 두 수는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:', f_1,</a:t>
                      </a:r>
                      <a:r>
                        <a:rPr lang="en-US" altLang="ko-KR" sz="1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f_2 )</a:t>
                      </a:r>
                      <a:endParaRPr lang="en-US" altLang="ko-KR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print('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두 수의 합은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:' ,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f_1 + f_2 )</a:t>
                      </a:r>
                      <a:endParaRPr lang="en-US" altLang="ko-KR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print('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두 수의 곱은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:' ,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f_1 * f_2)</a:t>
                      </a:r>
                      <a:endParaRPr lang="en-US" altLang="ko-KR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print('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두 수의 </a:t>
                      </a:r>
                      <a:r>
                        <a:rPr lang="ko-KR" altLang="en-US" sz="1400" b="1" dirty="0" err="1" smtClean="0">
                          <a:solidFill>
                            <a:srgbClr val="FF0000"/>
                          </a:solidFill>
                        </a:rPr>
                        <a:t>차은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:' ,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abs(f_1 - f_2))</a:t>
                      </a:r>
                      <a:endParaRPr lang="en-US" altLang="ko-KR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072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Remark</a:t>
                      </a:r>
                      <a:endParaRPr lang="ko-KR" alt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en-US" altLang="ko-KR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파이썬은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함수를 사용하여 키보드 입력을 받는다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출력하고 싶은 메시지는 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함수의 인자로 전달하면 된다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input </a:t>
                      </a:r>
                      <a:r>
                        <a:rPr lang="ko-KR" altLang="en-US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함수의 </a:t>
                      </a:r>
                      <a:r>
                        <a:rPr lang="ko-KR" altLang="en-US" sz="14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리턴값은</a:t>
                      </a:r>
                      <a:r>
                        <a:rPr lang="ko-KR" altLang="en-US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문자열이다</a:t>
                      </a:r>
                      <a:r>
                        <a:rPr lang="en-US" altLang="ko-KR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i="0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4.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문자열</a:t>
                      </a:r>
                      <a:r>
                        <a:rPr lang="ko-KR" altLang="en-US" sz="1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400" b="1" baseline="0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정수 변환</a:t>
                      </a:r>
                      <a:r>
                        <a:rPr lang="ko-KR" altLang="en-US" sz="1400" b="1" baseline="0" dirty="0" smtClean="0">
                          <a:solidFill>
                            <a:srgbClr val="FF0000"/>
                          </a:solidFill>
                        </a:rPr>
                        <a:t> 함수 </a:t>
                      </a:r>
                      <a:r>
                        <a:rPr lang="en-US" altLang="ko-KR" sz="1400" b="1" dirty="0" err="1" smtClean="0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5.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문자열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 실수</a:t>
                      </a:r>
                      <a:r>
                        <a:rPr lang="ko-KR" altLang="en-US" sz="1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변환</a:t>
                      </a:r>
                      <a:r>
                        <a:rPr lang="ko-KR" altLang="en-US" sz="1400" b="1" baseline="0" dirty="0" smtClean="0">
                          <a:solidFill>
                            <a:srgbClr val="FF0000"/>
                          </a:solidFill>
                        </a:rPr>
                        <a:t> 함수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float()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6. </a:t>
                      </a:r>
                      <a:r>
                        <a:rPr lang="ko-KR" altLang="en-US" sz="1400" dirty="0" smtClean="0"/>
                        <a:t>숫자 </a:t>
                      </a:r>
                      <a:r>
                        <a:rPr lang="en-US" altLang="ko-KR" sz="1400" dirty="0" smtClean="0"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400" dirty="0" smtClean="0"/>
                        <a:t>문자열 변환</a:t>
                      </a:r>
                      <a:r>
                        <a:rPr lang="ko-KR" altLang="en-US" sz="1400" baseline="0" dirty="0" smtClean="0"/>
                        <a:t> 함수 </a:t>
                      </a:r>
                      <a:r>
                        <a:rPr lang="en-US" altLang="ko-KR" sz="1400" baseline="0" dirty="0" smtClean="0"/>
                        <a:t>: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err="1" smtClean="0"/>
                        <a:t>str</a:t>
                      </a:r>
                      <a:r>
                        <a:rPr lang="en-US" altLang="ko-KR" sz="1400" dirty="0" smtClean="0"/>
                        <a:t>()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9606" y="6534487"/>
            <a:ext cx="7442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https://github.com/moebs/python_lab/blob/master/ch05/ch05_example.ipynb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7402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5035</TotalTime>
  <Words>2450</Words>
  <Application>Microsoft Office PowerPoint</Application>
  <PresentationFormat>사용자 지정</PresentationFormat>
  <Paragraphs>495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1" baseType="lpstr">
      <vt:lpstr>Office 테마</vt:lpstr>
      <vt:lpstr>디자인 사용자 지정</vt:lpstr>
      <vt:lpstr>Review 및 Python 파일 입출력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a40</dc:creator>
  <cp:lastModifiedBy>moebs</cp:lastModifiedBy>
  <cp:revision>686</cp:revision>
  <dcterms:created xsi:type="dcterms:W3CDTF">2020-03-22T10:18:41Z</dcterms:created>
  <dcterms:modified xsi:type="dcterms:W3CDTF">2020-11-03T12:42:34Z</dcterms:modified>
</cp:coreProperties>
</file>