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8"/>
  </p:notesMasterIdLst>
  <p:sldIdLst>
    <p:sldId id="256" r:id="rId2"/>
    <p:sldId id="378" r:id="rId3"/>
    <p:sldId id="373" r:id="rId4"/>
    <p:sldId id="374" r:id="rId5"/>
    <p:sldId id="399" r:id="rId6"/>
    <p:sldId id="401" r:id="rId7"/>
    <p:sldId id="402" r:id="rId8"/>
    <p:sldId id="400" r:id="rId9"/>
    <p:sldId id="370" r:id="rId10"/>
    <p:sldId id="382" r:id="rId11"/>
    <p:sldId id="381" r:id="rId12"/>
    <p:sldId id="259" r:id="rId13"/>
    <p:sldId id="375" r:id="rId14"/>
    <p:sldId id="369" r:id="rId15"/>
    <p:sldId id="380" r:id="rId16"/>
    <p:sldId id="379" r:id="rId17"/>
    <p:sldId id="258" r:id="rId18"/>
    <p:sldId id="377" r:id="rId19"/>
    <p:sldId id="376" r:id="rId20"/>
    <p:sldId id="391" r:id="rId21"/>
    <p:sldId id="390" r:id="rId22"/>
    <p:sldId id="383" r:id="rId23"/>
    <p:sldId id="342" r:id="rId24"/>
    <p:sldId id="398" r:id="rId25"/>
    <p:sldId id="395" r:id="rId26"/>
    <p:sldId id="384" r:id="rId27"/>
    <p:sldId id="392" r:id="rId28"/>
    <p:sldId id="357" r:id="rId29"/>
    <p:sldId id="260" r:id="rId30"/>
    <p:sldId id="385" r:id="rId31"/>
    <p:sldId id="386" r:id="rId32"/>
    <p:sldId id="358" r:id="rId33"/>
    <p:sldId id="394" r:id="rId34"/>
    <p:sldId id="393" r:id="rId35"/>
    <p:sldId id="361" r:id="rId36"/>
    <p:sldId id="39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:p15="http://schemas.microsoft.com/office/powerpoint/2012/main" xmlns="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76176" autoAdjust="0"/>
  </p:normalViewPr>
  <p:slideViewPr>
    <p:cSldViewPr snapToGrid="0">
      <p:cViewPr>
        <p:scale>
          <a:sx n="66" d="100"/>
          <a:sy n="66" d="100"/>
        </p:scale>
        <p:origin x="-72" y="-25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984" indent="-285379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1514" indent="-228303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98120" indent="-228303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4725" indent="-228303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1331" indent="-22830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67937" indent="-22830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4542" indent="-22830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1148" indent="-22830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A8DFF9-41B9-B344-87B0-E8F230012897}" type="slidenum">
              <a:rPr lang="de-DE" sz="1200"/>
              <a:pPr eaLnBrk="1" hangingPunct="1"/>
              <a:t>26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noProof="1"/>
          </a:p>
        </p:txBody>
      </p:sp>
    </p:spTree>
    <p:extLst>
      <p:ext uri="{BB962C8B-B14F-4D97-AF65-F5344CB8AC3E}">
        <p14:creationId xmlns:p14="http://schemas.microsoft.com/office/powerpoint/2010/main" val="87221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en.wikipedia.org/wiki/File:Christopher_Columbus_.P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Christopher_Columbus_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Linux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소개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자유형 9222"/>
          <p:cNvSpPr/>
          <p:nvPr/>
        </p:nvSpPr>
        <p:spPr>
          <a:xfrm rot="5400000" flipH="1" flipV="1">
            <a:off x="-139421" y="4044265"/>
            <a:ext cx="1952758" cy="722227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797AC-B669-422F-9620-B053B4269D81}"/>
              </a:ext>
            </a:extLst>
          </p:cNvPr>
          <p:cNvSpPr/>
          <p:nvPr/>
        </p:nvSpPr>
        <p:spPr>
          <a:xfrm>
            <a:off x="1207147" y="1943852"/>
            <a:ext cx="9777706" cy="331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유권자가 투표할 때 소요되는 비용을 줄이고</a:t>
            </a:r>
            <a:endParaRPr lang="en-US" altLang="ko-KR" sz="3600" dirty="0"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사전투표</a:t>
            </a:r>
            <a:r>
              <a:rPr lang="en-US" altLang="ko-KR" sz="36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투표소 확대 등</a:t>
            </a:r>
            <a:r>
              <a:rPr lang="en-US" altLang="ko-KR" sz="36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36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혜택</a:t>
            </a:r>
            <a:r>
              <a:rPr lang="en-US" altLang="ko-KR" sz="36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인센티브 제공</a:t>
            </a:r>
            <a:r>
              <a:rPr lang="en-US" altLang="ko-KR" sz="36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36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많이 주면 </a:t>
            </a:r>
            <a:endParaRPr lang="en-US" altLang="ko-KR" sz="3600" dirty="0"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해결될 문제가 아닌가</a:t>
            </a:r>
            <a:r>
              <a:rPr lang="en-US" altLang="ko-KR" sz="36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198069" y="2064328"/>
            <a:ext cx="9650040" cy="3287054"/>
            <a:chOff x="3044967" y="1869474"/>
            <a:chExt cx="8182859" cy="1492716"/>
          </a:xfrm>
        </p:grpSpPr>
        <p:sp>
          <p:nvSpPr>
            <p:cNvPr id="13" name="왼쪽 대괄호 12"/>
            <p:cNvSpPr/>
            <p:nvPr/>
          </p:nvSpPr>
          <p:spPr>
            <a:xfrm>
              <a:off x="3044967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0966690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자유형 9222">
            <a:extLst>
              <a:ext uri="{FF2B5EF4-FFF2-40B4-BE49-F238E27FC236}">
                <a16:creationId xmlns:a16="http://schemas.microsoft.com/office/drawing/2014/main" xmlns="" id="{17E03B90-F39C-4448-8EC1-A50E3F9F9C29}"/>
              </a:ext>
            </a:extLst>
          </p:cNvPr>
          <p:cNvSpPr/>
          <p:nvPr/>
        </p:nvSpPr>
        <p:spPr>
          <a:xfrm rot="16200000" flipV="1">
            <a:off x="10253750" y="4044266"/>
            <a:ext cx="1952758" cy="722227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09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자유형 9222"/>
          <p:cNvSpPr/>
          <p:nvPr/>
        </p:nvSpPr>
        <p:spPr>
          <a:xfrm rot="5400000" flipH="1" flipV="1">
            <a:off x="-139421" y="4044265"/>
            <a:ext cx="1952758" cy="722227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797AC-B669-422F-9620-B053B4269D81}"/>
              </a:ext>
            </a:extLst>
          </p:cNvPr>
          <p:cNvSpPr/>
          <p:nvPr/>
        </p:nvSpPr>
        <p:spPr>
          <a:xfrm>
            <a:off x="1207147" y="1943852"/>
            <a:ext cx="9777706" cy="331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유권자가 투표할 때 소요되는 비용을 줄이고</a:t>
            </a:r>
            <a:endParaRPr lang="en-US" altLang="ko-KR" sz="3600" dirty="0"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사전투표</a:t>
            </a:r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투표소 확대 등</a:t>
            </a:r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360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en-US" altLang="ko-KR" sz="36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혜택</a:t>
            </a:r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인센티브 제공</a:t>
            </a:r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360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많이 주면 </a:t>
            </a:r>
            <a:endParaRPr lang="en-US" altLang="ko-KR" sz="3600" dirty="0"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해결될 문제가 아닌가</a:t>
            </a:r>
            <a:r>
              <a:rPr lang="en-US" altLang="ko-KR" sz="360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198069" y="2064328"/>
            <a:ext cx="9650040" cy="3287054"/>
            <a:chOff x="3044967" y="1869474"/>
            <a:chExt cx="8182859" cy="1492716"/>
          </a:xfrm>
        </p:grpSpPr>
        <p:sp>
          <p:nvSpPr>
            <p:cNvPr id="13" name="왼쪽 대괄호 12"/>
            <p:cNvSpPr/>
            <p:nvPr/>
          </p:nvSpPr>
          <p:spPr>
            <a:xfrm>
              <a:off x="3044967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0966690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자유형 9222">
            <a:extLst>
              <a:ext uri="{FF2B5EF4-FFF2-40B4-BE49-F238E27FC236}">
                <a16:creationId xmlns:a16="http://schemas.microsoft.com/office/drawing/2014/main" xmlns="" id="{17E03B90-F39C-4448-8EC1-A50E3F9F9C29}"/>
              </a:ext>
            </a:extLst>
          </p:cNvPr>
          <p:cNvSpPr/>
          <p:nvPr/>
        </p:nvSpPr>
        <p:spPr>
          <a:xfrm rot="16200000" flipV="1">
            <a:off x="10253750" y="4044266"/>
            <a:ext cx="1952758" cy="722227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83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6195134"/>
            <a:ext cx="4151095" cy="78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075" y="1922834"/>
            <a:ext cx="4876800" cy="48768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자유형 9222"/>
          <p:cNvSpPr/>
          <p:nvPr/>
        </p:nvSpPr>
        <p:spPr>
          <a:xfrm>
            <a:off x="2928938" y="2249106"/>
            <a:ext cx="728662" cy="524172"/>
          </a:xfrm>
          <a:custGeom>
            <a:avLst/>
            <a:gdLst>
              <a:gd name="connsiteX0" fmla="*/ 871538 w 885825"/>
              <a:gd name="connsiteY0" fmla="*/ 0 h 671512"/>
              <a:gd name="connsiteX1" fmla="*/ 0 w 885825"/>
              <a:gd name="connsiteY1" fmla="*/ 671512 h 671512"/>
              <a:gd name="connsiteX2" fmla="*/ 885825 w 885825"/>
              <a:gd name="connsiteY2" fmla="*/ 614362 h 671512"/>
              <a:gd name="connsiteX3" fmla="*/ 871538 w 885825"/>
              <a:gd name="connsiteY3" fmla="*/ 0 h 6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71512">
                <a:moveTo>
                  <a:pt x="871538" y="0"/>
                </a:moveTo>
                <a:lnTo>
                  <a:pt x="0" y="671512"/>
                </a:lnTo>
                <a:lnTo>
                  <a:pt x="885825" y="614362"/>
                </a:lnTo>
                <a:lnTo>
                  <a:pt x="87153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797AC-B669-422F-9620-B053B4269D81}"/>
              </a:ext>
            </a:extLst>
          </p:cNvPr>
          <p:cNvSpPr/>
          <p:nvPr/>
        </p:nvSpPr>
        <p:spPr>
          <a:xfrm>
            <a:off x="4031936" y="1021727"/>
            <a:ext cx="7164315" cy="252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spc="-15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유권자가 투표할 때 소요되는 비용을 </a:t>
            </a:r>
            <a:endParaRPr lang="en-US" altLang="ko-KR" sz="3400" spc="-150" dirty="0"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400" spc="-15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줄이고</a:t>
            </a:r>
            <a:r>
              <a:rPr lang="en-US" altLang="ko-KR" sz="3200" spc="-15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spc="-15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사전투표</a:t>
            </a:r>
            <a:r>
              <a:rPr lang="en-US" altLang="ko-KR" sz="3200" spc="-15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spc="-15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투표소 확대 등</a:t>
            </a:r>
            <a:r>
              <a:rPr lang="en-US" altLang="ko-KR" sz="3200" spc="-15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sz="3400" spc="-15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3400" spc="-15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혜택</a:t>
            </a:r>
            <a:r>
              <a:rPr lang="en-US" altLang="ko-KR" sz="3200" spc="-15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spc="-15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인센티브 제공</a:t>
            </a:r>
            <a:r>
              <a:rPr lang="en-US" altLang="ko-KR" sz="3200" spc="-15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3400" spc="-15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을 많이 주면 </a:t>
            </a:r>
            <a:endParaRPr lang="en-US" altLang="ko-KR" sz="3400" spc="-150" dirty="0"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400" spc="-15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해결될 문제가 아닌가</a:t>
            </a:r>
            <a:r>
              <a:rPr lang="en-US" altLang="ko-KR" sz="3400" spc="-150" dirty="0"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657849" y="1037583"/>
            <a:ext cx="7496838" cy="2423047"/>
            <a:chOff x="3730988" y="1869474"/>
            <a:chExt cx="7496838" cy="1492716"/>
          </a:xfrm>
        </p:grpSpPr>
        <p:sp>
          <p:nvSpPr>
            <p:cNvPr id="13" name="왼쪽 대괄호 12"/>
            <p:cNvSpPr/>
            <p:nvPr/>
          </p:nvSpPr>
          <p:spPr>
            <a:xfrm>
              <a:off x="3730988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0966690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387331" y="5663173"/>
            <a:ext cx="3814288" cy="1194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사다리꼴 8"/>
          <p:cNvSpPr/>
          <p:nvPr/>
        </p:nvSpPr>
        <p:spPr>
          <a:xfrm>
            <a:off x="7387331" y="4961151"/>
            <a:ext cx="3814288" cy="702021"/>
          </a:xfrm>
          <a:prstGeom prst="trapezoid">
            <a:avLst>
              <a:gd name="adj" fmla="val 3314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44331" y="5863434"/>
            <a:ext cx="2300288" cy="3927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44531" y="5312161"/>
            <a:ext cx="2881312" cy="8081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80634" y="4417509"/>
            <a:ext cx="1009106" cy="97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17" name="그룹 9216"/>
          <p:cNvGrpSpPr/>
          <p:nvPr/>
        </p:nvGrpSpPr>
        <p:grpSpPr>
          <a:xfrm>
            <a:off x="9072666" y="4739342"/>
            <a:ext cx="443618" cy="443618"/>
            <a:chOff x="-1243013" y="2957513"/>
            <a:chExt cx="1066799" cy="1066799"/>
          </a:xfrm>
        </p:grpSpPr>
        <p:sp>
          <p:nvSpPr>
            <p:cNvPr id="26" name="타원 25"/>
            <p:cNvSpPr/>
            <p:nvPr/>
          </p:nvSpPr>
          <p:spPr>
            <a:xfrm>
              <a:off x="-1243013" y="2957513"/>
              <a:ext cx="1066799" cy="106679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6" idx="1"/>
              <a:endCxn id="26" idx="5"/>
            </p:cNvCxnSpPr>
            <p:nvPr/>
          </p:nvCxnSpPr>
          <p:spPr>
            <a:xfrm>
              <a:off x="-1086784" y="3113742"/>
              <a:ext cx="754341" cy="75434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6" idx="6"/>
            </p:cNvCxnSpPr>
            <p:nvPr/>
          </p:nvCxnSpPr>
          <p:spPr>
            <a:xfrm flipH="1" flipV="1">
              <a:off x="-709614" y="3490912"/>
              <a:ext cx="533400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1" name="그룹 9220"/>
          <p:cNvGrpSpPr/>
          <p:nvPr/>
        </p:nvGrpSpPr>
        <p:grpSpPr>
          <a:xfrm>
            <a:off x="8550256" y="3888397"/>
            <a:ext cx="3641744" cy="1030565"/>
            <a:chOff x="8550256" y="3839397"/>
            <a:chExt cx="3675210" cy="1079566"/>
          </a:xfrm>
        </p:grpSpPr>
        <p:grpSp>
          <p:nvGrpSpPr>
            <p:cNvPr id="19" name="그룹 18"/>
            <p:cNvGrpSpPr/>
            <p:nvPr/>
          </p:nvGrpSpPr>
          <p:grpSpPr>
            <a:xfrm rot="10800000">
              <a:off x="8550256" y="3839397"/>
              <a:ext cx="3675210" cy="1079566"/>
              <a:chOff x="-2062196" y="928255"/>
              <a:chExt cx="9197287" cy="2701636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066800" y="1187017"/>
                <a:ext cx="6068291" cy="2244437"/>
                <a:chOff x="1066800" y="1187017"/>
                <a:chExt cx="6068291" cy="2244437"/>
              </a:xfrm>
            </p:grpSpPr>
            <p:sp>
              <p:nvSpPr>
                <p:cNvPr id="23" name="자유형 22"/>
                <p:cNvSpPr/>
                <p:nvPr/>
              </p:nvSpPr>
              <p:spPr>
                <a:xfrm>
                  <a:off x="1820228" y="1228582"/>
                  <a:ext cx="5314863" cy="2114571"/>
                </a:xfrm>
                <a:custGeom>
                  <a:avLst/>
                  <a:gdLst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9446"/>
                    <a:gd name="connsiteX1" fmla="*/ 1052945 w 5278582"/>
                    <a:gd name="connsiteY1" fmla="*/ 0 h 2109446"/>
                    <a:gd name="connsiteX2" fmla="*/ 2078182 w 5278582"/>
                    <a:gd name="connsiteY2" fmla="*/ 304800 h 2109446"/>
                    <a:gd name="connsiteX3" fmla="*/ 3311236 w 5278582"/>
                    <a:gd name="connsiteY3" fmla="*/ 304800 h 2109446"/>
                    <a:gd name="connsiteX4" fmla="*/ 3782291 w 5278582"/>
                    <a:gd name="connsiteY4" fmla="*/ 789709 h 2109446"/>
                    <a:gd name="connsiteX5" fmla="*/ 4807527 w 5278582"/>
                    <a:gd name="connsiteY5" fmla="*/ 304800 h 2109446"/>
                    <a:gd name="connsiteX6" fmla="*/ 5278582 w 5278582"/>
                    <a:gd name="connsiteY6" fmla="*/ 568036 h 2109446"/>
                    <a:gd name="connsiteX7" fmla="*/ 3034145 w 5278582"/>
                    <a:gd name="connsiteY7" fmla="*/ 2050473 h 2109446"/>
                    <a:gd name="connsiteX8" fmla="*/ 2355273 w 5278582"/>
                    <a:gd name="connsiteY8" fmla="*/ 2105891 h 2109446"/>
                    <a:gd name="connsiteX9" fmla="*/ 692727 w 5278582"/>
                    <a:gd name="connsiteY9" fmla="*/ 1593273 h 2109446"/>
                    <a:gd name="connsiteX10" fmla="*/ 0 w 5278582"/>
                    <a:gd name="connsiteY10" fmla="*/ 1898073 h 2109446"/>
                    <a:gd name="connsiteX11" fmla="*/ 41564 w 5278582"/>
                    <a:gd name="connsiteY11" fmla="*/ 429491 h 2109446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54771 w 5278582"/>
                    <a:gd name="connsiteY4" fmla="*/ 706582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78582" h="2114571">
                      <a:moveTo>
                        <a:pt x="41564" y="429491"/>
                      </a:moveTo>
                      <a:cubicBezTo>
                        <a:pt x="378691" y="286327"/>
                        <a:pt x="688109" y="18473"/>
                        <a:pt x="1052945" y="0"/>
                      </a:cubicBezTo>
                      <a:cubicBezTo>
                        <a:pt x="1505527" y="18472"/>
                        <a:pt x="1708727" y="300181"/>
                        <a:pt x="2078182" y="304800"/>
                      </a:cubicBezTo>
                      <a:cubicBezTo>
                        <a:pt x="2489200" y="304800"/>
                        <a:pt x="3031805" y="237836"/>
                        <a:pt x="3311236" y="304800"/>
                      </a:cubicBezTo>
                      <a:cubicBezTo>
                        <a:pt x="3590668" y="371764"/>
                        <a:pt x="3707834" y="323273"/>
                        <a:pt x="3754771" y="706582"/>
                      </a:cubicBezTo>
                      <a:lnTo>
                        <a:pt x="4807527" y="304800"/>
                      </a:lnTo>
                      <a:cubicBezTo>
                        <a:pt x="5200072" y="267854"/>
                        <a:pt x="5260110" y="397164"/>
                        <a:pt x="5278582" y="568036"/>
                      </a:cubicBezTo>
                      <a:lnTo>
                        <a:pt x="3034145" y="2050473"/>
                      </a:lnTo>
                      <a:cubicBezTo>
                        <a:pt x="2807854" y="2152073"/>
                        <a:pt x="2595418" y="2101273"/>
                        <a:pt x="2355273" y="2105891"/>
                      </a:cubicBezTo>
                      <a:cubicBezTo>
                        <a:pt x="1801091" y="1935018"/>
                        <a:pt x="1052945" y="1611746"/>
                        <a:pt x="692727" y="1593273"/>
                      </a:cubicBezTo>
                      <a:cubicBezTo>
                        <a:pt x="406400" y="1625600"/>
                        <a:pt x="230909" y="1796473"/>
                        <a:pt x="0" y="1898073"/>
                      </a:cubicBezTo>
                      <a:lnTo>
                        <a:pt x="41564" y="42949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762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066800" y="1187017"/>
                  <a:ext cx="817418" cy="22444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-2062196" y="928255"/>
                <a:ext cx="3537704" cy="2701636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자유형 19"/>
            <p:cNvSpPr/>
            <p:nvPr/>
          </p:nvSpPr>
          <p:spPr>
            <a:xfrm rot="10800000">
              <a:off x="9159242" y="4448384"/>
              <a:ext cx="561309" cy="88579"/>
            </a:xfrm>
            <a:custGeom>
              <a:avLst/>
              <a:gdLst>
                <a:gd name="connsiteX0" fmla="*/ 1122218 w 1136073"/>
                <a:gd name="connsiteY0" fmla="*/ 0 h 304800"/>
                <a:gd name="connsiteX1" fmla="*/ 1136073 w 1136073"/>
                <a:gd name="connsiteY1" fmla="*/ 304800 h 304800"/>
                <a:gd name="connsiteX2" fmla="*/ 0 w 1136073"/>
                <a:gd name="connsiteY2" fmla="*/ 304800 h 304800"/>
                <a:gd name="connsiteX0" fmla="*/ 1052946 w 1136073"/>
                <a:gd name="connsiteY0" fmla="*/ 0 h 290945"/>
                <a:gd name="connsiteX1" fmla="*/ 1136073 w 1136073"/>
                <a:gd name="connsiteY1" fmla="*/ 290945 h 290945"/>
                <a:gd name="connsiteX2" fmla="*/ 0 w 1136073"/>
                <a:gd name="connsiteY2" fmla="*/ 290945 h 290945"/>
                <a:gd name="connsiteX0" fmla="*/ 1108364 w 1136073"/>
                <a:gd name="connsiteY0" fmla="*/ 0 h 221672"/>
                <a:gd name="connsiteX1" fmla="*/ 1136073 w 1136073"/>
                <a:gd name="connsiteY1" fmla="*/ 221672 h 221672"/>
                <a:gd name="connsiteX2" fmla="*/ 0 w 1136073"/>
                <a:gd name="connsiteY2" fmla="*/ 221672 h 221672"/>
                <a:gd name="connsiteX0" fmla="*/ 1108364 w 1108364"/>
                <a:gd name="connsiteY0" fmla="*/ 0 h 221672"/>
                <a:gd name="connsiteX1" fmla="*/ 1052946 w 1108364"/>
                <a:gd name="connsiteY1" fmla="*/ 221672 h 221672"/>
                <a:gd name="connsiteX2" fmla="*/ 0 w 1108364"/>
                <a:gd name="connsiteY2" fmla="*/ 221672 h 221672"/>
                <a:gd name="connsiteX0" fmla="*/ 1108364 w 1108364"/>
                <a:gd name="connsiteY0" fmla="*/ 0 h 235527"/>
                <a:gd name="connsiteX1" fmla="*/ 1066801 w 1108364"/>
                <a:gd name="connsiteY1" fmla="*/ 235527 h 235527"/>
                <a:gd name="connsiteX2" fmla="*/ 0 w 1108364"/>
                <a:gd name="connsiteY2" fmla="*/ 221672 h 235527"/>
                <a:gd name="connsiteX0" fmla="*/ 1108364 w 1108364"/>
                <a:gd name="connsiteY0" fmla="*/ 0 h 235527"/>
                <a:gd name="connsiteX1" fmla="*/ 914401 w 1108364"/>
                <a:gd name="connsiteY1" fmla="*/ 235527 h 235527"/>
                <a:gd name="connsiteX2" fmla="*/ 0 w 1108364"/>
                <a:gd name="connsiteY2" fmla="*/ 221672 h 235527"/>
                <a:gd name="connsiteX0" fmla="*/ 1108364 w 1108364"/>
                <a:gd name="connsiteY0" fmla="*/ 0 h 221672"/>
                <a:gd name="connsiteX1" fmla="*/ 886692 w 1108364"/>
                <a:gd name="connsiteY1" fmla="*/ 180109 h 221672"/>
                <a:gd name="connsiteX2" fmla="*/ 0 w 1108364"/>
                <a:gd name="connsiteY2" fmla="*/ 221672 h 22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8364" h="221672">
                  <a:moveTo>
                    <a:pt x="1108364" y="0"/>
                  </a:moveTo>
                  <a:lnTo>
                    <a:pt x="886692" y="180109"/>
                  </a:lnTo>
                  <a:lnTo>
                    <a:pt x="0" y="221672"/>
                  </a:lnTo>
                </a:path>
              </a:pathLst>
            </a:cu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57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9222">
            <a:extLst>
              <a:ext uri="{FF2B5EF4-FFF2-40B4-BE49-F238E27FC236}">
                <a16:creationId xmlns:a16="http://schemas.microsoft.com/office/drawing/2014/main" xmlns="" id="{49CD40C5-3671-4A2D-AB18-C7B0E9231F59}"/>
              </a:ext>
            </a:extLst>
          </p:cNvPr>
          <p:cNvSpPr/>
          <p:nvPr/>
        </p:nvSpPr>
        <p:spPr>
          <a:xfrm>
            <a:off x="2911072" y="2936651"/>
            <a:ext cx="728662" cy="524172"/>
          </a:xfrm>
          <a:custGeom>
            <a:avLst/>
            <a:gdLst>
              <a:gd name="connsiteX0" fmla="*/ 871538 w 885825"/>
              <a:gd name="connsiteY0" fmla="*/ 0 h 671512"/>
              <a:gd name="connsiteX1" fmla="*/ 0 w 885825"/>
              <a:gd name="connsiteY1" fmla="*/ 671512 h 671512"/>
              <a:gd name="connsiteX2" fmla="*/ 885825 w 885825"/>
              <a:gd name="connsiteY2" fmla="*/ 614362 h 671512"/>
              <a:gd name="connsiteX3" fmla="*/ 871538 w 885825"/>
              <a:gd name="connsiteY3" fmla="*/ 0 h 6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71512">
                <a:moveTo>
                  <a:pt x="871538" y="0"/>
                </a:moveTo>
                <a:lnTo>
                  <a:pt x="0" y="671512"/>
                </a:lnTo>
                <a:lnTo>
                  <a:pt x="885825" y="614362"/>
                </a:lnTo>
                <a:lnTo>
                  <a:pt x="87153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1D59132-52D9-4B7F-AA2F-DCEC383C6E43}"/>
              </a:ext>
            </a:extLst>
          </p:cNvPr>
          <p:cNvSpPr/>
          <p:nvPr/>
        </p:nvSpPr>
        <p:spPr>
          <a:xfrm>
            <a:off x="4021464" y="2739970"/>
            <a:ext cx="7164315" cy="237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유권자가 투표할 때 소요되는 비용을 </a:t>
            </a:r>
            <a:endParaRPr lang="en-US" altLang="ko-KR" sz="3200" b="1" dirty="0"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줄이고</a:t>
            </a:r>
            <a:r>
              <a:rPr lang="en-US" altLang="ko-KR" sz="3200" dirty="0"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사전투표</a:t>
            </a:r>
            <a:r>
              <a:rPr lang="en-US" altLang="ko-KR" sz="3200" dirty="0"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투표소 확대 등</a:t>
            </a:r>
            <a:r>
              <a:rPr lang="en-US" altLang="ko-KR" sz="3200" dirty="0"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en-US" altLang="ko-KR" sz="32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혜택</a:t>
            </a:r>
            <a:r>
              <a:rPr lang="en-US" altLang="ko-KR" sz="3200" dirty="0"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인센티브 제공</a:t>
            </a:r>
            <a:r>
              <a:rPr lang="en-US" altLang="ko-KR" sz="3200" dirty="0"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을 많이 주면 </a:t>
            </a:r>
            <a:endParaRPr lang="en-US" altLang="ko-KR" sz="3200" b="1" dirty="0"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해결될 문제가 아닌가</a:t>
            </a:r>
            <a:r>
              <a:rPr lang="en-US" altLang="ko-KR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7590E17-7BFC-4F41-B9C9-5027783A17CF}"/>
              </a:ext>
            </a:extLst>
          </p:cNvPr>
          <p:cNvGrpSpPr/>
          <p:nvPr/>
        </p:nvGrpSpPr>
        <p:grpSpPr>
          <a:xfrm>
            <a:off x="3639735" y="2694946"/>
            <a:ext cx="7496838" cy="2423047"/>
            <a:chOff x="3730988" y="1869474"/>
            <a:chExt cx="7496838" cy="1492716"/>
          </a:xfrm>
        </p:grpSpPr>
        <p:sp>
          <p:nvSpPr>
            <p:cNvPr id="11" name="왼쪽 대괄호 10">
              <a:extLst>
                <a:ext uri="{FF2B5EF4-FFF2-40B4-BE49-F238E27FC236}">
                  <a16:creationId xmlns:a16="http://schemas.microsoft.com/office/drawing/2014/main" xmlns="" id="{AE8A382F-2748-443B-B4CB-BFCBE118E5A1}"/>
                </a:ext>
              </a:extLst>
            </p:cNvPr>
            <p:cNvSpPr/>
            <p:nvPr/>
          </p:nvSpPr>
          <p:spPr>
            <a:xfrm>
              <a:off x="3730988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대괄호 11">
              <a:extLst>
                <a:ext uri="{FF2B5EF4-FFF2-40B4-BE49-F238E27FC236}">
                  <a16:creationId xmlns:a16="http://schemas.microsoft.com/office/drawing/2014/main" xmlns="" id="{5041F4AE-8A24-4059-97B4-2358C81C6FF8}"/>
                </a:ext>
              </a:extLst>
            </p:cNvPr>
            <p:cNvSpPr/>
            <p:nvPr/>
          </p:nvSpPr>
          <p:spPr>
            <a:xfrm flipH="1">
              <a:off x="10966690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37D6D61-4041-4664-B618-357FAFDB50FD}"/>
              </a:ext>
            </a:extLst>
          </p:cNvPr>
          <p:cNvGrpSpPr/>
          <p:nvPr/>
        </p:nvGrpSpPr>
        <p:grpSpPr>
          <a:xfrm>
            <a:off x="1075496" y="2558000"/>
            <a:ext cx="1357745" cy="2754161"/>
            <a:chOff x="1343891" y="2364036"/>
            <a:chExt cx="1357745" cy="275416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63AAB3B2-FC6F-43FE-B1F1-28A114A5A437}"/>
                </a:ext>
              </a:extLst>
            </p:cNvPr>
            <p:cNvSpPr/>
            <p:nvPr/>
          </p:nvSpPr>
          <p:spPr>
            <a:xfrm flipV="1">
              <a:off x="1816359" y="3417431"/>
              <a:ext cx="433167" cy="38417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7FCFC7F2-C316-4425-BE27-5E4CAA226ABE}"/>
                </a:ext>
              </a:extLst>
            </p:cNvPr>
            <p:cNvSpPr/>
            <p:nvPr/>
          </p:nvSpPr>
          <p:spPr>
            <a:xfrm>
              <a:off x="1468581" y="2364036"/>
              <a:ext cx="1108364" cy="110836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xmlns="" id="{67AB452B-8838-4EF7-8BA0-73B207DEF086}"/>
                </a:ext>
              </a:extLst>
            </p:cNvPr>
            <p:cNvSpPr/>
            <p:nvPr/>
          </p:nvSpPr>
          <p:spPr>
            <a:xfrm>
              <a:off x="1343891" y="3317349"/>
              <a:ext cx="1357745" cy="18008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xmlns="" id="{A1E68971-6E13-4650-B12B-1291DBFCA18C}"/>
                </a:ext>
              </a:extLst>
            </p:cNvPr>
            <p:cNvSpPr/>
            <p:nvPr/>
          </p:nvSpPr>
          <p:spPr>
            <a:xfrm>
              <a:off x="1816359" y="3429000"/>
              <a:ext cx="433167" cy="9673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3B203DB3-B94A-42EE-98B7-A1AC832561D8}"/>
                </a:ext>
              </a:extLst>
            </p:cNvPr>
            <p:cNvSpPr/>
            <p:nvPr/>
          </p:nvSpPr>
          <p:spPr>
            <a:xfrm flipV="1">
              <a:off x="1816359" y="3429000"/>
              <a:ext cx="433167" cy="23656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620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자유형 9222"/>
          <p:cNvSpPr/>
          <p:nvPr/>
        </p:nvSpPr>
        <p:spPr>
          <a:xfrm>
            <a:off x="3179467" y="2742687"/>
            <a:ext cx="728662" cy="524172"/>
          </a:xfrm>
          <a:custGeom>
            <a:avLst/>
            <a:gdLst>
              <a:gd name="connsiteX0" fmla="*/ 871538 w 885825"/>
              <a:gd name="connsiteY0" fmla="*/ 0 h 671512"/>
              <a:gd name="connsiteX1" fmla="*/ 0 w 885825"/>
              <a:gd name="connsiteY1" fmla="*/ 671512 h 671512"/>
              <a:gd name="connsiteX2" fmla="*/ 885825 w 885825"/>
              <a:gd name="connsiteY2" fmla="*/ 614362 h 671512"/>
              <a:gd name="connsiteX3" fmla="*/ 871538 w 885825"/>
              <a:gd name="connsiteY3" fmla="*/ 0 h 6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71512">
                <a:moveTo>
                  <a:pt x="871538" y="0"/>
                </a:moveTo>
                <a:lnTo>
                  <a:pt x="0" y="671512"/>
                </a:lnTo>
                <a:lnTo>
                  <a:pt x="885825" y="614362"/>
                </a:lnTo>
                <a:lnTo>
                  <a:pt x="87153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797AC-B669-422F-9620-B053B4269D81}"/>
              </a:ext>
            </a:extLst>
          </p:cNvPr>
          <p:cNvSpPr/>
          <p:nvPr/>
        </p:nvSpPr>
        <p:spPr>
          <a:xfrm>
            <a:off x="4351490" y="2476550"/>
            <a:ext cx="7164315" cy="237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유권자가 투표할 때 소요되는 비용을 </a:t>
            </a:r>
            <a:endParaRPr lang="en-US" altLang="ko-KR" sz="3200" b="1" dirty="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줄이고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사전투표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투표소 확대 등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sz="32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혜택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인센티브 제공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32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을 많이 주면 </a:t>
            </a:r>
            <a:endParaRPr lang="en-US" altLang="ko-KR" sz="3200" b="1" dirty="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해결될 문제가 아닌가</a:t>
            </a:r>
            <a:r>
              <a:rPr lang="en-US" altLang="ko-KR" sz="32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908130" y="2500982"/>
            <a:ext cx="7496838" cy="2423047"/>
            <a:chOff x="3730988" y="1869474"/>
            <a:chExt cx="7496838" cy="1492716"/>
          </a:xfrm>
        </p:grpSpPr>
        <p:sp>
          <p:nvSpPr>
            <p:cNvPr id="13" name="왼쪽 대괄호 12"/>
            <p:cNvSpPr/>
            <p:nvPr/>
          </p:nvSpPr>
          <p:spPr>
            <a:xfrm>
              <a:off x="3730988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0966690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FF581A3-A5A4-46A0-BAE1-B35595A5E953}"/>
              </a:ext>
            </a:extLst>
          </p:cNvPr>
          <p:cNvGrpSpPr/>
          <p:nvPr/>
        </p:nvGrpSpPr>
        <p:grpSpPr>
          <a:xfrm>
            <a:off x="1343891" y="2364036"/>
            <a:ext cx="1357745" cy="2754161"/>
            <a:chOff x="1343891" y="2364036"/>
            <a:chExt cx="1357745" cy="275416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xmlns="" id="{46E391BA-CFA5-486B-86C4-C61E824A20CE}"/>
                </a:ext>
              </a:extLst>
            </p:cNvPr>
            <p:cNvSpPr/>
            <p:nvPr/>
          </p:nvSpPr>
          <p:spPr>
            <a:xfrm flipV="1">
              <a:off x="1816359" y="3417431"/>
              <a:ext cx="433167" cy="38417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11B75B4B-507F-49FB-8206-4EBE37F3DD99}"/>
                </a:ext>
              </a:extLst>
            </p:cNvPr>
            <p:cNvSpPr/>
            <p:nvPr/>
          </p:nvSpPr>
          <p:spPr>
            <a:xfrm>
              <a:off x="1468581" y="2364036"/>
              <a:ext cx="1108364" cy="11083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xmlns="" id="{AE8F99C0-34AE-40E6-95A7-E60068136CED}"/>
                </a:ext>
              </a:extLst>
            </p:cNvPr>
            <p:cNvSpPr/>
            <p:nvPr/>
          </p:nvSpPr>
          <p:spPr>
            <a:xfrm>
              <a:off x="1343891" y="3317349"/>
              <a:ext cx="1357745" cy="18008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xmlns="" id="{ED3BE4BB-A69A-4CAC-B386-B2975D56011A}"/>
                </a:ext>
              </a:extLst>
            </p:cNvPr>
            <p:cNvSpPr/>
            <p:nvPr/>
          </p:nvSpPr>
          <p:spPr>
            <a:xfrm>
              <a:off x="1816359" y="3429000"/>
              <a:ext cx="433167" cy="967317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xmlns="" id="{2E7C518A-DFD9-4A3F-846A-97C63E363835}"/>
                </a:ext>
              </a:extLst>
            </p:cNvPr>
            <p:cNvSpPr/>
            <p:nvPr/>
          </p:nvSpPr>
          <p:spPr>
            <a:xfrm flipV="1">
              <a:off x="1816359" y="3429000"/>
              <a:ext cx="433167" cy="236562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26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EB099AE-BC39-4453-A123-26592200C689}"/>
              </a:ext>
            </a:extLst>
          </p:cNvPr>
          <p:cNvGrpSpPr/>
          <p:nvPr/>
        </p:nvGrpSpPr>
        <p:grpSpPr>
          <a:xfrm>
            <a:off x="1089042" y="1404199"/>
            <a:ext cx="10013917" cy="5223164"/>
            <a:chOff x="1146412" y="1147525"/>
            <a:chExt cx="10013917" cy="522316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89838724-0149-4468-A7D7-774D077EBDB1}"/>
                </a:ext>
              </a:extLst>
            </p:cNvPr>
            <p:cNvSpPr/>
            <p:nvPr/>
          </p:nvSpPr>
          <p:spPr>
            <a:xfrm>
              <a:off x="5937165" y="1147525"/>
              <a:ext cx="5223164" cy="5223164"/>
            </a:xfrm>
            <a:prstGeom prst="ellipse">
              <a:avLst/>
            </a:prstGeom>
            <a:solidFill>
              <a:schemeClr val="accent6">
                <a:lumMod val="7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F4A8F7A5-8F38-4AC6-8F2C-A80871DB652C}"/>
                </a:ext>
              </a:extLst>
            </p:cNvPr>
            <p:cNvSpPr/>
            <p:nvPr/>
          </p:nvSpPr>
          <p:spPr>
            <a:xfrm>
              <a:off x="1146412" y="1147525"/>
              <a:ext cx="5223164" cy="5223164"/>
            </a:xfrm>
            <a:prstGeom prst="ellipse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5649ACDA-C54F-429E-A58B-BF26DBD21D9E}"/>
                </a:ext>
              </a:extLst>
            </p:cNvPr>
            <p:cNvSpPr/>
            <p:nvPr/>
          </p:nvSpPr>
          <p:spPr>
            <a:xfrm>
              <a:off x="1561994" y="1563107"/>
              <a:ext cx="4392000" cy="43920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유권자들은</a:t>
              </a:r>
              <a:endParaRPr lang="en-US" altLang="ko-KR" sz="36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4800" b="1" dirty="0">
                  <a:gradFill flip="none" rotWithShape="1">
                    <a:gsLst>
                      <a:gs pos="0">
                        <a:schemeClr val="accent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왜</a:t>
              </a:r>
              <a:r>
                <a:rPr lang="ko-KR" altLang="en-US" sz="5400" b="1" dirty="0">
                  <a:gradFill flip="none" rotWithShape="1">
                    <a:gsLst>
                      <a:gs pos="0">
                        <a:schemeClr val="accent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en-US" altLang="ko-KR" sz="5400" b="1" dirty="0"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accent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투표를 안 하는가</a:t>
              </a:r>
              <a:r>
                <a:rPr lang="en-US" altLang="ko-KR" sz="3600" b="1" dirty="0">
                  <a:gradFill flip="none" rotWithShape="1">
                    <a:gsLst>
                      <a:gs pos="0">
                        <a:schemeClr val="accent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  <a:endParaRPr lang="ko-KR" altLang="en-US" sz="3600" b="1" dirty="0"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AD01EDAB-3F7E-4824-84BB-561031065160}"/>
                </a:ext>
              </a:extLst>
            </p:cNvPr>
            <p:cNvSpPr/>
            <p:nvPr/>
          </p:nvSpPr>
          <p:spPr>
            <a:xfrm>
              <a:off x="6352747" y="1563107"/>
              <a:ext cx="4392000" cy="43920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투표를 하면</a:t>
              </a:r>
              <a:endParaRPr lang="en-US" altLang="ko-KR" sz="36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얻는 </a:t>
              </a:r>
              <a:r>
                <a:rPr lang="ko-KR" altLang="en-US" sz="44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이익</a:t>
              </a:r>
              <a:r>
                <a:rPr lang="ko-KR" altLang="en-US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은</a:t>
              </a:r>
              <a:endParaRPr lang="en-US" altLang="ko-KR" sz="36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무엇인가</a:t>
              </a:r>
              <a:r>
                <a:rPr lang="en-US" altLang="ko-KR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  <a:endParaRPr lang="ko-KR" altLang="en-US" sz="36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92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492E673-02E5-4755-8DD7-D8DD54DA4634}"/>
              </a:ext>
            </a:extLst>
          </p:cNvPr>
          <p:cNvGrpSpPr/>
          <p:nvPr/>
        </p:nvGrpSpPr>
        <p:grpSpPr>
          <a:xfrm>
            <a:off x="1080627" y="1147525"/>
            <a:ext cx="10030746" cy="5223164"/>
            <a:chOff x="1129583" y="1147525"/>
            <a:chExt cx="10030746" cy="522316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89838724-0149-4468-A7D7-774D077EBDB1}"/>
                </a:ext>
              </a:extLst>
            </p:cNvPr>
            <p:cNvSpPr/>
            <p:nvPr/>
          </p:nvSpPr>
          <p:spPr>
            <a:xfrm>
              <a:off x="5937165" y="1147525"/>
              <a:ext cx="5223164" cy="5223164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F4A8F7A5-8F38-4AC6-8F2C-A80871DB652C}"/>
                </a:ext>
              </a:extLst>
            </p:cNvPr>
            <p:cNvSpPr/>
            <p:nvPr/>
          </p:nvSpPr>
          <p:spPr>
            <a:xfrm>
              <a:off x="1129583" y="1147525"/>
              <a:ext cx="5223164" cy="5223164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5649ACDA-C54F-429E-A58B-BF26DBD21D9E}"/>
                </a:ext>
              </a:extLst>
            </p:cNvPr>
            <p:cNvSpPr/>
            <p:nvPr/>
          </p:nvSpPr>
          <p:spPr>
            <a:xfrm>
              <a:off x="1545165" y="1563107"/>
              <a:ext cx="4392000" cy="43920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유권자들은</a:t>
              </a:r>
              <a:endParaRPr lang="en-US" altLang="ko-KR" sz="36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48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왜</a:t>
              </a:r>
              <a:r>
                <a:rPr lang="ko-KR" altLang="en-US" sz="54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en-US" altLang="ko-KR" sz="54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투표를 안 하는가</a:t>
              </a:r>
              <a:r>
                <a:rPr lang="en-US" altLang="ko-KR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  <a:endParaRPr lang="ko-KR" altLang="en-US" sz="36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AD01EDAB-3F7E-4824-84BB-561031065160}"/>
                </a:ext>
              </a:extLst>
            </p:cNvPr>
            <p:cNvSpPr/>
            <p:nvPr/>
          </p:nvSpPr>
          <p:spPr>
            <a:xfrm>
              <a:off x="6352747" y="1563107"/>
              <a:ext cx="4392000" cy="43920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투표를 하면</a:t>
              </a:r>
              <a:endParaRPr lang="en-US" altLang="ko-KR" sz="36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얻는 </a:t>
              </a:r>
              <a:r>
                <a:rPr lang="ko-KR" altLang="en-US" sz="44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이익</a:t>
              </a:r>
              <a:r>
                <a:rPr lang="ko-KR" altLang="en-US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은</a:t>
              </a:r>
              <a:endParaRPr lang="en-US" altLang="ko-KR" sz="36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무엇인가</a:t>
              </a:r>
              <a:r>
                <a:rPr lang="en-US" altLang="ko-KR" sz="36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  <a:endParaRPr lang="ko-KR" altLang="en-US" sz="36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55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08" y="6178221"/>
            <a:ext cx="10021783" cy="78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82" y="2693058"/>
            <a:ext cx="6302906" cy="4199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5073719" y="3991638"/>
            <a:ext cx="443618" cy="443618"/>
            <a:chOff x="-1243013" y="2957513"/>
            <a:chExt cx="1066799" cy="1066799"/>
          </a:xfrm>
        </p:grpSpPr>
        <p:sp>
          <p:nvSpPr>
            <p:cNvPr id="12" name="타원 11"/>
            <p:cNvSpPr/>
            <p:nvPr/>
          </p:nvSpPr>
          <p:spPr>
            <a:xfrm>
              <a:off x="-1243013" y="2957513"/>
              <a:ext cx="1066799" cy="10667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0"/>
              <a:endCxn id="12" idx="4"/>
            </p:cNvCxnSpPr>
            <p:nvPr/>
          </p:nvCxnSpPr>
          <p:spPr>
            <a:xfrm>
              <a:off x="-709614" y="2957513"/>
              <a:ext cx="0" cy="10667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5"/>
            </p:cNvCxnSpPr>
            <p:nvPr/>
          </p:nvCxnSpPr>
          <p:spPr>
            <a:xfrm flipH="1" flipV="1">
              <a:off x="-709611" y="3490913"/>
              <a:ext cx="377169" cy="37717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912365" y="3783284"/>
            <a:ext cx="443618" cy="443618"/>
            <a:chOff x="-1243013" y="2957513"/>
            <a:chExt cx="1066799" cy="1066799"/>
          </a:xfrm>
        </p:grpSpPr>
        <p:sp>
          <p:nvSpPr>
            <p:cNvPr id="20" name="타원 19"/>
            <p:cNvSpPr/>
            <p:nvPr/>
          </p:nvSpPr>
          <p:spPr>
            <a:xfrm>
              <a:off x="-1243013" y="2957513"/>
              <a:ext cx="1066799" cy="10667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>
              <a:stCxn id="20" idx="0"/>
              <a:endCxn id="20" idx="4"/>
            </p:cNvCxnSpPr>
            <p:nvPr/>
          </p:nvCxnSpPr>
          <p:spPr>
            <a:xfrm>
              <a:off x="-709614" y="2957513"/>
              <a:ext cx="0" cy="10667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20" idx="5"/>
            </p:cNvCxnSpPr>
            <p:nvPr/>
          </p:nvCxnSpPr>
          <p:spPr>
            <a:xfrm flipH="1" flipV="1">
              <a:off x="-709611" y="3490913"/>
              <a:ext cx="377169" cy="37717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4031181" y="3991638"/>
            <a:ext cx="443618" cy="443618"/>
            <a:chOff x="-1243013" y="2957513"/>
            <a:chExt cx="1066799" cy="1066799"/>
          </a:xfrm>
        </p:grpSpPr>
        <p:sp>
          <p:nvSpPr>
            <p:cNvPr id="24" name="타원 23"/>
            <p:cNvSpPr/>
            <p:nvPr/>
          </p:nvSpPr>
          <p:spPr>
            <a:xfrm>
              <a:off x="-1243013" y="2957513"/>
              <a:ext cx="1066799" cy="10667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stCxn id="24" idx="0"/>
              <a:endCxn id="24" idx="4"/>
            </p:cNvCxnSpPr>
            <p:nvPr/>
          </p:nvCxnSpPr>
          <p:spPr>
            <a:xfrm>
              <a:off x="-709614" y="2957513"/>
              <a:ext cx="0" cy="10667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24" idx="5"/>
            </p:cNvCxnSpPr>
            <p:nvPr/>
          </p:nvCxnSpPr>
          <p:spPr>
            <a:xfrm flipH="1" flipV="1">
              <a:off x="-709611" y="3490913"/>
              <a:ext cx="377169" cy="37717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6860104" y="3991638"/>
            <a:ext cx="443618" cy="443618"/>
            <a:chOff x="-1243013" y="2957513"/>
            <a:chExt cx="1066799" cy="1066799"/>
          </a:xfrm>
        </p:grpSpPr>
        <p:sp>
          <p:nvSpPr>
            <p:cNvPr id="28" name="타원 27"/>
            <p:cNvSpPr/>
            <p:nvPr/>
          </p:nvSpPr>
          <p:spPr>
            <a:xfrm>
              <a:off x="-1243013" y="2957513"/>
              <a:ext cx="1066799" cy="10667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0"/>
              <a:endCxn id="28" idx="4"/>
            </p:cNvCxnSpPr>
            <p:nvPr/>
          </p:nvCxnSpPr>
          <p:spPr>
            <a:xfrm>
              <a:off x="-709614" y="2957513"/>
              <a:ext cx="0" cy="10667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8" idx="5"/>
            </p:cNvCxnSpPr>
            <p:nvPr/>
          </p:nvCxnSpPr>
          <p:spPr>
            <a:xfrm flipH="1" flipV="1">
              <a:off x="-709611" y="3490913"/>
              <a:ext cx="377169" cy="37717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7679057" y="4070059"/>
            <a:ext cx="443618" cy="443618"/>
            <a:chOff x="-1243013" y="2957513"/>
            <a:chExt cx="1066799" cy="1066799"/>
          </a:xfrm>
        </p:grpSpPr>
        <p:sp>
          <p:nvSpPr>
            <p:cNvPr id="32" name="타원 31"/>
            <p:cNvSpPr/>
            <p:nvPr/>
          </p:nvSpPr>
          <p:spPr>
            <a:xfrm>
              <a:off x="-1243013" y="2957513"/>
              <a:ext cx="1066799" cy="10667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0"/>
              <a:endCxn id="32" idx="4"/>
            </p:cNvCxnSpPr>
            <p:nvPr/>
          </p:nvCxnSpPr>
          <p:spPr>
            <a:xfrm>
              <a:off x="-709614" y="2957513"/>
              <a:ext cx="0" cy="10667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2" idx="5"/>
            </p:cNvCxnSpPr>
            <p:nvPr/>
          </p:nvCxnSpPr>
          <p:spPr>
            <a:xfrm flipH="1" flipV="1">
              <a:off x="-709611" y="3490913"/>
              <a:ext cx="377169" cy="37717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708298" y="1006265"/>
            <a:ext cx="4630094" cy="2422735"/>
            <a:chOff x="708298" y="1006265"/>
            <a:chExt cx="4630094" cy="2422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자유형 16"/>
            <p:cNvSpPr/>
            <p:nvPr/>
          </p:nvSpPr>
          <p:spPr>
            <a:xfrm>
              <a:off x="2788171" y="2524204"/>
              <a:ext cx="1112318" cy="904796"/>
            </a:xfrm>
            <a:custGeom>
              <a:avLst/>
              <a:gdLst>
                <a:gd name="connsiteX0" fmla="*/ 0 w 1657350"/>
                <a:gd name="connsiteY0" fmla="*/ 0 h 1285875"/>
                <a:gd name="connsiteX1" fmla="*/ 1557338 w 1657350"/>
                <a:gd name="connsiteY1" fmla="*/ 1285875 h 1285875"/>
                <a:gd name="connsiteX2" fmla="*/ 1657350 w 1657350"/>
                <a:gd name="connsiteY2" fmla="*/ 0 h 1285875"/>
                <a:gd name="connsiteX3" fmla="*/ 0 w 1657350"/>
                <a:gd name="connsiteY3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1285875">
                  <a:moveTo>
                    <a:pt x="0" y="0"/>
                  </a:moveTo>
                  <a:lnTo>
                    <a:pt x="1557338" y="1285875"/>
                  </a:lnTo>
                  <a:lnTo>
                    <a:pt x="1657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" name="모서리가 둥근 직사각형 20">
              <a:extLst>
                <a:ext uri="{FF2B5EF4-FFF2-40B4-BE49-F238E27FC236}">
                  <a16:creationId xmlns:a16="http://schemas.microsoft.com/office/drawing/2014/main" xmlns="" id="{25B30DBA-5862-4484-A815-0986AB42273E}"/>
                </a:ext>
              </a:extLst>
            </p:cNvPr>
            <p:cNvSpPr/>
            <p:nvPr/>
          </p:nvSpPr>
          <p:spPr>
            <a:xfrm>
              <a:off x="708298" y="1006265"/>
              <a:ext cx="4630094" cy="151793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유권자들은 왜 </a:t>
              </a:r>
              <a:endParaRPr lang="en-US" altLang="ko-K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투표를 안 하는가</a:t>
              </a:r>
              <a:r>
                <a: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744072" y="1006265"/>
            <a:ext cx="4630094" cy="2422735"/>
            <a:chOff x="708298" y="1006265"/>
            <a:chExt cx="4630094" cy="2422735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자유형 37"/>
            <p:cNvSpPr/>
            <p:nvPr/>
          </p:nvSpPr>
          <p:spPr>
            <a:xfrm flipH="1">
              <a:off x="2230560" y="2524204"/>
              <a:ext cx="1112318" cy="904796"/>
            </a:xfrm>
            <a:custGeom>
              <a:avLst/>
              <a:gdLst>
                <a:gd name="connsiteX0" fmla="*/ 0 w 1657350"/>
                <a:gd name="connsiteY0" fmla="*/ 0 h 1285875"/>
                <a:gd name="connsiteX1" fmla="*/ 1557338 w 1657350"/>
                <a:gd name="connsiteY1" fmla="*/ 1285875 h 1285875"/>
                <a:gd name="connsiteX2" fmla="*/ 1657350 w 1657350"/>
                <a:gd name="connsiteY2" fmla="*/ 0 h 1285875"/>
                <a:gd name="connsiteX3" fmla="*/ 0 w 1657350"/>
                <a:gd name="connsiteY3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1285875">
                  <a:moveTo>
                    <a:pt x="0" y="0"/>
                  </a:moveTo>
                  <a:lnTo>
                    <a:pt x="1557338" y="1285875"/>
                  </a:lnTo>
                  <a:lnTo>
                    <a:pt x="16573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모서리가 둥근 직사각형 20">
              <a:extLst>
                <a:ext uri="{FF2B5EF4-FFF2-40B4-BE49-F238E27FC236}">
                  <a16:creationId xmlns:a16="http://schemas.microsoft.com/office/drawing/2014/main" xmlns="" id="{25B30DBA-5862-4484-A815-0986AB42273E}"/>
                </a:ext>
              </a:extLst>
            </p:cNvPr>
            <p:cNvSpPr/>
            <p:nvPr/>
          </p:nvSpPr>
          <p:spPr>
            <a:xfrm>
              <a:off x="708298" y="1006265"/>
              <a:ext cx="4630094" cy="1517939"/>
            </a:xfrm>
            <a:prstGeom prst="roundRect">
              <a:avLst>
                <a:gd name="adj" fmla="val 50000"/>
              </a:avLst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투표를 하면 얻는 </a:t>
              </a:r>
              <a:endParaRPr lang="en-US" altLang="ko-K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이익은 무엇인가</a:t>
              </a:r>
              <a:r>
                <a: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48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708298" y="1418925"/>
            <a:ext cx="4630094" cy="2422735"/>
            <a:chOff x="708298" y="1006265"/>
            <a:chExt cx="4630094" cy="2422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자유형 16"/>
            <p:cNvSpPr/>
            <p:nvPr/>
          </p:nvSpPr>
          <p:spPr>
            <a:xfrm>
              <a:off x="2788171" y="2524204"/>
              <a:ext cx="1112318" cy="904796"/>
            </a:xfrm>
            <a:custGeom>
              <a:avLst/>
              <a:gdLst>
                <a:gd name="connsiteX0" fmla="*/ 0 w 1657350"/>
                <a:gd name="connsiteY0" fmla="*/ 0 h 1285875"/>
                <a:gd name="connsiteX1" fmla="*/ 1557338 w 1657350"/>
                <a:gd name="connsiteY1" fmla="*/ 1285875 h 1285875"/>
                <a:gd name="connsiteX2" fmla="*/ 1657350 w 1657350"/>
                <a:gd name="connsiteY2" fmla="*/ 0 h 1285875"/>
                <a:gd name="connsiteX3" fmla="*/ 0 w 1657350"/>
                <a:gd name="connsiteY3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1285875">
                  <a:moveTo>
                    <a:pt x="0" y="0"/>
                  </a:moveTo>
                  <a:lnTo>
                    <a:pt x="1557338" y="1285875"/>
                  </a:lnTo>
                  <a:lnTo>
                    <a:pt x="1657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" name="모서리가 둥근 직사각형 20">
              <a:extLst>
                <a:ext uri="{FF2B5EF4-FFF2-40B4-BE49-F238E27FC236}">
                  <a16:creationId xmlns:a16="http://schemas.microsoft.com/office/drawing/2014/main" xmlns="" id="{25B30DBA-5862-4484-A815-0986AB42273E}"/>
                </a:ext>
              </a:extLst>
            </p:cNvPr>
            <p:cNvSpPr/>
            <p:nvPr/>
          </p:nvSpPr>
          <p:spPr>
            <a:xfrm>
              <a:off x="708298" y="1006265"/>
              <a:ext cx="4630094" cy="151793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유권자들은 왜 </a:t>
              </a:r>
              <a:endParaRPr lang="en-US" altLang="ko-K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투표를 안 하는가</a:t>
              </a:r>
              <a:r>
                <a: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744072" y="1418925"/>
            <a:ext cx="4630094" cy="2422735"/>
            <a:chOff x="708298" y="1006265"/>
            <a:chExt cx="4630094" cy="2422735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자유형 37"/>
            <p:cNvSpPr/>
            <p:nvPr/>
          </p:nvSpPr>
          <p:spPr>
            <a:xfrm flipH="1">
              <a:off x="2230560" y="2524204"/>
              <a:ext cx="1112318" cy="904796"/>
            </a:xfrm>
            <a:custGeom>
              <a:avLst/>
              <a:gdLst>
                <a:gd name="connsiteX0" fmla="*/ 0 w 1657350"/>
                <a:gd name="connsiteY0" fmla="*/ 0 h 1285875"/>
                <a:gd name="connsiteX1" fmla="*/ 1557338 w 1657350"/>
                <a:gd name="connsiteY1" fmla="*/ 1285875 h 1285875"/>
                <a:gd name="connsiteX2" fmla="*/ 1657350 w 1657350"/>
                <a:gd name="connsiteY2" fmla="*/ 0 h 1285875"/>
                <a:gd name="connsiteX3" fmla="*/ 0 w 1657350"/>
                <a:gd name="connsiteY3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1285875">
                  <a:moveTo>
                    <a:pt x="0" y="0"/>
                  </a:moveTo>
                  <a:lnTo>
                    <a:pt x="1557338" y="1285875"/>
                  </a:lnTo>
                  <a:lnTo>
                    <a:pt x="16573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모서리가 둥근 직사각형 20">
              <a:extLst>
                <a:ext uri="{FF2B5EF4-FFF2-40B4-BE49-F238E27FC236}">
                  <a16:creationId xmlns:a16="http://schemas.microsoft.com/office/drawing/2014/main" xmlns="" id="{25B30DBA-5862-4484-A815-0986AB42273E}"/>
                </a:ext>
              </a:extLst>
            </p:cNvPr>
            <p:cNvSpPr/>
            <p:nvPr/>
          </p:nvSpPr>
          <p:spPr>
            <a:xfrm>
              <a:off x="708298" y="1006265"/>
              <a:ext cx="4630094" cy="1517939"/>
            </a:xfrm>
            <a:prstGeom prst="roundRect">
              <a:avLst>
                <a:gd name="adj" fmla="val 50000"/>
              </a:avLst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투표를 하면 얻는 </a:t>
              </a:r>
              <a:endParaRPr lang="en-US" altLang="ko-K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이익은 무엇인가</a:t>
              </a:r>
              <a:r>
                <a: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46B3E5B-51DF-44D1-8741-761E35076BE5}"/>
              </a:ext>
            </a:extLst>
          </p:cNvPr>
          <p:cNvGrpSpPr/>
          <p:nvPr/>
        </p:nvGrpSpPr>
        <p:grpSpPr>
          <a:xfrm>
            <a:off x="4035156" y="3422074"/>
            <a:ext cx="1489326" cy="3021068"/>
            <a:chOff x="1343891" y="2364036"/>
            <a:chExt cx="1357745" cy="275416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xmlns="" id="{9046BD43-EFEF-4AF0-B641-23C5550B489B}"/>
                </a:ext>
              </a:extLst>
            </p:cNvPr>
            <p:cNvSpPr/>
            <p:nvPr/>
          </p:nvSpPr>
          <p:spPr>
            <a:xfrm flipV="1">
              <a:off x="1816359" y="3417431"/>
              <a:ext cx="433167" cy="38417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36B82BD3-1E29-4EA2-A5A2-E0C70DA0B589}"/>
                </a:ext>
              </a:extLst>
            </p:cNvPr>
            <p:cNvSpPr/>
            <p:nvPr/>
          </p:nvSpPr>
          <p:spPr>
            <a:xfrm>
              <a:off x="1468581" y="2364036"/>
              <a:ext cx="1108364" cy="110836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xmlns="" id="{7EC4FF60-F761-4F24-8E0D-64BE68EEE5A2}"/>
                </a:ext>
              </a:extLst>
            </p:cNvPr>
            <p:cNvSpPr/>
            <p:nvPr/>
          </p:nvSpPr>
          <p:spPr>
            <a:xfrm>
              <a:off x="1343891" y="3317349"/>
              <a:ext cx="1357745" cy="18008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xmlns="" id="{91CBBBE8-1DE6-4B1F-84DF-ED7183D53D08}"/>
                </a:ext>
              </a:extLst>
            </p:cNvPr>
            <p:cNvSpPr/>
            <p:nvPr/>
          </p:nvSpPr>
          <p:spPr>
            <a:xfrm>
              <a:off x="1816359" y="3429000"/>
              <a:ext cx="433167" cy="9673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xmlns="" id="{1D38805B-191F-424B-9BCA-E18CE170614B}"/>
                </a:ext>
              </a:extLst>
            </p:cNvPr>
            <p:cNvSpPr/>
            <p:nvPr/>
          </p:nvSpPr>
          <p:spPr>
            <a:xfrm flipV="1">
              <a:off x="1816359" y="3429000"/>
              <a:ext cx="433167" cy="23656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C5ADEF4-0695-4326-90DE-13E2C9A87B5E}"/>
              </a:ext>
            </a:extLst>
          </p:cNvPr>
          <p:cNvGrpSpPr/>
          <p:nvPr/>
        </p:nvGrpSpPr>
        <p:grpSpPr>
          <a:xfrm>
            <a:off x="6550820" y="3422074"/>
            <a:ext cx="1489326" cy="3021068"/>
            <a:chOff x="1343891" y="2364036"/>
            <a:chExt cx="1357745" cy="275416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xmlns="" id="{3C1AE8DA-F5AC-44DF-9927-940565E86AD9}"/>
                </a:ext>
              </a:extLst>
            </p:cNvPr>
            <p:cNvSpPr/>
            <p:nvPr/>
          </p:nvSpPr>
          <p:spPr>
            <a:xfrm flipV="1">
              <a:off x="1816359" y="3417431"/>
              <a:ext cx="433167" cy="38417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62F14A24-F1AB-4124-AF6D-17385FA94935}"/>
                </a:ext>
              </a:extLst>
            </p:cNvPr>
            <p:cNvSpPr/>
            <p:nvPr/>
          </p:nvSpPr>
          <p:spPr>
            <a:xfrm>
              <a:off x="1468581" y="2364036"/>
              <a:ext cx="1108364" cy="110836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xmlns="" id="{5B51AD3D-2CFF-419B-A5B1-704264A60E5A}"/>
                </a:ext>
              </a:extLst>
            </p:cNvPr>
            <p:cNvSpPr/>
            <p:nvPr/>
          </p:nvSpPr>
          <p:spPr>
            <a:xfrm>
              <a:off x="1343891" y="3317349"/>
              <a:ext cx="1357745" cy="18008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xmlns="" id="{04AC4E50-9AA4-4E6F-918B-90C47A4D17A0}"/>
                </a:ext>
              </a:extLst>
            </p:cNvPr>
            <p:cNvSpPr/>
            <p:nvPr/>
          </p:nvSpPr>
          <p:spPr>
            <a:xfrm>
              <a:off x="1816359" y="3429000"/>
              <a:ext cx="433167" cy="9673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xmlns="" id="{CE2E1CF8-1F94-4C5E-939E-1C3F063CC232}"/>
                </a:ext>
              </a:extLst>
            </p:cNvPr>
            <p:cNvSpPr/>
            <p:nvPr/>
          </p:nvSpPr>
          <p:spPr>
            <a:xfrm flipV="1">
              <a:off x="1816359" y="3429000"/>
              <a:ext cx="433167" cy="23656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7D1161C-2218-45FA-9D54-315D99BF8209}"/>
              </a:ext>
            </a:extLst>
          </p:cNvPr>
          <p:cNvGrpSpPr/>
          <p:nvPr/>
        </p:nvGrpSpPr>
        <p:grpSpPr>
          <a:xfrm>
            <a:off x="5649121" y="2988827"/>
            <a:ext cx="779388" cy="779388"/>
            <a:chOff x="-1243013" y="2957513"/>
            <a:chExt cx="1066799" cy="106679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89138378-6961-462D-A838-934E927CC3F7}"/>
                </a:ext>
              </a:extLst>
            </p:cNvPr>
            <p:cNvSpPr/>
            <p:nvPr/>
          </p:nvSpPr>
          <p:spPr>
            <a:xfrm>
              <a:off x="-1243013" y="2957513"/>
              <a:ext cx="1066799" cy="1066799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205B8149-5DF1-4C30-9DE0-B0A2F18FA78D}"/>
                </a:ext>
              </a:extLst>
            </p:cNvPr>
            <p:cNvCxnSpPr>
              <a:stCxn id="52" idx="0"/>
              <a:endCxn id="52" idx="4"/>
            </p:cNvCxnSpPr>
            <p:nvPr/>
          </p:nvCxnSpPr>
          <p:spPr>
            <a:xfrm>
              <a:off x="-709614" y="2957513"/>
              <a:ext cx="0" cy="1066799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52DFCE3B-7D65-4767-A742-58541D862A7B}"/>
                </a:ext>
              </a:extLst>
            </p:cNvPr>
            <p:cNvCxnSpPr>
              <a:stCxn id="52" idx="5"/>
            </p:cNvCxnSpPr>
            <p:nvPr/>
          </p:nvCxnSpPr>
          <p:spPr>
            <a:xfrm flipH="1" flipV="1">
              <a:off x="-709611" y="3490913"/>
              <a:ext cx="377169" cy="377171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87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708298" y="1224961"/>
            <a:ext cx="4630094" cy="2422735"/>
            <a:chOff x="708298" y="1006265"/>
            <a:chExt cx="4630094" cy="2422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자유형 16"/>
            <p:cNvSpPr/>
            <p:nvPr/>
          </p:nvSpPr>
          <p:spPr>
            <a:xfrm>
              <a:off x="2788171" y="2524204"/>
              <a:ext cx="1112318" cy="904796"/>
            </a:xfrm>
            <a:custGeom>
              <a:avLst/>
              <a:gdLst>
                <a:gd name="connsiteX0" fmla="*/ 0 w 1657350"/>
                <a:gd name="connsiteY0" fmla="*/ 0 h 1285875"/>
                <a:gd name="connsiteX1" fmla="*/ 1557338 w 1657350"/>
                <a:gd name="connsiteY1" fmla="*/ 1285875 h 1285875"/>
                <a:gd name="connsiteX2" fmla="*/ 1657350 w 1657350"/>
                <a:gd name="connsiteY2" fmla="*/ 0 h 1285875"/>
                <a:gd name="connsiteX3" fmla="*/ 0 w 1657350"/>
                <a:gd name="connsiteY3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1285875">
                  <a:moveTo>
                    <a:pt x="0" y="0"/>
                  </a:moveTo>
                  <a:lnTo>
                    <a:pt x="1557338" y="1285875"/>
                  </a:lnTo>
                  <a:lnTo>
                    <a:pt x="1657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" name="모서리가 둥근 직사각형 20">
              <a:extLst>
                <a:ext uri="{FF2B5EF4-FFF2-40B4-BE49-F238E27FC236}">
                  <a16:creationId xmlns:a16="http://schemas.microsoft.com/office/drawing/2014/main" xmlns="" id="{25B30DBA-5862-4484-A815-0986AB42273E}"/>
                </a:ext>
              </a:extLst>
            </p:cNvPr>
            <p:cNvSpPr/>
            <p:nvPr/>
          </p:nvSpPr>
          <p:spPr>
            <a:xfrm>
              <a:off x="708298" y="1006265"/>
              <a:ext cx="4630094" cy="151793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유권자들은 왜 </a:t>
              </a:r>
              <a:endParaRPr lang="en-US" altLang="ko-K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투표를 안 하는가</a:t>
              </a:r>
              <a:r>
                <a: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744072" y="1224961"/>
            <a:ext cx="4630094" cy="2422735"/>
            <a:chOff x="708298" y="1006265"/>
            <a:chExt cx="4630094" cy="2422735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자유형 37"/>
            <p:cNvSpPr/>
            <p:nvPr/>
          </p:nvSpPr>
          <p:spPr>
            <a:xfrm flipH="1">
              <a:off x="2230560" y="2524204"/>
              <a:ext cx="1112318" cy="904796"/>
            </a:xfrm>
            <a:custGeom>
              <a:avLst/>
              <a:gdLst>
                <a:gd name="connsiteX0" fmla="*/ 0 w 1657350"/>
                <a:gd name="connsiteY0" fmla="*/ 0 h 1285875"/>
                <a:gd name="connsiteX1" fmla="*/ 1557338 w 1657350"/>
                <a:gd name="connsiteY1" fmla="*/ 1285875 h 1285875"/>
                <a:gd name="connsiteX2" fmla="*/ 1657350 w 1657350"/>
                <a:gd name="connsiteY2" fmla="*/ 0 h 1285875"/>
                <a:gd name="connsiteX3" fmla="*/ 0 w 1657350"/>
                <a:gd name="connsiteY3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1285875">
                  <a:moveTo>
                    <a:pt x="0" y="0"/>
                  </a:moveTo>
                  <a:lnTo>
                    <a:pt x="1557338" y="1285875"/>
                  </a:lnTo>
                  <a:lnTo>
                    <a:pt x="16573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모서리가 둥근 직사각형 20">
              <a:extLst>
                <a:ext uri="{FF2B5EF4-FFF2-40B4-BE49-F238E27FC236}">
                  <a16:creationId xmlns:a16="http://schemas.microsoft.com/office/drawing/2014/main" xmlns="" id="{25B30DBA-5862-4484-A815-0986AB42273E}"/>
                </a:ext>
              </a:extLst>
            </p:cNvPr>
            <p:cNvSpPr/>
            <p:nvPr/>
          </p:nvSpPr>
          <p:spPr>
            <a:xfrm>
              <a:off x="708298" y="1006265"/>
              <a:ext cx="4630094" cy="1517939"/>
            </a:xfrm>
            <a:prstGeom prst="roundRect">
              <a:avLst>
                <a:gd name="adj" fmla="val 50000"/>
              </a:avLst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투표를 하면 얻는 </a:t>
              </a:r>
              <a:endParaRPr lang="en-US" altLang="ko-K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이익은 무엇인가</a:t>
              </a:r>
              <a:r>
                <a: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46B3E5B-51DF-44D1-8741-761E35076BE5}"/>
              </a:ext>
            </a:extLst>
          </p:cNvPr>
          <p:cNvGrpSpPr/>
          <p:nvPr/>
        </p:nvGrpSpPr>
        <p:grpSpPr>
          <a:xfrm>
            <a:off x="4035156" y="3228110"/>
            <a:ext cx="1489326" cy="3021068"/>
            <a:chOff x="1343891" y="2364036"/>
            <a:chExt cx="1357745" cy="275416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xmlns="" id="{9046BD43-EFEF-4AF0-B641-23C5550B489B}"/>
                </a:ext>
              </a:extLst>
            </p:cNvPr>
            <p:cNvSpPr/>
            <p:nvPr/>
          </p:nvSpPr>
          <p:spPr>
            <a:xfrm flipV="1">
              <a:off x="1816359" y="3417431"/>
              <a:ext cx="433167" cy="38417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36B82BD3-1E29-4EA2-A5A2-E0C70DA0B589}"/>
                </a:ext>
              </a:extLst>
            </p:cNvPr>
            <p:cNvSpPr/>
            <p:nvPr/>
          </p:nvSpPr>
          <p:spPr>
            <a:xfrm>
              <a:off x="1468581" y="2364036"/>
              <a:ext cx="1108364" cy="11083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xmlns="" id="{7EC4FF60-F761-4F24-8E0D-64BE68EEE5A2}"/>
                </a:ext>
              </a:extLst>
            </p:cNvPr>
            <p:cNvSpPr/>
            <p:nvPr/>
          </p:nvSpPr>
          <p:spPr>
            <a:xfrm>
              <a:off x="1343891" y="3317349"/>
              <a:ext cx="1357745" cy="18008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xmlns="" id="{91CBBBE8-1DE6-4B1F-84DF-ED7183D53D08}"/>
                </a:ext>
              </a:extLst>
            </p:cNvPr>
            <p:cNvSpPr/>
            <p:nvPr/>
          </p:nvSpPr>
          <p:spPr>
            <a:xfrm>
              <a:off x="1816359" y="3429000"/>
              <a:ext cx="433167" cy="967317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xmlns="" id="{1D38805B-191F-424B-9BCA-E18CE170614B}"/>
                </a:ext>
              </a:extLst>
            </p:cNvPr>
            <p:cNvSpPr/>
            <p:nvPr/>
          </p:nvSpPr>
          <p:spPr>
            <a:xfrm flipV="1">
              <a:off x="1816359" y="3429000"/>
              <a:ext cx="433167" cy="236562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C5ADEF4-0695-4326-90DE-13E2C9A87B5E}"/>
              </a:ext>
            </a:extLst>
          </p:cNvPr>
          <p:cNvGrpSpPr/>
          <p:nvPr/>
        </p:nvGrpSpPr>
        <p:grpSpPr>
          <a:xfrm>
            <a:off x="6550820" y="3228110"/>
            <a:ext cx="1489326" cy="3021068"/>
            <a:chOff x="1343891" y="2364036"/>
            <a:chExt cx="1357745" cy="275416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xmlns="" id="{3C1AE8DA-F5AC-44DF-9927-940565E86AD9}"/>
                </a:ext>
              </a:extLst>
            </p:cNvPr>
            <p:cNvSpPr/>
            <p:nvPr/>
          </p:nvSpPr>
          <p:spPr>
            <a:xfrm flipV="1">
              <a:off x="1816359" y="3417431"/>
              <a:ext cx="433167" cy="38417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62F14A24-F1AB-4124-AF6D-17385FA94935}"/>
                </a:ext>
              </a:extLst>
            </p:cNvPr>
            <p:cNvSpPr/>
            <p:nvPr/>
          </p:nvSpPr>
          <p:spPr>
            <a:xfrm>
              <a:off x="1468581" y="2364036"/>
              <a:ext cx="1108364" cy="11083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xmlns="" id="{5B51AD3D-2CFF-419B-A5B1-704264A60E5A}"/>
                </a:ext>
              </a:extLst>
            </p:cNvPr>
            <p:cNvSpPr/>
            <p:nvPr/>
          </p:nvSpPr>
          <p:spPr>
            <a:xfrm>
              <a:off x="1343891" y="3317349"/>
              <a:ext cx="1357745" cy="18008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xmlns="" id="{04AC4E50-9AA4-4E6F-918B-90C47A4D17A0}"/>
                </a:ext>
              </a:extLst>
            </p:cNvPr>
            <p:cNvSpPr/>
            <p:nvPr/>
          </p:nvSpPr>
          <p:spPr>
            <a:xfrm>
              <a:off x="1816359" y="3429000"/>
              <a:ext cx="433167" cy="967317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xmlns="" id="{CE2E1CF8-1F94-4C5E-939E-1C3F063CC232}"/>
                </a:ext>
              </a:extLst>
            </p:cNvPr>
            <p:cNvSpPr/>
            <p:nvPr/>
          </p:nvSpPr>
          <p:spPr>
            <a:xfrm flipV="1">
              <a:off x="1816359" y="3429000"/>
              <a:ext cx="433167" cy="236562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7D1161C-2218-45FA-9D54-315D99BF8209}"/>
              </a:ext>
            </a:extLst>
          </p:cNvPr>
          <p:cNvGrpSpPr/>
          <p:nvPr/>
        </p:nvGrpSpPr>
        <p:grpSpPr>
          <a:xfrm>
            <a:off x="5649121" y="2794863"/>
            <a:ext cx="779388" cy="779388"/>
            <a:chOff x="-1243013" y="2957513"/>
            <a:chExt cx="1066799" cy="1066799"/>
          </a:xfrm>
          <a:solidFill>
            <a:schemeClr val="bg1"/>
          </a:solidFill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89138378-6961-462D-A838-934E927CC3F7}"/>
                </a:ext>
              </a:extLst>
            </p:cNvPr>
            <p:cNvSpPr/>
            <p:nvPr/>
          </p:nvSpPr>
          <p:spPr>
            <a:xfrm>
              <a:off x="-1243013" y="2957513"/>
              <a:ext cx="1066799" cy="1066799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205B8149-5DF1-4C30-9DE0-B0A2F18FA78D}"/>
                </a:ext>
              </a:extLst>
            </p:cNvPr>
            <p:cNvCxnSpPr>
              <a:stCxn id="52" idx="0"/>
              <a:endCxn id="52" idx="4"/>
            </p:cNvCxnSpPr>
            <p:nvPr/>
          </p:nvCxnSpPr>
          <p:spPr>
            <a:xfrm>
              <a:off x="-709614" y="2957513"/>
              <a:ext cx="0" cy="1066799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52DFCE3B-7D65-4767-A742-58541D862A7B}"/>
                </a:ext>
              </a:extLst>
            </p:cNvPr>
            <p:cNvCxnSpPr>
              <a:stCxn id="52" idx="5"/>
            </p:cNvCxnSpPr>
            <p:nvPr/>
          </p:nvCxnSpPr>
          <p:spPr>
            <a:xfrm flipH="1" flipV="1">
              <a:off x="-709611" y="3490913"/>
              <a:ext cx="377169" cy="377171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15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3A16852-3B19-4B91-81AF-44A92A6D7C03}"/>
              </a:ext>
            </a:extLst>
          </p:cNvPr>
          <p:cNvGrpSpPr/>
          <p:nvPr/>
        </p:nvGrpSpPr>
        <p:grpSpPr>
          <a:xfrm>
            <a:off x="4793673" y="1205344"/>
            <a:ext cx="6442363" cy="1080000"/>
            <a:chOff x="4793673" y="1205344"/>
            <a:chExt cx="6442363" cy="1080000"/>
          </a:xfrm>
        </p:grpSpPr>
        <p:sp>
          <p:nvSpPr>
            <p:cNvPr id="33" name="육각형 32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xmlns="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42067" y="1350104"/>
            <a:ext cx="4354917" cy="769441"/>
            <a:chOff x="5376075" y="1656674"/>
            <a:chExt cx="3140139" cy="554811"/>
          </a:xfrm>
        </p:grpSpPr>
        <p:sp>
          <p:nvSpPr>
            <p:cNvPr id="18" name="직사각형 17"/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강의 계획</a:t>
              </a: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안</a:t>
              </a: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)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987E73B-5ACA-4B9F-870A-F134604467CA}"/>
              </a:ext>
            </a:extLst>
          </p:cNvPr>
          <p:cNvGrpSpPr/>
          <p:nvPr/>
        </p:nvGrpSpPr>
        <p:grpSpPr>
          <a:xfrm>
            <a:off x="4793673" y="2507671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xmlns="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xmlns="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F4E5974-F99B-4E16-B3A8-39C2FC342760}"/>
              </a:ext>
            </a:extLst>
          </p:cNvPr>
          <p:cNvGrpSpPr/>
          <p:nvPr/>
        </p:nvGrpSpPr>
        <p:grpSpPr>
          <a:xfrm>
            <a:off x="5342067" y="2652431"/>
            <a:ext cx="4354917" cy="769441"/>
            <a:chOff x="5376075" y="1656674"/>
            <a:chExt cx="3140139" cy="55481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718E8629-A095-4DB6-B247-4C40B6397302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Linux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개요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E3F2446-43F2-4329-94C3-8386AC65B427}"/>
              </a:ext>
            </a:extLst>
          </p:cNvPr>
          <p:cNvGrpSpPr/>
          <p:nvPr/>
        </p:nvGrpSpPr>
        <p:grpSpPr>
          <a:xfrm>
            <a:off x="4793673" y="3809998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xmlns="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:a16="http://schemas.microsoft.com/office/drawing/2014/main" xmlns="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48008058-1654-4682-9EF9-1B4B0B7E65E1}"/>
              </a:ext>
            </a:extLst>
          </p:cNvPr>
          <p:cNvGrpSpPr/>
          <p:nvPr/>
        </p:nvGrpSpPr>
        <p:grpSpPr>
          <a:xfrm>
            <a:off x="5342067" y="3954758"/>
            <a:ext cx="4354917" cy="769441"/>
            <a:chOff x="5376075" y="1656674"/>
            <a:chExt cx="3140139" cy="55481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5BFFA8CB-8C14-441B-8DC9-8008821F1651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Python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개요 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4374529" y="594863"/>
            <a:ext cx="4220817" cy="5887528"/>
          </a:xfrm>
          <a:prstGeom prst="cube">
            <a:avLst>
              <a:gd name="adj" fmla="val 6041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A64E7AF-177F-478C-9118-A7651F327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4529" y="863002"/>
            <a:ext cx="3941775" cy="561938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그림 13" descr="시계, 표지판이(가) 표시된 사진&#10;&#10;자동 생성된 설명">
            <a:extLst>
              <a:ext uri="{FF2B5EF4-FFF2-40B4-BE49-F238E27FC236}">
                <a16:creationId xmlns:a16="http://schemas.microsoft.com/office/drawing/2014/main" xmlns="" id="{9DA19CC7-C0F3-493F-A36A-7486071DD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376" y="2247302"/>
            <a:ext cx="2442149" cy="31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9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28729" y="594863"/>
            <a:ext cx="4220817" cy="5887528"/>
            <a:chOff x="6096000" y="271462"/>
            <a:chExt cx="4519613" cy="616846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" name="정육면체 3"/>
            <p:cNvSpPr/>
            <p:nvPr/>
          </p:nvSpPr>
          <p:spPr>
            <a:xfrm>
              <a:off x="6096000" y="271462"/>
              <a:ext cx="4519613" cy="6168462"/>
            </a:xfrm>
            <a:prstGeom prst="cube">
              <a:avLst>
                <a:gd name="adj" fmla="val 6041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9A64E7AF-177F-478C-9118-A7651F327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552396"/>
              <a:ext cx="4220817" cy="5887528"/>
            </a:xfrm>
            <a:prstGeom prst="rect">
              <a:avLst/>
            </a:prstGeom>
            <a:ln>
              <a:noFill/>
            </a:ln>
            <a:effectLst/>
          </p:spPr>
        </p:pic>
      </p:grpSp>
      <p:grpSp>
        <p:nvGrpSpPr>
          <p:cNvPr id="18" name="그룹 17"/>
          <p:cNvGrpSpPr/>
          <p:nvPr/>
        </p:nvGrpSpPr>
        <p:grpSpPr>
          <a:xfrm>
            <a:off x="-9012" y="1955889"/>
            <a:ext cx="6066285" cy="4855126"/>
            <a:chOff x="-39455" y="1477386"/>
            <a:chExt cx="7607531" cy="6088657"/>
          </a:xfrm>
        </p:grpSpPr>
        <p:sp>
          <p:nvSpPr>
            <p:cNvPr id="15" name="자유형 14"/>
            <p:cNvSpPr/>
            <p:nvPr/>
          </p:nvSpPr>
          <p:spPr>
            <a:xfrm>
              <a:off x="-39455" y="4498706"/>
              <a:ext cx="7022736" cy="2561165"/>
            </a:xfrm>
            <a:custGeom>
              <a:avLst/>
              <a:gdLst>
                <a:gd name="connsiteX0" fmla="*/ 2000250 w 4786312"/>
                <a:gd name="connsiteY0" fmla="*/ 0 h 1843087"/>
                <a:gd name="connsiteX1" fmla="*/ 0 w 4786312"/>
                <a:gd name="connsiteY1" fmla="*/ 1328737 h 1843087"/>
                <a:gd name="connsiteX2" fmla="*/ 2728912 w 4786312"/>
                <a:gd name="connsiteY2" fmla="*/ 1843087 h 1843087"/>
                <a:gd name="connsiteX3" fmla="*/ 4786312 w 4786312"/>
                <a:gd name="connsiteY3" fmla="*/ 514350 h 1843087"/>
                <a:gd name="connsiteX4" fmla="*/ 2000250 w 4786312"/>
                <a:gd name="connsiteY4" fmla="*/ 0 h 184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6312" h="1843087">
                  <a:moveTo>
                    <a:pt x="2000250" y="0"/>
                  </a:moveTo>
                  <a:lnTo>
                    <a:pt x="0" y="1328737"/>
                  </a:lnTo>
                  <a:lnTo>
                    <a:pt x="2728912" y="1843087"/>
                  </a:lnTo>
                  <a:lnTo>
                    <a:pt x="4786312" y="514350"/>
                  </a:lnTo>
                  <a:lnTo>
                    <a:pt x="2000250" y="0"/>
                  </a:lnTo>
                  <a:close/>
                </a:path>
              </a:pathLst>
            </a:custGeom>
            <a:effectLst>
              <a:softEdge rad="3175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9A64E7AF-177F-478C-9118-A7651F327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70422" y="3122092"/>
              <a:ext cx="3117253" cy="444395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balanced" dir="t"/>
            </a:scene3d>
            <a:sp3d extrusionH="393700" prstMaterial="matte">
              <a:extrusionClr>
                <a:schemeClr val="bg1">
                  <a:lumMod val="85000"/>
                </a:schemeClr>
              </a:extrusionClr>
            </a:sp3d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9A64E7AF-177F-478C-9118-A7651F327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70422" y="2710917"/>
              <a:ext cx="3117253" cy="444395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balanced" dir="t"/>
            </a:scene3d>
            <a:sp3d extrusionH="393700" prstMaterial="matte">
              <a:extrusionClr>
                <a:schemeClr val="bg1">
                  <a:lumMod val="85000"/>
                </a:schemeClr>
              </a:extrusionClr>
            </a:sp3d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A64E7AF-177F-478C-9118-A7651F327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70422" y="2299740"/>
              <a:ext cx="3117253" cy="444395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balanced" dir="t"/>
            </a:scene3d>
            <a:sp3d extrusionH="393700" prstMaterial="matte">
              <a:extrusionClr>
                <a:schemeClr val="bg1">
                  <a:lumMod val="85000"/>
                </a:schemeClr>
              </a:extrusionClr>
            </a:sp3d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9A64E7AF-177F-478C-9118-A7651F327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70422" y="1888563"/>
              <a:ext cx="3117253" cy="444395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balanced" dir="t"/>
            </a:scene3d>
            <a:sp3d extrusionH="393700" prstMaterial="matte">
              <a:extrusionClr>
                <a:schemeClr val="bg1">
                  <a:lumMod val="85000"/>
                </a:schemeClr>
              </a:extrusionClr>
            </a:sp3d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9A64E7AF-177F-478C-9118-A7651F327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70422" y="1477386"/>
              <a:ext cx="3117253" cy="444395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balanced" dir="t"/>
            </a:scene3d>
            <a:sp3d extrusionH="393700" prstMaterial="matte">
              <a:extrusionClr>
                <a:schemeClr val="bg1">
                  <a:lumMod val="85000"/>
                </a:schemeClr>
              </a:extrusionClr>
            </a:sp3d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A64E7AF-177F-478C-9118-A7651F327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0824" y="2181254"/>
              <a:ext cx="3117252" cy="444395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balanced" dir="t"/>
            </a:scene3d>
            <a:sp3d extrusionH="393700" prstMaterial="matte">
              <a:extrusionClr>
                <a:schemeClr val="bg1">
                  <a:lumMod val="85000"/>
                </a:schemeClr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378727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1B69130-F2C4-4366-9118-23EF9C2C46E6}"/>
              </a:ext>
            </a:extLst>
          </p:cNvPr>
          <p:cNvSpPr/>
          <p:nvPr/>
        </p:nvSpPr>
        <p:spPr>
          <a:xfrm>
            <a:off x="1052946" y="1482436"/>
            <a:ext cx="10002982" cy="197524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도구적 합리성</a:t>
            </a:r>
            <a:r>
              <a:rPr lang="en-US" altLang="ko-KR" dirty="0"/>
              <a:t>(Instrumental Rationality)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6D22748D-54E6-4646-8F59-38951725FDFC}"/>
              </a:ext>
            </a:extLst>
          </p:cNvPr>
          <p:cNvSpPr/>
          <p:nvPr/>
        </p:nvSpPr>
        <p:spPr>
          <a:xfrm>
            <a:off x="1662545" y="1648691"/>
            <a:ext cx="8783782" cy="16427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인간은 이성이 존재하기 때문에 어떠한 행동에 따른 </a:t>
            </a:r>
            <a:endParaRPr lang="en-US" altLang="ko-KR" sz="2800" b="1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algn="ctr">
              <a:spcBef>
                <a:spcPts val="600"/>
              </a:spcBef>
            </a:pPr>
            <a:r>
              <a:rPr lang="ko-KR" altLang="en-US" sz="3200" b="1" dirty="0">
                <a:gradFill flip="none" rotWithShape="1">
                  <a:gsLst>
                    <a:gs pos="0">
                      <a:srgbClr val="F79646">
                        <a:lumMod val="50000"/>
                        <a:shade val="30000"/>
                        <a:satMod val="115000"/>
                      </a:srgbClr>
                    </a:gs>
                    <a:gs pos="50000">
                      <a:srgbClr val="F79646">
                        <a:lumMod val="50000"/>
                        <a:shade val="67500"/>
                        <a:satMod val="115000"/>
                      </a:srgbClr>
                    </a:gs>
                    <a:gs pos="100000">
                      <a:srgbClr val="F79646">
                        <a:lumMod val="5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손익을 계산하여 이익이</a:t>
            </a:r>
            <a:r>
              <a:rPr lang="en-US" altLang="ko-KR" sz="3200" b="1" dirty="0">
                <a:gradFill flip="none" rotWithShape="1">
                  <a:gsLst>
                    <a:gs pos="0">
                      <a:srgbClr val="F79646">
                        <a:lumMod val="50000"/>
                        <a:shade val="30000"/>
                        <a:satMod val="115000"/>
                      </a:srgbClr>
                    </a:gs>
                    <a:gs pos="50000">
                      <a:srgbClr val="F79646">
                        <a:lumMod val="50000"/>
                        <a:shade val="67500"/>
                        <a:satMod val="115000"/>
                      </a:srgbClr>
                    </a:gs>
                    <a:gs pos="100000">
                      <a:srgbClr val="F79646">
                        <a:lumMod val="5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dirty="0">
                <a:gradFill flip="none" rotWithShape="1">
                  <a:gsLst>
                    <a:gs pos="0">
                      <a:srgbClr val="F79646">
                        <a:lumMod val="50000"/>
                        <a:shade val="30000"/>
                        <a:satMod val="115000"/>
                      </a:srgbClr>
                    </a:gs>
                    <a:gs pos="50000">
                      <a:srgbClr val="F79646">
                        <a:lumMod val="50000"/>
                        <a:shade val="67500"/>
                        <a:satMod val="115000"/>
                      </a:srgbClr>
                    </a:gs>
                    <a:gs pos="100000">
                      <a:srgbClr val="F79646">
                        <a:lumMod val="5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 쪽을 선택한다</a:t>
            </a:r>
            <a:r>
              <a:rPr lang="ko-KR" altLang="en-US" sz="2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것</a:t>
            </a:r>
            <a:endParaRPr lang="en-US" altLang="ko-KR" sz="2800" b="1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3CE3074D-A510-41A1-9DAC-A2E7C48B49F0}"/>
              </a:ext>
            </a:extLst>
          </p:cNvPr>
          <p:cNvSpPr/>
          <p:nvPr/>
        </p:nvSpPr>
        <p:spPr>
          <a:xfrm>
            <a:off x="1052946" y="3893127"/>
            <a:ext cx="10002982" cy="1975246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23178CD9-E076-4B48-823B-9D8E8C609510}"/>
              </a:ext>
            </a:extLst>
          </p:cNvPr>
          <p:cNvSpPr/>
          <p:nvPr/>
        </p:nvSpPr>
        <p:spPr>
          <a:xfrm>
            <a:off x="1662545" y="4059382"/>
            <a:ext cx="8783782" cy="16427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800" b="1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결과의 합리성을 말하는 것이 아니라 </a:t>
            </a:r>
          </a:p>
          <a:p>
            <a:pPr lvl="0" algn="ctr">
              <a:spcBef>
                <a:spcPts val="600"/>
              </a:spcBef>
            </a:pP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선택하는 순간 고려한 계산의 합리성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C3F32A4-B0E3-46E7-9746-B70C13257556}"/>
              </a:ext>
            </a:extLst>
          </p:cNvPr>
          <p:cNvSpPr/>
          <p:nvPr/>
        </p:nvSpPr>
        <p:spPr>
          <a:xfrm>
            <a:off x="12336378" y="1989333"/>
            <a:ext cx="3577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유권자가 투표할 때 소요되는 비용을 줄이고 혜택을 많이 </a:t>
            </a:r>
          </a:p>
        </p:txBody>
      </p:sp>
    </p:spTree>
    <p:extLst>
      <p:ext uri="{BB962C8B-B14F-4D97-AF65-F5344CB8AC3E}">
        <p14:creationId xmlns:p14="http://schemas.microsoft.com/office/powerpoint/2010/main" val="181110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77"/>
    </mc:Choice>
    <mc:Fallback xmlns="">
      <p:transition spd="slow" advTm="13017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9582" y="1365643"/>
            <a:ext cx="6592838" cy="212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인간은 이성이 존재하기 때문에 </a:t>
            </a:r>
            <a:endParaRPr lang="en-US" altLang="ko-KR" sz="28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어떠한 행동에 따른 </a:t>
            </a: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손익을 계산하여 </a:t>
            </a:r>
            <a:endParaRPr lang="en-US" altLang="ko-KR" sz="3200" b="1" dirty="0"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이익이</a:t>
            </a:r>
            <a:r>
              <a:rPr lang="en-US" altLang="ko-KR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 쪽을 선택한다</a:t>
            </a:r>
            <a:r>
              <a:rPr lang="ko-KR" altLang="en-US" sz="2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것</a:t>
            </a:r>
            <a:endParaRPr lang="en-US" altLang="ko-KR" sz="28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gray">
          <a:xfrm>
            <a:off x="2946400" y="1156728"/>
            <a:ext cx="678688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500" b="1" kern="0" cap="all" noProof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도구적 합리성</a:t>
            </a:r>
            <a:r>
              <a:rPr lang="en-US" altLang="ko-KR" dirty="0"/>
              <a:t>(Instrumental Rationality)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207570" y="1496291"/>
            <a:ext cx="7776862" cy="2129814"/>
            <a:chOff x="1457324" y="1610122"/>
            <a:chExt cx="9555039" cy="1818878"/>
          </a:xfrm>
        </p:grpSpPr>
        <p:grpSp>
          <p:nvGrpSpPr>
            <p:cNvPr id="13" name="그룹 12"/>
            <p:cNvGrpSpPr/>
            <p:nvPr/>
          </p:nvGrpSpPr>
          <p:grpSpPr>
            <a:xfrm>
              <a:off x="1457324" y="1610122"/>
              <a:ext cx="597471" cy="1818878"/>
              <a:chOff x="1457324" y="1610122"/>
              <a:chExt cx="597471" cy="1818878"/>
            </a:xfrm>
          </p:grpSpPr>
          <p:sp>
            <p:nvSpPr>
              <p:cNvPr id="5" name="왼쪽 중괄호 4"/>
              <p:cNvSpPr/>
              <p:nvPr/>
            </p:nvSpPr>
            <p:spPr>
              <a:xfrm>
                <a:off x="1457324" y="1610122"/>
                <a:ext cx="523875" cy="1818878"/>
              </a:xfrm>
              <a:prstGeom prst="leftBrace">
                <a:avLst>
                  <a:gd name="adj1" fmla="val 37961"/>
                  <a:gd name="adj2" fmla="val 49999"/>
                </a:avLst>
              </a:prstGeom>
              <a:ln w="76200">
                <a:solidFill>
                  <a:srgbClr val="FFD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왼쪽 중괄호 10"/>
              <p:cNvSpPr/>
              <p:nvPr/>
            </p:nvSpPr>
            <p:spPr>
              <a:xfrm>
                <a:off x="1530920" y="1610122"/>
                <a:ext cx="523875" cy="1818878"/>
              </a:xfrm>
              <a:prstGeom prst="leftBrace">
                <a:avLst>
                  <a:gd name="adj1" fmla="val 37961"/>
                  <a:gd name="adj2" fmla="val 49999"/>
                </a:avLst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0430200" y="1610122"/>
              <a:ext cx="582163" cy="1818878"/>
              <a:chOff x="10430200" y="1610122"/>
              <a:chExt cx="582163" cy="1818878"/>
            </a:xfrm>
          </p:grpSpPr>
          <p:sp>
            <p:nvSpPr>
              <p:cNvPr id="10" name="왼쪽 중괄호 9"/>
              <p:cNvSpPr/>
              <p:nvPr/>
            </p:nvSpPr>
            <p:spPr>
              <a:xfrm flipH="1">
                <a:off x="10488488" y="1610122"/>
                <a:ext cx="523875" cy="1818878"/>
              </a:xfrm>
              <a:prstGeom prst="leftBrace">
                <a:avLst>
                  <a:gd name="adj1" fmla="val 37961"/>
                  <a:gd name="adj2" fmla="val 49999"/>
                </a:avLst>
              </a:prstGeom>
              <a:ln w="76200">
                <a:solidFill>
                  <a:srgbClr val="FFD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왼쪽 중괄호 11"/>
              <p:cNvSpPr/>
              <p:nvPr/>
            </p:nvSpPr>
            <p:spPr>
              <a:xfrm flipH="1">
                <a:off x="10430200" y="1610122"/>
                <a:ext cx="523875" cy="1818878"/>
              </a:xfrm>
              <a:prstGeom prst="leftBrace">
                <a:avLst>
                  <a:gd name="adj1" fmla="val 37961"/>
                  <a:gd name="adj2" fmla="val 49999"/>
                </a:avLst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655567" y="4393956"/>
            <a:ext cx="68808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결과의 합리성을 말하는 것이 아니라 </a:t>
            </a:r>
            <a:endParaRPr lang="en-US" altLang="ko-KR" sz="28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선택하는 순간 고려한 계산의 합리성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07570" y="4524604"/>
            <a:ext cx="7776862" cy="1384995"/>
            <a:chOff x="1457324" y="1610122"/>
            <a:chExt cx="9555039" cy="1818878"/>
          </a:xfrm>
        </p:grpSpPr>
        <p:grpSp>
          <p:nvGrpSpPr>
            <p:cNvPr id="18" name="그룹 17"/>
            <p:cNvGrpSpPr/>
            <p:nvPr/>
          </p:nvGrpSpPr>
          <p:grpSpPr>
            <a:xfrm>
              <a:off x="1457324" y="1610122"/>
              <a:ext cx="597471" cy="1818878"/>
              <a:chOff x="1457324" y="1610122"/>
              <a:chExt cx="597471" cy="1818878"/>
            </a:xfrm>
          </p:grpSpPr>
          <p:sp>
            <p:nvSpPr>
              <p:cNvPr id="22" name="왼쪽 중괄호 21"/>
              <p:cNvSpPr/>
              <p:nvPr/>
            </p:nvSpPr>
            <p:spPr>
              <a:xfrm>
                <a:off x="1457324" y="1610122"/>
                <a:ext cx="523875" cy="1818878"/>
              </a:xfrm>
              <a:prstGeom prst="leftBrace">
                <a:avLst>
                  <a:gd name="adj1" fmla="val 37961"/>
                  <a:gd name="adj2" fmla="val 49999"/>
                </a:avLst>
              </a:prstGeom>
              <a:ln w="76200">
                <a:solidFill>
                  <a:srgbClr val="FFD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왼쪽 중괄호 22"/>
              <p:cNvSpPr/>
              <p:nvPr/>
            </p:nvSpPr>
            <p:spPr>
              <a:xfrm>
                <a:off x="1530920" y="1610122"/>
                <a:ext cx="523875" cy="1818878"/>
              </a:xfrm>
              <a:prstGeom prst="leftBrace">
                <a:avLst>
                  <a:gd name="adj1" fmla="val 37961"/>
                  <a:gd name="adj2" fmla="val 49999"/>
                </a:avLst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0430200" y="1610122"/>
              <a:ext cx="582163" cy="1818878"/>
              <a:chOff x="10430200" y="1610122"/>
              <a:chExt cx="582163" cy="1818878"/>
            </a:xfrm>
          </p:grpSpPr>
          <p:sp>
            <p:nvSpPr>
              <p:cNvPr id="20" name="왼쪽 중괄호 19"/>
              <p:cNvSpPr/>
              <p:nvPr/>
            </p:nvSpPr>
            <p:spPr>
              <a:xfrm flipH="1">
                <a:off x="10488488" y="1610122"/>
                <a:ext cx="523875" cy="1818878"/>
              </a:xfrm>
              <a:prstGeom prst="leftBrace">
                <a:avLst>
                  <a:gd name="adj1" fmla="val 37961"/>
                  <a:gd name="adj2" fmla="val 49999"/>
                </a:avLst>
              </a:prstGeom>
              <a:ln w="76200">
                <a:solidFill>
                  <a:srgbClr val="FFD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 flipH="1">
                <a:off x="10430200" y="1610122"/>
                <a:ext cx="523875" cy="1818878"/>
              </a:xfrm>
              <a:prstGeom prst="leftBrace">
                <a:avLst>
                  <a:gd name="adj1" fmla="val 37961"/>
                  <a:gd name="adj2" fmla="val 49999"/>
                </a:avLst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27175DF-2BB3-4E09-B0F4-A7B34F7C2C4B}"/>
              </a:ext>
            </a:extLst>
          </p:cNvPr>
          <p:cNvCxnSpPr>
            <a:cxnSpLocks/>
          </p:cNvCxnSpPr>
          <p:nvPr/>
        </p:nvCxnSpPr>
        <p:spPr>
          <a:xfrm>
            <a:off x="2633952" y="4059382"/>
            <a:ext cx="6924097" cy="0"/>
          </a:xfrm>
          <a:prstGeom prst="line">
            <a:avLst/>
          </a:prstGeom>
          <a:ln w="57150" cap="rnd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7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77"/>
    </mc:Choice>
    <mc:Fallback xmlns="">
      <p:transition spd="slow" advTm="13017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6A43D03-2564-4B96-AB4B-A76A41536250}"/>
              </a:ext>
            </a:extLst>
          </p:cNvPr>
          <p:cNvGrpSpPr/>
          <p:nvPr/>
        </p:nvGrpSpPr>
        <p:grpSpPr>
          <a:xfrm>
            <a:off x="2207570" y="1496291"/>
            <a:ext cx="7776862" cy="2129814"/>
            <a:chOff x="2207570" y="1496291"/>
            <a:chExt cx="7776862" cy="212981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B5A1EFD5-2616-44E5-B8EB-7E886DFF9BE0}"/>
                </a:ext>
              </a:extLst>
            </p:cNvPr>
            <p:cNvSpPr/>
            <p:nvPr/>
          </p:nvSpPr>
          <p:spPr>
            <a:xfrm>
              <a:off x="2422358" y="1496291"/>
              <a:ext cx="7347284" cy="2129811"/>
            </a:xfrm>
            <a:prstGeom prst="roundRect">
              <a:avLst>
                <a:gd name="adj" fmla="val 11394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07570" y="1496291"/>
              <a:ext cx="7776862" cy="2129814"/>
              <a:chOff x="1457324" y="1610122"/>
              <a:chExt cx="9555039" cy="181887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457324" y="1610122"/>
                <a:ext cx="597471" cy="1818878"/>
                <a:chOff x="1457324" y="1610122"/>
                <a:chExt cx="597471" cy="1818878"/>
              </a:xfrm>
            </p:grpSpPr>
            <p:sp>
              <p:nvSpPr>
                <p:cNvPr id="5" name="왼쪽 중괄호 4"/>
                <p:cNvSpPr/>
                <p:nvPr/>
              </p:nvSpPr>
              <p:spPr>
                <a:xfrm>
                  <a:off x="1457324" y="1610122"/>
                  <a:ext cx="523875" cy="1818878"/>
                </a:xfrm>
                <a:prstGeom prst="leftBrace">
                  <a:avLst>
                    <a:gd name="adj1" fmla="val 37961"/>
                    <a:gd name="adj2" fmla="val 49999"/>
                  </a:avLst>
                </a:prstGeom>
                <a:ln w="76200">
                  <a:solidFill>
                    <a:srgbClr val="FFD6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왼쪽 중괄호 10"/>
                <p:cNvSpPr/>
                <p:nvPr/>
              </p:nvSpPr>
              <p:spPr>
                <a:xfrm>
                  <a:off x="1530920" y="1610122"/>
                  <a:ext cx="523875" cy="1818878"/>
                </a:xfrm>
                <a:prstGeom prst="leftBrace">
                  <a:avLst>
                    <a:gd name="adj1" fmla="val 37961"/>
                    <a:gd name="adj2" fmla="val 49999"/>
                  </a:avLst>
                </a:prstGeom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10430200" y="1610122"/>
                <a:ext cx="582163" cy="1818878"/>
                <a:chOff x="10430200" y="1610122"/>
                <a:chExt cx="582163" cy="1818878"/>
              </a:xfrm>
            </p:grpSpPr>
            <p:sp>
              <p:nvSpPr>
                <p:cNvPr id="10" name="왼쪽 중괄호 9"/>
                <p:cNvSpPr/>
                <p:nvPr/>
              </p:nvSpPr>
              <p:spPr>
                <a:xfrm flipH="1">
                  <a:off x="10488488" y="1610122"/>
                  <a:ext cx="523875" cy="1818878"/>
                </a:xfrm>
                <a:prstGeom prst="leftBrace">
                  <a:avLst>
                    <a:gd name="adj1" fmla="val 37961"/>
                    <a:gd name="adj2" fmla="val 49999"/>
                  </a:avLst>
                </a:prstGeom>
                <a:ln w="76200">
                  <a:solidFill>
                    <a:srgbClr val="FFD6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왼쪽 중괄호 11"/>
                <p:cNvSpPr/>
                <p:nvPr/>
              </p:nvSpPr>
              <p:spPr>
                <a:xfrm flipH="1">
                  <a:off x="10430200" y="1610122"/>
                  <a:ext cx="523875" cy="1818878"/>
                </a:xfrm>
                <a:prstGeom prst="leftBrace">
                  <a:avLst>
                    <a:gd name="adj1" fmla="val 37961"/>
                    <a:gd name="adj2" fmla="val 49999"/>
                  </a:avLst>
                </a:prstGeom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04AE5471-6104-41A8-8552-58EB812EA23A}"/>
              </a:ext>
            </a:extLst>
          </p:cNvPr>
          <p:cNvGrpSpPr/>
          <p:nvPr/>
        </p:nvGrpSpPr>
        <p:grpSpPr>
          <a:xfrm>
            <a:off x="2207570" y="4523436"/>
            <a:ext cx="7776862" cy="1620865"/>
            <a:chOff x="2207570" y="4523436"/>
            <a:chExt cx="7776862" cy="138616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8C88A732-3504-46D6-A68D-E773CBE86092}"/>
                </a:ext>
              </a:extLst>
            </p:cNvPr>
            <p:cNvSpPr/>
            <p:nvPr/>
          </p:nvSpPr>
          <p:spPr>
            <a:xfrm>
              <a:off x="2422358" y="4523436"/>
              <a:ext cx="7347284" cy="1384995"/>
            </a:xfrm>
            <a:prstGeom prst="roundRect">
              <a:avLst>
                <a:gd name="adj" fmla="val 11394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207570" y="4524604"/>
              <a:ext cx="7776862" cy="1384995"/>
              <a:chOff x="1457324" y="1610122"/>
              <a:chExt cx="9555039" cy="1818878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457324" y="1610122"/>
                <a:ext cx="597471" cy="1818878"/>
                <a:chOff x="1457324" y="1610122"/>
                <a:chExt cx="597471" cy="1818878"/>
              </a:xfrm>
            </p:grpSpPr>
            <p:sp>
              <p:nvSpPr>
                <p:cNvPr id="22" name="왼쪽 중괄호 21"/>
                <p:cNvSpPr/>
                <p:nvPr/>
              </p:nvSpPr>
              <p:spPr>
                <a:xfrm>
                  <a:off x="1457324" y="1610122"/>
                  <a:ext cx="523875" cy="1818878"/>
                </a:xfrm>
                <a:prstGeom prst="leftBrace">
                  <a:avLst>
                    <a:gd name="adj1" fmla="val 37961"/>
                    <a:gd name="adj2" fmla="val 49999"/>
                  </a:avLst>
                </a:prstGeom>
                <a:ln w="76200">
                  <a:solidFill>
                    <a:srgbClr val="FFD6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왼쪽 중괄호 22"/>
                <p:cNvSpPr/>
                <p:nvPr/>
              </p:nvSpPr>
              <p:spPr>
                <a:xfrm>
                  <a:off x="1530920" y="1610122"/>
                  <a:ext cx="523875" cy="1818878"/>
                </a:xfrm>
                <a:prstGeom prst="leftBrace">
                  <a:avLst>
                    <a:gd name="adj1" fmla="val 37961"/>
                    <a:gd name="adj2" fmla="val 49999"/>
                  </a:avLst>
                </a:prstGeom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10430200" y="1610122"/>
                <a:ext cx="582163" cy="1818878"/>
                <a:chOff x="10430200" y="1610122"/>
                <a:chExt cx="582163" cy="1818878"/>
              </a:xfrm>
            </p:grpSpPr>
            <p:sp>
              <p:nvSpPr>
                <p:cNvPr id="20" name="왼쪽 중괄호 19"/>
                <p:cNvSpPr/>
                <p:nvPr/>
              </p:nvSpPr>
              <p:spPr>
                <a:xfrm flipH="1">
                  <a:off x="10488488" y="1610122"/>
                  <a:ext cx="523875" cy="1818878"/>
                </a:xfrm>
                <a:prstGeom prst="leftBrace">
                  <a:avLst>
                    <a:gd name="adj1" fmla="val 37961"/>
                    <a:gd name="adj2" fmla="val 49999"/>
                  </a:avLst>
                </a:prstGeom>
                <a:ln w="76200">
                  <a:solidFill>
                    <a:srgbClr val="FFD6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왼쪽 중괄호 20"/>
                <p:cNvSpPr/>
                <p:nvPr/>
              </p:nvSpPr>
              <p:spPr>
                <a:xfrm flipH="1">
                  <a:off x="10430200" y="1610122"/>
                  <a:ext cx="523875" cy="1818878"/>
                </a:xfrm>
                <a:prstGeom prst="leftBrace">
                  <a:avLst>
                    <a:gd name="adj1" fmla="val 37961"/>
                    <a:gd name="adj2" fmla="val 49999"/>
                  </a:avLst>
                </a:prstGeom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2799582" y="1461895"/>
            <a:ext cx="6592838" cy="212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인간은 이성이 존재하기 때문에 </a:t>
            </a:r>
            <a:endParaRPr lang="en-US" altLang="ko-KR" sz="28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어떠한 행동에 따른 </a:t>
            </a: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손익을 계산하여 </a:t>
            </a:r>
            <a:endParaRPr lang="en-US" altLang="ko-KR" sz="3200" b="1" dirty="0"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이익이</a:t>
            </a:r>
            <a:r>
              <a:rPr lang="en-US" altLang="ko-KR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 쪽을 선택한다</a:t>
            </a:r>
            <a:r>
              <a:rPr lang="ko-KR" altLang="en-US" sz="2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것</a:t>
            </a:r>
            <a:endParaRPr lang="en-US" altLang="ko-KR" sz="28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gray">
          <a:xfrm>
            <a:off x="2946400" y="1156728"/>
            <a:ext cx="678688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500" b="1" kern="0" cap="all" noProof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5567" y="4618544"/>
            <a:ext cx="68808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결과의 합리성을 말하는 것이 아니라 </a:t>
            </a:r>
            <a:endParaRPr lang="en-US" altLang="ko-KR" sz="28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선택하는 순간 고려한 계산의 합리성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27175DF-2BB3-4E09-B0F4-A7B34F7C2C4B}"/>
              </a:ext>
            </a:extLst>
          </p:cNvPr>
          <p:cNvCxnSpPr>
            <a:cxnSpLocks/>
          </p:cNvCxnSpPr>
          <p:nvPr/>
        </p:nvCxnSpPr>
        <p:spPr>
          <a:xfrm>
            <a:off x="2633952" y="4059382"/>
            <a:ext cx="6924097" cy="0"/>
          </a:xfrm>
          <a:prstGeom prst="line">
            <a:avLst/>
          </a:prstGeom>
          <a:ln w="57150" cap="rnd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9A0C4728-6A55-446E-B427-644D7EE7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도구적 합리성</a:t>
            </a:r>
            <a:r>
              <a:rPr lang="en-US" altLang="ko-KR" dirty="0"/>
              <a:t>(Instrumental Rationality)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73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77"/>
    </mc:Choice>
    <mc:Fallback xmlns="">
      <p:transition spd="slow" advTm="13017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0CD5C9-9D3B-4574-A270-44CD55C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올슨의</a:t>
            </a:r>
            <a:r>
              <a:rPr lang="ko-KR" altLang="en-US" dirty="0"/>
              <a:t> 주장이 갖는 함의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B1B3EA0-E214-4986-B251-8EA79574B6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집단행동은 쉽게 이루어지지 않는데 누군가는 집단행동을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집중된 특수이익</a:t>
            </a:r>
            <a:r>
              <a:rPr lang="en-US" altLang="ko-KR" dirty="0"/>
              <a:t>(concentrated interests)</a:t>
            </a:r>
            <a:r>
              <a:rPr lang="ko-KR" altLang="en-US" dirty="0"/>
              <a:t>을 가진 소수가 분산된 일반이익</a:t>
            </a:r>
            <a:r>
              <a:rPr lang="en-US" altLang="ko-KR" dirty="0"/>
              <a:t>(diffused interest)</a:t>
            </a:r>
            <a:r>
              <a:rPr lang="ko-KR" altLang="en-US" dirty="0"/>
              <a:t>을 가진 다수를 이긴다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집중된 특수이익집단</a:t>
            </a:r>
            <a:r>
              <a:rPr lang="en-US" altLang="ko-KR" dirty="0"/>
              <a:t>=</a:t>
            </a:r>
            <a:r>
              <a:rPr lang="ko-KR" altLang="en-US" dirty="0"/>
              <a:t>소수</a:t>
            </a:r>
            <a:r>
              <a:rPr lang="en-US" altLang="ko-KR" dirty="0"/>
              <a:t>=</a:t>
            </a:r>
            <a:r>
              <a:rPr lang="ko-KR" altLang="en-US" dirty="0"/>
              <a:t>제공되는 이익 큼</a:t>
            </a:r>
          </a:p>
          <a:p>
            <a:pPr lvl="1"/>
            <a:r>
              <a:rPr lang="ko-KR" altLang="en-US" dirty="0"/>
              <a:t>동질적인 특성으로 조직도 쉽고 집단행동에 매우 적극적인 모습을 보임</a:t>
            </a:r>
            <a:br>
              <a:rPr lang="ko-KR" altLang="en-US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이익집단들의 행태</a:t>
            </a:r>
          </a:p>
          <a:p>
            <a:r>
              <a:rPr lang="ko-KR" altLang="en-US" dirty="0"/>
              <a:t>뷰캐넌과 </a:t>
            </a:r>
            <a:r>
              <a:rPr lang="ko-KR" altLang="en-US" dirty="0" err="1"/>
              <a:t>튤럭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한 대규모 선거구에서 무관심하고 조직화되지 않은 다수를 </a:t>
            </a:r>
            <a:br>
              <a:rPr lang="ko-KR" altLang="en-US" dirty="0"/>
            </a:br>
            <a:r>
              <a:rPr lang="ko-KR" altLang="en-US" dirty="0"/>
              <a:t>지배하는데 </a:t>
            </a:r>
            <a:r>
              <a:rPr lang="en-US" altLang="ko-KR" dirty="0"/>
              <a:t>25%</a:t>
            </a:r>
            <a:r>
              <a:rPr lang="ko-KR" altLang="en-US" dirty="0"/>
              <a:t>의 유권자만 존재하면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85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올슨의</a:t>
            </a:r>
            <a:r>
              <a:rPr lang="ko-KR" altLang="en-US" dirty="0"/>
              <a:t> 주장이 갖는 함의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76A931EE-EC29-469B-9975-F187ED87A15C}"/>
              </a:ext>
            </a:extLst>
          </p:cNvPr>
          <p:cNvGrpSpPr/>
          <p:nvPr/>
        </p:nvGrpSpPr>
        <p:grpSpPr>
          <a:xfrm>
            <a:off x="734291" y="1307544"/>
            <a:ext cx="10723418" cy="1572872"/>
            <a:chOff x="734291" y="1565564"/>
            <a:chExt cx="10723418" cy="15728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29098014-F7D8-4C02-88C4-21AD07EA80DB}"/>
                </a:ext>
              </a:extLst>
            </p:cNvPr>
            <p:cNvSpPr/>
            <p:nvPr/>
          </p:nvSpPr>
          <p:spPr>
            <a:xfrm>
              <a:off x="734291" y="1565564"/>
              <a:ext cx="10723418" cy="15728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0015B15-EB6E-4F30-9DE7-39FF9C727C04}"/>
                </a:ext>
              </a:extLst>
            </p:cNvPr>
            <p:cNvSpPr/>
            <p:nvPr/>
          </p:nvSpPr>
          <p:spPr>
            <a:xfrm>
              <a:off x="826310" y="2147456"/>
              <a:ext cx="1053938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- </a:t>
              </a:r>
              <a:r>
                <a:rPr lang="ko-KR" altLang="en-US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집중된 특수이익</a:t>
              </a:r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(concentrated interests)</a:t>
              </a:r>
              <a:r>
                <a:rPr lang="ko-KR" altLang="en-US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을 가진 소수가 분산된 일반이익</a:t>
              </a:r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(diffused interest)</a:t>
              </a:r>
              <a:r>
                <a:rPr lang="ko-KR" altLang="en-US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을 가진</a:t>
              </a:r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다수를 이긴다</a:t>
              </a:r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9E42684-6C90-463F-AC87-C503C7C4F4E7}"/>
                </a:ext>
              </a:extLst>
            </p:cNvPr>
            <p:cNvSpPr/>
            <p:nvPr/>
          </p:nvSpPr>
          <p:spPr>
            <a:xfrm>
              <a:off x="1233055" y="1631920"/>
              <a:ext cx="97258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  <a:cs typeface="+mj-cs"/>
                </a:rPr>
                <a:t>집단행동은 쉽게 이루어지지 않는데 누군가는 집단행동을 한다</a:t>
              </a:r>
              <a:r>
                <a:rPr lang="en-US" altLang="ko-KR" sz="24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  <a:cs typeface="+mj-cs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68E620C-0B77-440E-957B-80C2714F55B2}"/>
              </a:ext>
            </a:extLst>
          </p:cNvPr>
          <p:cNvGrpSpPr/>
          <p:nvPr/>
        </p:nvGrpSpPr>
        <p:grpSpPr>
          <a:xfrm>
            <a:off x="734291" y="3201574"/>
            <a:ext cx="10723418" cy="1331574"/>
            <a:chOff x="734291" y="3475081"/>
            <a:chExt cx="10723418" cy="13315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38129AE-C676-4233-8910-5F05D8A40502}"/>
                </a:ext>
              </a:extLst>
            </p:cNvPr>
            <p:cNvSpPr/>
            <p:nvPr/>
          </p:nvSpPr>
          <p:spPr>
            <a:xfrm>
              <a:off x="734291" y="3475081"/>
              <a:ext cx="10723418" cy="13315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ED3A3E9-9AE7-4B34-9389-D390EA40BE0B}"/>
                </a:ext>
              </a:extLst>
            </p:cNvPr>
            <p:cNvSpPr/>
            <p:nvPr/>
          </p:nvSpPr>
          <p:spPr>
            <a:xfrm>
              <a:off x="826310" y="4031675"/>
              <a:ext cx="10539380" cy="692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- </a:t>
              </a:r>
              <a:r>
                <a:rPr lang="ko-KR" altLang="en-US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동질적인 특성으로 조직도 쉽고 집단행동에 매우 적극적인 모습을 보임</a:t>
              </a:r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b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2200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이익집단들의 행태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FAF2E667-6357-4B43-B95A-AAB9FC70352B}"/>
                </a:ext>
              </a:extLst>
            </p:cNvPr>
            <p:cNvSpPr/>
            <p:nvPr/>
          </p:nvSpPr>
          <p:spPr>
            <a:xfrm>
              <a:off x="1233055" y="3516139"/>
              <a:ext cx="97258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  <a:cs typeface="+mj-cs"/>
                </a:rPr>
                <a:t>집중된 특수이익집단</a:t>
              </a:r>
              <a:r>
                <a:rPr lang="en-US" altLang="ko-KR" sz="24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  <a:cs typeface="+mj-cs"/>
                </a:rPr>
                <a:t>=</a:t>
              </a:r>
              <a:r>
                <a:rPr lang="ko-KR" altLang="en-US" sz="24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  <a:cs typeface="+mj-cs"/>
                </a:rPr>
                <a:t>소수</a:t>
              </a:r>
              <a:r>
                <a:rPr lang="en-US" altLang="ko-KR" sz="24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  <a:cs typeface="+mj-cs"/>
                </a:rPr>
                <a:t>=</a:t>
              </a:r>
              <a:r>
                <a:rPr lang="ko-KR" altLang="en-US" sz="24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  <a:cs typeface="+mj-cs"/>
                </a:rPr>
                <a:t>제공되는 이익 큼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A18E7DD-6EE1-4C1A-A0A8-19DFAC89F9D6}"/>
              </a:ext>
            </a:extLst>
          </p:cNvPr>
          <p:cNvGrpSpPr/>
          <p:nvPr/>
        </p:nvGrpSpPr>
        <p:grpSpPr>
          <a:xfrm>
            <a:off x="734291" y="4854307"/>
            <a:ext cx="10723418" cy="1531310"/>
            <a:chOff x="734291" y="5112327"/>
            <a:chExt cx="10723418" cy="15313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31C58F3-75FA-4CD8-91DE-72D1B9673969}"/>
                </a:ext>
              </a:extLst>
            </p:cNvPr>
            <p:cNvSpPr/>
            <p:nvPr/>
          </p:nvSpPr>
          <p:spPr>
            <a:xfrm>
              <a:off x="734291" y="5112327"/>
              <a:ext cx="10723418" cy="15313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4242D0CD-CE55-48CE-A700-7A955052E1DA}"/>
                </a:ext>
              </a:extLst>
            </p:cNvPr>
            <p:cNvSpPr/>
            <p:nvPr/>
          </p:nvSpPr>
          <p:spPr>
            <a:xfrm>
              <a:off x="826310" y="5652656"/>
              <a:ext cx="1053938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- </a:t>
              </a:r>
              <a:r>
                <a:rPr lang="ko-KR" altLang="en-US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한 대규모 선거구에서 무관심하고 조직화되지 않은 다수를 지배하는데 </a:t>
              </a:r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25%</a:t>
              </a:r>
              <a:r>
                <a:rPr lang="ko-KR" altLang="en-US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 유권자만 존재하면 된다</a:t>
              </a:r>
              <a:r>
                <a:rPr lang="en-US" altLang="ko-KR" sz="22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ko-KR" altLang="en-US" sz="22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3E31EE0C-3821-420C-ADD0-3D1A4397755C}"/>
                </a:ext>
              </a:extLst>
            </p:cNvPr>
            <p:cNvSpPr/>
            <p:nvPr/>
          </p:nvSpPr>
          <p:spPr>
            <a:xfrm>
              <a:off x="1233055" y="5150976"/>
              <a:ext cx="97258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  <a:cs typeface="+mj-cs"/>
                </a:rPr>
                <a:t>뷰캐넌과 </a:t>
              </a:r>
              <a:r>
                <a:rPr lang="ko-KR" altLang="en-US" sz="2400" dirty="0" err="1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  <a:cs typeface="+mj-cs"/>
                </a:rPr>
                <a:t>튤럭</a:t>
              </a:r>
              <a:endParaRPr lang="ko-KR" altLang="en-US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02546"/>
      </p:ext>
    </p:extLst>
  </p:cSld>
  <p:clrMapOvr>
    <a:masterClrMapping/>
  </p:clrMapOvr>
  <p:transition advTm="33376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324D363-5581-402D-A0AD-8E11C813C091}"/>
              </a:ext>
            </a:extLst>
          </p:cNvPr>
          <p:cNvSpPr/>
          <p:nvPr/>
        </p:nvSpPr>
        <p:spPr>
          <a:xfrm>
            <a:off x="1931187" y="1246909"/>
            <a:ext cx="8080244" cy="538830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http://news20.busan.com/content/image/2011/04/01/20110401000231_0.jpg">
            <a:extLst>
              <a:ext uri="{FF2B5EF4-FFF2-40B4-BE49-F238E27FC236}">
                <a16:creationId xmlns:a16="http://schemas.microsoft.com/office/drawing/2014/main" xmlns="" id="{0B381B52-4A4A-44E5-80AA-E41551EB09B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58291" y="1496292"/>
            <a:ext cx="7426036" cy="488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베니스의 상업 추가</a:t>
            </a:r>
          </a:p>
        </p:txBody>
      </p:sp>
    </p:spTree>
    <p:extLst>
      <p:ext uri="{BB962C8B-B14F-4D97-AF65-F5344CB8AC3E}">
        <p14:creationId xmlns:p14="http://schemas.microsoft.com/office/powerpoint/2010/main" val="93060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324D363-5581-402D-A0AD-8E11C813C091}"/>
              </a:ext>
            </a:extLst>
          </p:cNvPr>
          <p:cNvSpPr/>
          <p:nvPr/>
        </p:nvSpPr>
        <p:spPr>
          <a:xfrm>
            <a:off x="1931187" y="1246909"/>
            <a:ext cx="8080244" cy="5388302"/>
          </a:xfrm>
          <a:prstGeom prst="rect">
            <a:avLst/>
          </a:prstGeom>
          <a:gradFill flip="none" rotWithShape="1">
            <a:gsLst>
              <a:gs pos="0">
                <a:srgbClr val="53372B"/>
              </a:gs>
              <a:gs pos="50000">
                <a:srgbClr val="7D5443"/>
              </a:gs>
              <a:gs pos="100000">
                <a:srgbClr val="9B6B4D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http://news20.busan.com/content/image/2011/04/01/20110401000231_0.jpg">
            <a:extLst>
              <a:ext uri="{FF2B5EF4-FFF2-40B4-BE49-F238E27FC236}">
                <a16:creationId xmlns:a16="http://schemas.microsoft.com/office/drawing/2014/main" xmlns="" id="{0B381B52-4A4A-44E5-80AA-E41551EB09B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58291" y="1496292"/>
            <a:ext cx="7426036" cy="488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베니스의 상업 추가</a:t>
            </a:r>
          </a:p>
        </p:txBody>
      </p:sp>
      <p:pic>
        <p:nvPicPr>
          <p:cNvPr id="6" name="그림 5" descr="http://news.joins.com/component/htmlphoto_mmdata/201003/htm_20100320014731a000a010-001.JPG">
            <a:extLst>
              <a:ext uri="{FF2B5EF4-FFF2-40B4-BE49-F238E27FC236}">
                <a16:creationId xmlns:a16="http://schemas.microsoft.com/office/drawing/2014/main" xmlns="" id="{CC573066-598D-44D1-A3F6-F146ECA99CE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39309" y="1496293"/>
            <a:ext cx="4976118" cy="27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70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B3DBE13D-38E3-4F10-B8C5-F54CD0578D8B}"/>
              </a:ext>
            </a:extLst>
          </p:cNvPr>
          <p:cNvSpPr/>
          <p:nvPr/>
        </p:nvSpPr>
        <p:spPr>
          <a:xfrm rot="16200000">
            <a:off x="1815977" y="3326820"/>
            <a:ext cx="5185944" cy="1357745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88264" y="1412725"/>
            <a:ext cx="6831019" cy="51859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93B84FB-1489-46F3-9E1B-38AEFAC000F0}"/>
              </a:ext>
            </a:extLst>
          </p:cNvPr>
          <p:cNvSpPr/>
          <p:nvPr/>
        </p:nvSpPr>
        <p:spPr>
          <a:xfrm>
            <a:off x="5324235" y="1637837"/>
            <a:ext cx="6380604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87161" y="1856509"/>
            <a:ext cx="4179666" cy="42877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hotoDetail" descr="[SEA&amp;뉴스] 바이킹, 교역중심 경제·자유와 평등 가치 퍼나르다">
            <a:extLst>
              <a:ext uri="{FF2B5EF4-FFF2-40B4-BE49-F238E27FC236}">
                <a16:creationId xmlns:a16="http://schemas.microsoft.com/office/drawing/2014/main" xmlns="" id="{B23EF19E-B3FC-4A77-8609-79FBF6EC18FF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59" r="6539" b="2305"/>
          <a:stretch/>
        </p:blipFill>
        <p:spPr bwMode="auto">
          <a:xfrm>
            <a:off x="745040" y="2097466"/>
            <a:ext cx="3663909" cy="3805853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C2743997-2CCD-4B1E-8141-20DEBAB1019D}"/>
              </a:ext>
            </a:extLst>
          </p:cNvPr>
          <p:cNvSpPr txBox="1">
            <a:spLocks/>
          </p:cNvSpPr>
          <p:nvPr/>
        </p:nvSpPr>
        <p:spPr bwMode="auto">
          <a:xfrm>
            <a:off x="5553191" y="1846010"/>
            <a:ext cx="6151648" cy="430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292100" marR="0" indent="-292100" eaLnBrk="0" latinLnBrk="0" hangingPunct="0">
              <a:lnSpc>
                <a:spcPct val="120000"/>
              </a:lnSpc>
              <a:buSzPct val="100000"/>
              <a:buBlip>
                <a:blip r:embed="rId4"/>
              </a:buBlip>
              <a:tabLst/>
              <a:defRPr/>
            </a:pP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오랑캐인가</a:t>
            </a:r>
            <a:r>
              <a:rPr lang="en-US" altLang="ko-KR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야만인인가</a:t>
            </a:r>
            <a:r>
              <a:rPr lang="en-US" altLang="ko-KR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</a:p>
          <a:p>
            <a:pPr marL="292100" marR="0" indent="-292100" eaLnBrk="0" latinLnBrk="0" hangingPunct="0">
              <a:lnSpc>
                <a:spcPct val="120000"/>
              </a:lnSpc>
              <a:buSzPct val="100000"/>
              <a:buBlip>
                <a:blip r:embed="rId4"/>
              </a:buBlip>
              <a:tabLst/>
              <a:defRPr/>
            </a:pP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위생</a:t>
            </a:r>
            <a:r>
              <a:rPr lang="en-US" altLang="ko-KR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외모 중시한 민족</a:t>
            </a:r>
            <a:endParaRPr lang="en-US" altLang="ko-KR" sz="2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marR="0" lvl="0" indent="-2587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HY견고딕" pitchFamily="18" charset="-127"/>
              <a:buChar char="-"/>
              <a:tabLst/>
              <a:defRPr/>
            </a:pP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빗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귀이개 등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개인위생도구</a:t>
            </a:r>
            <a:endParaRPr lang="en-US" altLang="ko-KR" sz="2400" b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marR="0" lvl="0" indent="-2587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HY견고딕" pitchFamily="18" charset="-127"/>
              <a:buChar char="-"/>
              <a:tabLst/>
              <a:defRPr/>
            </a:pP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비누 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유럽인은 목욕 안 함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92100" marR="0" indent="-292100" eaLnBrk="0" latinLnBrk="0" hangingPunct="0">
              <a:lnSpc>
                <a:spcPct val="120000"/>
              </a:lnSpc>
              <a:spcBef>
                <a:spcPts val="600"/>
              </a:spcBef>
              <a:buSzPct val="100000"/>
              <a:buBlip>
                <a:blip r:embed="rId4"/>
              </a:buBlip>
              <a:tabLst/>
              <a:defRPr/>
            </a:pPr>
            <a:r>
              <a:rPr lang="en-US" altLang="ko-KR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6,7,8</a:t>
            </a: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세기 교역 시작</a:t>
            </a:r>
            <a:endParaRPr lang="en-US" altLang="ko-KR" sz="2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92100" marR="0" indent="-292100" eaLnBrk="0" latinLnBrk="0" hangingPunct="0">
              <a:lnSpc>
                <a:spcPct val="120000"/>
              </a:lnSpc>
              <a:spcBef>
                <a:spcPts val="600"/>
              </a:spcBef>
              <a:buSzPct val="100000"/>
              <a:buBlip>
                <a:blip r:embed="rId4"/>
              </a:buBlip>
              <a:tabLst/>
              <a:defRPr/>
            </a:pP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덴마크인 침략으로 주변 침범 시작</a:t>
            </a:r>
            <a:endParaRPr lang="en-US" altLang="ko-KR" sz="2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92100" marR="0" indent="-292100" eaLnBrk="0" latinLnBrk="0" hangingPunct="0">
              <a:lnSpc>
                <a:spcPct val="120000"/>
              </a:lnSpc>
              <a:spcBef>
                <a:spcPts val="600"/>
              </a:spcBef>
              <a:buSzPct val="100000"/>
              <a:buBlip>
                <a:blip r:embed="rId4"/>
              </a:buBlip>
              <a:tabLst/>
              <a:defRPr/>
            </a:pP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교역에 의해 </a:t>
            </a:r>
            <a:r>
              <a:rPr lang="ko-KR" altLang="en-US" sz="2800" dirty="0" err="1">
                <a:gradFill flip="none" rotWithShape="1">
                  <a:gsLst>
                    <a:gs pos="0">
                      <a:schemeClr val="accent2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중세유럽</a:t>
            </a:r>
            <a:r>
              <a:rPr lang="ko-KR" altLang="en-US" sz="2800" dirty="0">
                <a:gradFill flip="none" rotWithShape="1">
                  <a:gsLst>
                    <a:gs pos="0">
                      <a:schemeClr val="accent2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질서재편에 큰 영향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바이킹상업에 대한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B2C0A99-F468-48D0-9F3A-CF8EEED17217}"/>
              </a:ext>
            </a:extLst>
          </p:cNvPr>
          <p:cNvSpPr/>
          <p:nvPr/>
        </p:nvSpPr>
        <p:spPr>
          <a:xfrm>
            <a:off x="12577011" y="71440"/>
            <a:ext cx="2410818" cy="181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서식복사</a:t>
            </a:r>
            <a:endParaRPr lang="en-US" altLang="ko-KR" dirty="0"/>
          </a:p>
          <a:p>
            <a:pPr algn="ctr"/>
            <a:r>
              <a:rPr lang="en-US" altLang="ko-KR" dirty="0" err="1"/>
              <a:t>Ctrl+Shift+C</a:t>
            </a:r>
            <a:endParaRPr lang="en-US" altLang="ko-KR" dirty="0"/>
          </a:p>
          <a:p>
            <a:pPr algn="ctr"/>
            <a:r>
              <a:rPr lang="ko-KR" altLang="en-US" dirty="0"/>
              <a:t>서식</a:t>
            </a:r>
            <a:r>
              <a:rPr lang="en-US" altLang="ko-KR" dirty="0"/>
              <a:t> </a:t>
            </a:r>
            <a:r>
              <a:rPr lang="ko-KR" altLang="en-US" dirty="0"/>
              <a:t>붙여넣기</a:t>
            </a:r>
            <a:endParaRPr lang="en-US" altLang="ko-KR" dirty="0"/>
          </a:p>
          <a:p>
            <a:pPr algn="ctr"/>
            <a:r>
              <a:rPr lang="en-US" altLang="ko-KR" dirty="0" err="1"/>
              <a:t>Ctrl+Shift+V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9AA6C7C-5C27-4191-B0F1-320B10C295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t="5015" r="2706" b="32463"/>
          <a:stretch/>
        </p:blipFill>
        <p:spPr>
          <a:xfrm>
            <a:off x="12577011" y="2443464"/>
            <a:ext cx="3513221" cy="3662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187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9672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입력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조건문 구현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(if~else, elif)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9</a:t>
            </a:r>
            <a:r>
              <a:rPr lang="ko-KR" altLang="en-US" b="1" dirty="0"/>
              <a:t>월 </a:t>
            </a:r>
            <a:r>
              <a:rPr lang="en-US" altLang="ko-KR" b="1" dirty="0"/>
              <a:t>18</a:t>
            </a:r>
            <a:r>
              <a:rPr lang="ko-KR" altLang="en-US" b="1" dirty="0"/>
              <a:t>일 부터 매주 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Zoon On line Class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</a:t>
            </a:r>
            <a:r>
              <a:rPr lang="en-US" altLang="ko-KR" b="1" dirty="0">
                <a:hlinkClick r:id="rId2"/>
              </a:rPr>
              <a:t>://github.com/moebs/python_lab</a:t>
            </a:r>
            <a:r>
              <a:rPr lang="ko-KR" altLang="en-US" b="1" dirty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/>
              <a:t>강의전</a:t>
            </a:r>
            <a:r>
              <a:rPr lang="ko-KR" altLang="en-US" b="1" dirty="0"/>
              <a:t> 매주 업데이트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33996" y="1451288"/>
            <a:ext cx="6858003" cy="518594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7000">
                <a:schemeClr val="bg1">
                  <a:shade val="67500"/>
                  <a:satMod val="115000"/>
                </a:schemeClr>
              </a:gs>
              <a:gs pos="54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/>
          <p:cNvSpPr/>
          <p:nvPr/>
        </p:nvSpPr>
        <p:spPr>
          <a:xfrm rot="16200000">
            <a:off x="2443155" y="3746390"/>
            <a:ext cx="5185942" cy="595742"/>
          </a:xfrm>
          <a:prstGeom prst="trapezoid">
            <a:avLst>
              <a:gd name="adj" fmla="val 9475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81076" y="1851671"/>
            <a:ext cx="4179666" cy="4385180"/>
            <a:chOff x="623457" y="1704001"/>
            <a:chExt cx="4461164" cy="4680520"/>
          </a:xfrm>
        </p:grpSpPr>
        <p:sp>
          <p:nvSpPr>
            <p:cNvPr id="7" name="직사각형 6"/>
            <p:cNvSpPr/>
            <p:nvPr/>
          </p:nvSpPr>
          <p:spPr>
            <a:xfrm>
              <a:off x="623457" y="1704001"/>
              <a:ext cx="4461164" cy="4680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hotoDetail" descr="[SEA&amp;뉴스] 바이킹, 교역중심 경제·자유와 평등 가치 퍼나르다">
              <a:extLst>
                <a:ext uri="{FF2B5EF4-FFF2-40B4-BE49-F238E27FC236}">
                  <a16:creationId xmlns:a16="http://schemas.microsoft.com/office/drawing/2014/main" xmlns="" id="{B23EF19E-B3FC-4A77-8609-79FBF6EC18FF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t="2259" r="6539" b="2305"/>
            <a:stretch/>
          </p:blipFill>
          <p:spPr bwMode="auto">
            <a:xfrm>
              <a:off x="898704" y="1967029"/>
              <a:ext cx="3910671" cy="415446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C2743997-2CCD-4B1E-8141-20DEBAB1019D}"/>
              </a:ext>
            </a:extLst>
          </p:cNvPr>
          <p:cNvSpPr txBox="1">
            <a:spLocks/>
          </p:cNvSpPr>
          <p:nvPr/>
        </p:nvSpPr>
        <p:spPr bwMode="auto">
          <a:xfrm>
            <a:off x="5486392" y="1829928"/>
            <a:ext cx="6497783" cy="430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292100" marR="0" indent="-292100" eaLnBrk="0" latinLnBrk="0" hangingPunct="0">
              <a:lnSpc>
                <a:spcPct val="120000"/>
              </a:lnSpc>
              <a:buSzPct val="100000"/>
              <a:buBlip>
                <a:blip r:embed="rId4"/>
              </a:buBlip>
              <a:tabLst/>
              <a:defRPr/>
            </a:pP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오랑캐인가</a:t>
            </a:r>
            <a:r>
              <a:rPr lang="en-US" altLang="ko-KR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?</a:t>
            </a: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 야만인인가</a:t>
            </a:r>
            <a:r>
              <a:rPr lang="en-US" altLang="ko-KR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? </a:t>
            </a:r>
          </a:p>
          <a:p>
            <a:pPr marL="292100" marR="0" indent="-292100" eaLnBrk="0" latinLnBrk="0" hangingPunct="0">
              <a:lnSpc>
                <a:spcPct val="120000"/>
              </a:lnSpc>
              <a:buSzPct val="100000"/>
              <a:buBlip>
                <a:blip r:embed="rId4"/>
              </a:buBlip>
              <a:tabLst/>
              <a:defRPr/>
            </a:pP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위생</a:t>
            </a:r>
            <a:r>
              <a:rPr lang="en-US" altLang="ko-KR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외모 중시한 민족</a:t>
            </a:r>
            <a:endParaRPr lang="en-US" altLang="ko-KR" sz="2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atin typeface="HY헤드라인M" pitchFamily="18" charset="-127"/>
              <a:ea typeface="HY헤드라인M" pitchFamily="18" charset="-127"/>
            </a:endParaRPr>
          </a:p>
          <a:p>
            <a:pPr marL="444500" marR="0" lvl="0" indent="-2587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HY견고딕" pitchFamily="18" charset="-127"/>
              <a:buChar char="-"/>
              <a:tabLst/>
              <a:defRPr/>
            </a:pP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빗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귀이개 등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개인위생도구</a:t>
            </a:r>
            <a:endParaRPr lang="en-US" altLang="ko-KR" sz="24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itchFamily="50" charset="-127"/>
            </a:endParaRPr>
          </a:p>
          <a:p>
            <a:pPr marL="444500" marR="0" lvl="0" indent="-2587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HY견고딕" pitchFamily="18" charset="-127"/>
              <a:buChar char="-"/>
              <a:tabLst/>
              <a:defRPr/>
            </a:pP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비누 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유럽인은 목욕 안 함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92100" marR="0" indent="-292100" eaLnBrk="0" latinLnBrk="0" hangingPunct="0">
              <a:lnSpc>
                <a:spcPct val="120000"/>
              </a:lnSpc>
              <a:spcBef>
                <a:spcPts val="600"/>
              </a:spcBef>
              <a:buSzPct val="100000"/>
              <a:buBlip>
                <a:blip r:embed="rId4"/>
              </a:buBlip>
              <a:tabLst/>
              <a:defRPr/>
            </a:pPr>
            <a:r>
              <a:rPr lang="en-US" altLang="ko-KR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6,7,8</a:t>
            </a: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세기 교역 시작</a:t>
            </a:r>
            <a:endParaRPr lang="en-US" altLang="ko-KR" sz="2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atin typeface="HY헤드라인M" pitchFamily="18" charset="-127"/>
              <a:ea typeface="HY헤드라인M" pitchFamily="18" charset="-127"/>
            </a:endParaRPr>
          </a:p>
          <a:p>
            <a:pPr marL="292100" marR="0" indent="-292100" eaLnBrk="0" latinLnBrk="0" hangingPunct="0">
              <a:lnSpc>
                <a:spcPct val="120000"/>
              </a:lnSpc>
              <a:spcBef>
                <a:spcPts val="600"/>
              </a:spcBef>
              <a:buSzPct val="100000"/>
              <a:buBlip>
                <a:blip r:embed="rId4"/>
              </a:buBlip>
              <a:tabLst/>
              <a:defRPr/>
            </a:pP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덴마크인 침략으로 주변 침범 시작</a:t>
            </a:r>
            <a:endParaRPr lang="en-US" altLang="ko-KR" sz="2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atin typeface="HY헤드라인M" pitchFamily="18" charset="-127"/>
              <a:ea typeface="HY헤드라인M" pitchFamily="18" charset="-127"/>
            </a:endParaRPr>
          </a:p>
          <a:p>
            <a:pPr marL="292100" marR="0" indent="-292100" eaLnBrk="0" latinLnBrk="0" hangingPunct="0">
              <a:lnSpc>
                <a:spcPct val="120000"/>
              </a:lnSpc>
              <a:spcBef>
                <a:spcPts val="600"/>
              </a:spcBef>
              <a:buSzPct val="100000"/>
              <a:buBlip>
                <a:blip r:embed="rId4"/>
              </a:buBlip>
              <a:tabLst/>
              <a:defRPr/>
            </a:pPr>
            <a:r>
              <a:rPr lang="ko-KR" alt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교역에 의해 </a:t>
            </a:r>
            <a:r>
              <a:rPr lang="ko-KR" altLang="en-US" sz="2800" dirty="0">
                <a:gradFill flip="none" rotWithShape="1">
                  <a:gsLst>
                    <a:gs pos="0">
                      <a:schemeClr val="accent2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중세유럽 질서재편에 </a:t>
            </a:r>
            <a:r>
              <a:rPr lang="en-US" altLang="ko-KR" sz="2800" dirty="0">
                <a:gradFill flip="none" rotWithShape="1">
                  <a:gsLst>
                    <a:gs pos="0">
                      <a:schemeClr val="accent2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2800" dirty="0">
                <a:gradFill flip="none" rotWithShape="1">
                  <a:gsLst>
                    <a:gs pos="0">
                      <a:schemeClr val="accent2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2800" dirty="0">
                <a:gradFill flip="none" rotWithShape="1">
                  <a:gsLst>
                    <a:gs pos="0">
                      <a:schemeClr val="accent2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큰 영향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바이킹상업에 대한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0AA7B03-2CF7-4C4B-9776-BE894E922029}"/>
              </a:ext>
            </a:extLst>
          </p:cNvPr>
          <p:cNvSpPr/>
          <p:nvPr/>
        </p:nvSpPr>
        <p:spPr>
          <a:xfrm>
            <a:off x="12577011" y="71440"/>
            <a:ext cx="2410818" cy="181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그대로 얹어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506196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First Globalization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7147D2D8-023B-4847-928A-DA58F5502AE6}"/>
              </a:ext>
            </a:extLst>
          </p:cNvPr>
          <p:cNvSpPr/>
          <p:nvPr/>
        </p:nvSpPr>
        <p:spPr>
          <a:xfrm>
            <a:off x="1881178" y="1294667"/>
            <a:ext cx="2638442" cy="26384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6ED0168-5955-4950-9ED2-23E423C5C44E}"/>
              </a:ext>
            </a:extLst>
          </p:cNvPr>
          <p:cNvSpPr/>
          <p:nvPr/>
        </p:nvSpPr>
        <p:spPr>
          <a:xfrm>
            <a:off x="7672380" y="1294667"/>
            <a:ext cx="2638442" cy="2638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3620B84-8A75-446F-B001-00399EDD7DD2}"/>
              </a:ext>
            </a:extLst>
          </p:cNvPr>
          <p:cNvSpPr/>
          <p:nvPr/>
        </p:nvSpPr>
        <p:spPr>
          <a:xfrm>
            <a:off x="576237" y="2650425"/>
            <a:ext cx="5248325" cy="3760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F5216E-A207-409A-89F3-839045CC59F8}"/>
              </a:ext>
            </a:extLst>
          </p:cNvPr>
          <p:cNvSpPr/>
          <p:nvPr/>
        </p:nvSpPr>
        <p:spPr>
          <a:xfrm>
            <a:off x="6367439" y="2650425"/>
            <a:ext cx="5248325" cy="37600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71524" y="2838427"/>
            <a:ext cx="4857750" cy="3384000"/>
          </a:xfrm>
          <a:prstGeom prst="round2SameRect">
            <a:avLst>
              <a:gd name="adj1" fmla="val 0"/>
              <a:gd name="adj2" fmla="val 126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EA7C1E5-C60D-460D-93C6-A778E196656C}"/>
              </a:ext>
            </a:extLst>
          </p:cNvPr>
          <p:cNvSpPr/>
          <p:nvPr/>
        </p:nvSpPr>
        <p:spPr>
          <a:xfrm>
            <a:off x="1087433" y="3991599"/>
            <a:ext cx="4647084" cy="196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lnSpc>
                <a:spcPct val="120000"/>
              </a:lnSpc>
              <a:buClr>
                <a:schemeClr val="accent5"/>
              </a:buClr>
              <a:buSzPct val="80000"/>
              <a:buFont typeface="나눔고딕 ExtraBold" panose="020D0904000000000000" pitchFamily="50" charset="-127"/>
              <a:buChar char="▶"/>
            </a:pPr>
            <a:r>
              <a:rPr lang="ko-KR" altLang="en-US" sz="2400" dirty="0" err="1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콜롬부스</a:t>
            </a:r>
            <a:r>
              <a:rPr lang="ko-KR" alt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출범</a:t>
            </a:r>
          </a:p>
          <a:p>
            <a:pPr marL="342900" lvl="0" indent="-342900" latinLnBrk="0">
              <a:lnSpc>
                <a:spcPct val="12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나눔고딕 ExtraBold" panose="020D0904000000000000" pitchFamily="50" charset="-127"/>
              <a:buChar char="▶"/>
            </a:pPr>
            <a:r>
              <a:rPr lang="ko-KR" alt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동인도 항로 발견</a:t>
            </a:r>
            <a:r>
              <a:rPr lang="en-US" altLang="ko-KR" sz="24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en-US" altLang="ko-KR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-1492</a:t>
            </a:r>
            <a:r>
              <a:rPr kumimoji="1" lang="ko-KR" altLang="en-US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kumimoji="1" lang="en-US" altLang="ko-KR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kumimoji="1" lang="ko-KR" altLang="en-US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척 </a:t>
            </a:r>
            <a:r>
              <a:rPr kumimoji="1" lang="ko-KR" altLang="en-US" sz="2400" b="1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파로스항</a:t>
            </a:r>
            <a:r>
              <a:rPr kumimoji="1" lang="ko-KR" altLang="en-US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출발</a:t>
            </a:r>
            <a:endParaRPr kumimoji="1" lang="en-US" altLang="ko-KR" sz="24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나눔고딕 ExtraBold" panose="020D0904000000000000" pitchFamily="50" charset="-127"/>
              <a:buChar char="▶"/>
            </a:pPr>
            <a:r>
              <a:rPr lang="ko-KR" alt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이태리인</a:t>
            </a:r>
            <a:r>
              <a:rPr lang="en-US" altLang="ko-KR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포르투갈 선원교육</a:t>
            </a: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6562726" y="2838427"/>
            <a:ext cx="4857750" cy="3384000"/>
          </a:xfrm>
          <a:prstGeom prst="round2SameRect">
            <a:avLst>
              <a:gd name="adj1" fmla="val 0"/>
              <a:gd name="adj2" fmla="val 129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246B802-F2D4-4C57-83E6-BCCE2C39553A}"/>
              </a:ext>
            </a:extLst>
          </p:cNvPr>
          <p:cNvSpPr/>
          <p:nvPr/>
        </p:nvSpPr>
        <p:spPr>
          <a:xfrm>
            <a:off x="6966386" y="3991599"/>
            <a:ext cx="4454089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20000"/>
              </a:lnSpc>
              <a:buClr>
                <a:schemeClr val="accent5"/>
              </a:buClr>
              <a:buSzPct val="80000"/>
              <a:buFont typeface="나눔고딕 ExtraBold" panose="020D0904000000000000" pitchFamily="50" charset="-127"/>
              <a:buChar char="▶"/>
            </a:pPr>
            <a:r>
              <a:rPr lang="en-US" altLang="ko-KR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1498</a:t>
            </a:r>
            <a:r>
              <a:rPr lang="ko-KR" alt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포르투갈의 동인도 </a:t>
            </a:r>
            <a:r>
              <a:rPr lang="en-US" altLang="ko-KR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항로 발견</a:t>
            </a:r>
            <a:r>
              <a:rPr lang="en-US" altLang="ko-KR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en-US" altLang="ko-KR" sz="24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kumimoji="1" lang="ko-KR" altLang="en-US" sz="2400" b="1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바스코 다 가마</a:t>
            </a:r>
            <a:endParaRPr kumimoji="1" lang="en-US" altLang="ko-KR" sz="2400" b="1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ts val="600"/>
              </a:spcBef>
              <a:buClr>
                <a:schemeClr val="accent5"/>
              </a:buClr>
              <a:buSzPct val="80000"/>
              <a:buFont typeface="나눔고딕 ExtraBold" panose="020D0904000000000000" pitchFamily="50" charset="-127"/>
              <a:buChar char="▶"/>
            </a:pPr>
            <a:r>
              <a:rPr lang="ko-KR" alt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동방의 부 욕망</a:t>
            </a:r>
          </a:p>
        </p:txBody>
      </p:sp>
      <p:pic>
        <p:nvPicPr>
          <p:cNvPr id="2" name="Picture 2" descr="http://upload.wikimedia.org/wikipedia/commons/thumb/9/98/Christopher_Columbus_.PNG/220px-Christopher_Columbus_.PNG">
            <a:hlinkClick r:id="rId2"/>
            <a:extLst>
              <a:ext uri="{FF2B5EF4-FFF2-40B4-BE49-F238E27FC236}">
                <a16:creationId xmlns:a16="http://schemas.microsoft.com/office/drawing/2014/main" xmlns="" id="{5B0A0158-E491-4A2C-BF16-18862E242B9E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 cstate="print"/>
          <a:srcRect b="19701"/>
          <a:stretch/>
        </p:blipFill>
        <p:spPr bwMode="auto">
          <a:xfrm>
            <a:off x="2050471" y="1463960"/>
            <a:ext cx="2299856" cy="2299856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" name="Picture 1" descr="http://upload.wikimedia.org/wikipedia/commons/thumb/5/50/Vasco-da-gama-2.jpg/220px-Vasco-da-gama-2.jpg">
            <a:extLst>
              <a:ext uri="{FF2B5EF4-FFF2-40B4-BE49-F238E27FC236}">
                <a16:creationId xmlns:a16="http://schemas.microsoft.com/office/drawing/2014/main" xmlns="" id="{9E8820E0-DAB8-4F2A-9F47-25336B7EDFED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4" cstate="print"/>
          <a:srcRect b="19701"/>
          <a:stretch/>
        </p:blipFill>
        <p:spPr bwMode="auto">
          <a:xfrm>
            <a:off x="7841673" y="1463960"/>
            <a:ext cx="2299856" cy="2299856"/>
          </a:xfrm>
          <a:prstGeom prst="ellips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63DED52-F2D9-4237-B31B-05B67FCD5D58}"/>
              </a:ext>
            </a:extLst>
          </p:cNvPr>
          <p:cNvSpPr/>
          <p:nvPr/>
        </p:nvSpPr>
        <p:spPr>
          <a:xfrm>
            <a:off x="12577011" y="71440"/>
            <a:ext cx="2410818" cy="181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서식복사</a:t>
            </a:r>
            <a:endParaRPr lang="en-US" altLang="ko-KR" dirty="0"/>
          </a:p>
          <a:p>
            <a:pPr algn="ctr"/>
            <a:r>
              <a:rPr lang="en-US" altLang="ko-KR" dirty="0" err="1"/>
              <a:t>Ctrl+Shift+C</a:t>
            </a:r>
            <a:endParaRPr lang="en-US" altLang="ko-KR" dirty="0"/>
          </a:p>
          <a:p>
            <a:pPr algn="ctr"/>
            <a:r>
              <a:rPr lang="ko-KR" altLang="en-US" dirty="0"/>
              <a:t>서식</a:t>
            </a:r>
            <a:r>
              <a:rPr lang="en-US" altLang="ko-KR" dirty="0"/>
              <a:t> </a:t>
            </a:r>
            <a:r>
              <a:rPr lang="ko-KR" altLang="en-US" dirty="0"/>
              <a:t>붙여넣기</a:t>
            </a:r>
            <a:endParaRPr lang="en-US" altLang="ko-KR" dirty="0"/>
          </a:p>
          <a:p>
            <a:pPr algn="ctr"/>
            <a:r>
              <a:rPr lang="en-US" altLang="ko-KR" dirty="0" err="1"/>
              <a:t>Ctrl+Shift+V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71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51187" y="1107613"/>
            <a:ext cx="5640813" cy="57503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24680" y="1107613"/>
            <a:ext cx="5668243" cy="57503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First Globalization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643563" y="1107613"/>
            <a:ext cx="907624" cy="5750387"/>
            <a:chOff x="5643563" y="1585913"/>
            <a:chExt cx="907624" cy="4957762"/>
          </a:xfrm>
        </p:grpSpPr>
        <p:sp>
          <p:nvSpPr>
            <p:cNvPr id="9" name="직사각형 8"/>
            <p:cNvSpPr/>
            <p:nvPr/>
          </p:nvSpPr>
          <p:spPr>
            <a:xfrm>
              <a:off x="5643563" y="1585913"/>
              <a:ext cx="453812" cy="4957762"/>
            </a:xfrm>
            <a:custGeom>
              <a:avLst/>
              <a:gdLst>
                <a:gd name="connsiteX0" fmla="*/ 0 w 452437"/>
                <a:gd name="connsiteY0" fmla="*/ 0 h 4957762"/>
                <a:gd name="connsiteX1" fmla="*/ 452437 w 452437"/>
                <a:gd name="connsiteY1" fmla="*/ 0 h 4957762"/>
                <a:gd name="connsiteX2" fmla="*/ 452437 w 452437"/>
                <a:gd name="connsiteY2" fmla="*/ 4957762 h 4957762"/>
                <a:gd name="connsiteX3" fmla="*/ 0 w 452437"/>
                <a:gd name="connsiteY3" fmla="*/ 4957762 h 4957762"/>
                <a:gd name="connsiteX4" fmla="*/ 0 w 452437"/>
                <a:gd name="connsiteY4" fmla="*/ 0 h 4957762"/>
                <a:gd name="connsiteX0" fmla="*/ 0 w 466725"/>
                <a:gd name="connsiteY0" fmla="*/ 0 h 4957762"/>
                <a:gd name="connsiteX1" fmla="*/ 466725 w 466725"/>
                <a:gd name="connsiteY1" fmla="*/ 542925 h 4957762"/>
                <a:gd name="connsiteX2" fmla="*/ 452437 w 466725"/>
                <a:gd name="connsiteY2" fmla="*/ 4957762 h 4957762"/>
                <a:gd name="connsiteX3" fmla="*/ 0 w 466725"/>
                <a:gd name="connsiteY3" fmla="*/ 4957762 h 4957762"/>
                <a:gd name="connsiteX4" fmla="*/ 0 w 466725"/>
                <a:gd name="connsiteY4" fmla="*/ 0 h 4957762"/>
                <a:gd name="connsiteX0" fmla="*/ 0 w 453812"/>
                <a:gd name="connsiteY0" fmla="*/ 0 h 4957762"/>
                <a:gd name="connsiteX1" fmla="*/ 452438 w 453812"/>
                <a:gd name="connsiteY1" fmla="*/ 542925 h 4957762"/>
                <a:gd name="connsiteX2" fmla="*/ 452437 w 453812"/>
                <a:gd name="connsiteY2" fmla="*/ 4957762 h 4957762"/>
                <a:gd name="connsiteX3" fmla="*/ 0 w 453812"/>
                <a:gd name="connsiteY3" fmla="*/ 4957762 h 4957762"/>
                <a:gd name="connsiteX4" fmla="*/ 0 w 453812"/>
                <a:gd name="connsiteY4" fmla="*/ 0 h 495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12" h="4957762">
                  <a:moveTo>
                    <a:pt x="0" y="0"/>
                  </a:moveTo>
                  <a:lnTo>
                    <a:pt x="452438" y="542925"/>
                  </a:lnTo>
                  <a:cubicBezTo>
                    <a:pt x="447675" y="2014537"/>
                    <a:pt x="457200" y="3486150"/>
                    <a:pt x="452437" y="4957762"/>
                  </a:cubicBezTo>
                  <a:lnTo>
                    <a:pt x="0" y="495776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직사각형 8"/>
            <p:cNvSpPr/>
            <p:nvPr/>
          </p:nvSpPr>
          <p:spPr>
            <a:xfrm flipH="1">
              <a:off x="6097375" y="1585913"/>
              <a:ext cx="453812" cy="4957762"/>
            </a:xfrm>
            <a:custGeom>
              <a:avLst/>
              <a:gdLst>
                <a:gd name="connsiteX0" fmla="*/ 0 w 452437"/>
                <a:gd name="connsiteY0" fmla="*/ 0 h 4957762"/>
                <a:gd name="connsiteX1" fmla="*/ 452437 w 452437"/>
                <a:gd name="connsiteY1" fmla="*/ 0 h 4957762"/>
                <a:gd name="connsiteX2" fmla="*/ 452437 w 452437"/>
                <a:gd name="connsiteY2" fmla="*/ 4957762 h 4957762"/>
                <a:gd name="connsiteX3" fmla="*/ 0 w 452437"/>
                <a:gd name="connsiteY3" fmla="*/ 4957762 h 4957762"/>
                <a:gd name="connsiteX4" fmla="*/ 0 w 452437"/>
                <a:gd name="connsiteY4" fmla="*/ 0 h 4957762"/>
                <a:gd name="connsiteX0" fmla="*/ 0 w 466725"/>
                <a:gd name="connsiteY0" fmla="*/ 0 h 4957762"/>
                <a:gd name="connsiteX1" fmla="*/ 466725 w 466725"/>
                <a:gd name="connsiteY1" fmla="*/ 542925 h 4957762"/>
                <a:gd name="connsiteX2" fmla="*/ 452437 w 466725"/>
                <a:gd name="connsiteY2" fmla="*/ 4957762 h 4957762"/>
                <a:gd name="connsiteX3" fmla="*/ 0 w 466725"/>
                <a:gd name="connsiteY3" fmla="*/ 4957762 h 4957762"/>
                <a:gd name="connsiteX4" fmla="*/ 0 w 466725"/>
                <a:gd name="connsiteY4" fmla="*/ 0 h 4957762"/>
                <a:gd name="connsiteX0" fmla="*/ 0 w 453812"/>
                <a:gd name="connsiteY0" fmla="*/ 0 h 4957762"/>
                <a:gd name="connsiteX1" fmla="*/ 452438 w 453812"/>
                <a:gd name="connsiteY1" fmla="*/ 542925 h 4957762"/>
                <a:gd name="connsiteX2" fmla="*/ 452437 w 453812"/>
                <a:gd name="connsiteY2" fmla="*/ 4957762 h 4957762"/>
                <a:gd name="connsiteX3" fmla="*/ 0 w 453812"/>
                <a:gd name="connsiteY3" fmla="*/ 4957762 h 4957762"/>
                <a:gd name="connsiteX4" fmla="*/ 0 w 453812"/>
                <a:gd name="connsiteY4" fmla="*/ 0 h 495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12" h="4957762">
                  <a:moveTo>
                    <a:pt x="0" y="0"/>
                  </a:moveTo>
                  <a:lnTo>
                    <a:pt x="452438" y="542925"/>
                  </a:lnTo>
                  <a:cubicBezTo>
                    <a:pt x="447675" y="2014537"/>
                    <a:pt x="457200" y="3486150"/>
                    <a:pt x="452437" y="4957762"/>
                  </a:cubicBezTo>
                  <a:lnTo>
                    <a:pt x="0" y="495776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5" name="양쪽 모서리가 둥근 사각형 14"/>
          <p:cNvSpPr/>
          <p:nvPr/>
        </p:nvSpPr>
        <p:spPr>
          <a:xfrm>
            <a:off x="380566" y="2329755"/>
            <a:ext cx="4857750" cy="4242495"/>
          </a:xfrm>
          <a:prstGeom prst="round2SameRect">
            <a:avLst>
              <a:gd name="adj1" fmla="val 0"/>
              <a:gd name="adj2" fmla="val 12643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EA7C1E5-C60D-460D-93C6-A778E196656C}"/>
              </a:ext>
            </a:extLst>
          </p:cNvPr>
          <p:cNvSpPr/>
          <p:nvPr/>
        </p:nvSpPr>
        <p:spPr>
          <a:xfrm>
            <a:off x="747017" y="4731901"/>
            <a:ext cx="441848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lvl="0" indent="-271463" latinLnBrk="0">
              <a:lnSpc>
                <a:spcPct val="120000"/>
              </a:lnSpc>
              <a:buClrTx/>
              <a:buSzPct val="100000"/>
              <a:buBlip>
                <a:blip r:embed="rId2"/>
              </a:buBlip>
            </a:pPr>
            <a:r>
              <a:rPr lang="ko-KR" altLang="en-US" sz="20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콜롬부스의</a:t>
            </a:r>
            <a:r>
              <a:rPr lang="ko-KR" altLang="en-US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 출범</a:t>
            </a:r>
          </a:p>
          <a:p>
            <a:pPr marL="271463" lvl="0" indent="-271463" latinLnBrk="0">
              <a:lnSpc>
                <a:spcPct val="120000"/>
              </a:lnSpc>
              <a:spcBef>
                <a:spcPts val="600"/>
              </a:spcBef>
              <a:buClrTx/>
              <a:buSzPct val="100000"/>
              <a:buBlip>
                <a:blip r:embed="rId2"/>
              </a:buBlip>
            </a:pPr>
            <a:r>
              <a:rPr lang="ko-KR" altLang="en-US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동인도 항로 발견</a:t>
            </a:r>
            <a:r>
              <a:rPr lang="en-US" altLang="ko-KR" sz="20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2000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</a:br>
            <a:r>
              <a:rPr kumimoji="1" lang="en-US" altLang="ko-KR" sz="20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-1492</a:t>
            </a:r>
            <a:r>
              <a:rPr kumimoji="1" lang="ko-KR" altLang="en-US" sz="20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20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20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척 </a:t>
            </a:r>
            <a:r>
              <a:rPr kumimoji="1" lang="ko-KR" altLang="en-US" sz="2000" b="1" dirty="0" err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파로스항</a:t>
            </a:r>
            <a:r>
              <a:rPr kumimoji="1" lang="ko-KR" altLang="en-US" sz="20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 출발</a:t>
            </a:r>
            <a:endParaRPr kumimoji="1" lang="en-US" altLang="ko-KR" sz="20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itchFamily="50" charset="-127"/>
            </a:endParaRPr>
          </a:p>
          <a:p>
            <a:pPr marL="271463" indent="-271463" latinLnBrk="0">
              <a:lnSpc>
                <a:spcPct val="120000"/>
              </a:lnSpc>
              <a:spcBef>
                <a:spcPts val="600"/>
              </a:spcBef>
              <a:buSzPct val="100000"/>
              <a:buBlip>
                <a:blip r:embed="rId2"/>
              </a:buBlip>
            </a:pPr>
            <a:r>
              <a:rPr lang="ko-KR" altLang="en-US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이태리인</a:t>
            </a:r>
            <a:r>
              <a:rPr lang="en-US" altLang="ko-KR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포르투갈 선원교육</a:t>
            </a: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6942718" y="2329755"/>
            <a:ext cx="4857750" cy="4242495"/>
          </a:xfrm>
          <a:prstGeom prst="round2SameRect">
            <a:avLst>
              <a:gd name="adj1" fmla="val 0"/>
              <a:gd name="adj2" fmla="val 1297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246B802-F2D4-4C57-83E6-BCCE2C39553A}"/>
              </a:ext>
            </a:extLst>
          </p:cNvPr>
          <p:cNvSpPr/>
          <p:nvPr/>
        </p:nvSpPr>
        <p:spPr>
          <a:xfrm>
            <a:off x="7534617" y="4731901"/>
            <a:ext cx="393548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latinLnBrk="0">
              <a:lnSpc>
                <a:spcPct val="120000"/>
              </a:lnSpc>
              <a:buSzPct val="100000"/>
              <a:buBlip>
                <a:blip r:embed="rId2"/>
              </a:buBlip>
            </a:pPr>
            <a:r>
              <a:rPr lang="en-US" altLang="ko-KR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1498</a:t>
            </a:r>
            <a:r>
              <a:rPr lang="ko-KR" altLang="en-US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년 포르투갈의 동인도 </a:t>
            </a:r>
            <a:r>
              <a:rPr lang="en-US" altLang="ko-KR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항로 발견</a:t>
            </a:r>
            <a:r>
              <a:rPr lang="en-US" altLang="ko-KR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</a:br>
            <a:r>
              <a:rPr kumimoji="1" lang="en-US" altLang="ko-KR" sz="20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20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바스코 다 가마</a:t>
            </a:r>
            <a:endParaRPr kumimoji="1" lang="en-US" altLang="ko-KR" sz="20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itchFamily="50" charset="-127"/>
            </a:endParaRPr>
          </a:p>
          <a:p>
            <a:pPr marL="271463" indent="-271463" latinLnBrk="0">
              <a:lnSpc>
                <a:spcPct val="120000"/>
              </a:lnSpc>
              <a:spcBef>
                <a:spcPts val="600"/>
              </a:spcBef>
              <a:buSzPct val="100000"/>
              <a:buBlip>
                <a:blip r:embed="rId2"/>
              </a:buBlip>
            </a:pPr>
            <a:r>
              <a:rPr lang="ko-KR" altLang="en-US" sz="2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동방의 부 욕망</a:t>
            </a:r>
          </a:p>
        </p:txBody>
      </p:sp>
      <p:pic>
        <p:nvPicPr>
          <p:cNvPr id="2" name="Picture 2" descr="http://upload.wikimedia.org/wikipedia/commons/thumb/9/98/Christopher_Columbus_.PNG/220px-Christopher_Columbus_.PNG">
            <a:hlinkClick r:id="rId3"/>
            <a:extLst>
              <a:ext uri="{FF2B5EF4-FFF2-40B4-BE49-F238E27FC236}">
                <a16:creationId xmlns:a16="http://schemas.microsoft.com/office/drawing/2014/main" xmlns="" id="{5B0A0158-E491-4A2C-BF16-18862E242B9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9961" y="1385342"/>
            <a:ext cx="2418960" cy="2965178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7200000"/>
            </a:lightRig>
          </a:scene3d>
          <a:sp3d>
            <a:contourClr>
              <a:srgbClr val="969696"/>
            </a:contourClr>
          </a:sp3d>
        </p:spPr>
      </p:pic>
      <p:pic>
        <p:nvPicPr>
          <p:cNvPr id="3" name="Picture 1" descr="http://upload.wikimedia.org/wikipedia/commons/thumb/5/50/Vasco-da-gama-2.jpg/220px-Vasco-da-gama-2.jpg">
            <a:extLst>
              <a:ext uri="{FF2B5EF4-FFF2-40B4-BE49-F238E27FC236}">
                <a16:creationId xmlns:a16="http://schemas.microsoft.com/office/drawing/2014/main" xmlns="" id="{9E8820E0-DAB8-4F2A-9F47-25336B7EDFE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62113" y="1385342"/>
            <a:ext cx="2418960" cy="2965178"/>
          </a:xfrm>
          <a:prstGeom prst="rect">
            <a:avLst/>
          </a:prstGeom>
          <a:solidFill>
            <a:srgbClr val="FFFFFF">
              <a:shade val="85000"/>
            </a:srgbClr>
          </a:solidFill>
          <a:ln w="793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7200000"/>
            </a:lightRig>
          </a:scene3d>
          <a:sp3d>
            <a:contourClr>
              <a:srgbClr val="969696"/>
            </a:contourClr>
          </a:sp3d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44C2FEF-13E4-4AAB-B3C5-40EC2B681E91}"/>
              </a:ext>
            </a:extLst>
          </p:cNvPr>
          <p:cNvSpPr/>
          <p:nvPr/>
        </p:nvSpPr>
        <p:spPr>
          <a:xfrm>
            <a:off x="12577011" y="71440"/>
            <a:ext cx="2410818" cy="181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서식복사</a:t>
            </a:r>
            <a:endParaRPr lang="en-US" altLang="ko-KR" dirty="0"/>
          </a:p>
          <a:p>
            <a:pPr algn="ctr"/>
            <a:r>
              <a:rPr lang="en-US" altLang="ko-KR" dirty="0" err="1"/>
              <a:t>Ctrl+Shift+C</a:t>
            </a:r>
            <a:endParaRPr lang="en-US" altLang="ko-KR" dirty="0"/>
          </a:p>
          <a:p>
            <a:pPr algn="ctr"/>
            <a:r>
              <a:rPr lang="ko-KR" altLang="en-US" dirty="0"/>
              <a:t>서식</a:t>
            </a:r>
            <a:r>
              <a:rPr lang="en-US" altLang="ko-KR" dirty="0"/>
              <a:t> </a:t>
            </a:r>
            <a:r>
              <a:rPr lang="ko-KR" altLang="en-US" dirty="0"/>
              <a:t>붙여넣기</a:t>
            </a:r>
            <a:endParaRPr lang="en-US" altLang="ko-KR" dirty="0"/>
          </a:p>
          <a:p>
            <a:pPr algn="ctr"/>
            <a:r>
              <a:rPr lang="en-US" altLang="ko-KR" dirty="0" err="1"/>
              <a:t>Ctrl+Shift+V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275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D068370B-E00D-4891-8CB5-95A06E96AB66}"/>
              </a:ext>
            </a:extLst>
          </p:cNvPr>
          <p:cNvSpPr/>
          <p:nvPr/>
        </p:nvSpPr>
        <p:spPr>
          <a:xfrm>
            <a:off x="4690515" y="2625198"/>
            <a:ext cx="2810970" cy="28109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3BFCEE8-02BE-4BCF-84A0-B991CD9226F6}"/>
              </a:ext>
            </a:extLst>
          </p:cNvPr>
          <p:cNvGrpSpPr/>
          <p:nvPr/>
        </p:nvGrpSpPr>
        <p:grpSpPr>
          <a:xfrm>
            <a:off x="7233015" y="1053304"/>
            <a:ext cx="4111259" cy="5733256"/>
            <a:chOff x="7275879" y="1124744"/>
            <a:chExt cx="4111259" cy="5733256"/>
          </a:xfrm>
        </p:grpSpPr>
        <p:sp>
          <p:nvSpPr>
            <p:cNvPr id="5" name="갈매기형 수장 22">
              <a:extLst>
                <a:ext uri="{FF2B5EF4-FFF2-40B4-BE49-F238E27FC236}">
                  <a16:creationId xmlns:a16="http://schemas.microsoft.com/office/drawing/2014/main" xmlns="" id="{81965736-2D56-464D-B80A-855FDCBC2CC6}"/>
                </a:ext>
              </a:extLst>
            </p:cNvPr>
            <p:cNvSpPr/>
            <p:nvPr/>
          </p:nvSpPr>
          <p:spPr>
            <a:xfrm>
              <a:off x="7275879" y="1124744"/>
              <a:ext cx="2780562" cy="5733256"/>
            </a:xfrm>
            <a:prstGeom prst="chevron">
              <a:avLst>
                <a:gd name="adj" fmla="val 687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갈매기형 수장 61">
              <a:extLst>
                <a:ext uri="{FF2B5EF4-FFF2-40B4-BE49-F238E27FC236}">
                  <a16:creationId xmlns:a16="http://schemas.microsoft.com/office/drawing/2014/main" xmlns="" id="{47C173DD-2C81-4492-9ED2-09A59B0778B8}"/>
                </a:ext>
              </a:extLst>
            </p:cNvPr>
            <p:cNvSpPr/>
            <p:nvPr/>
          </p:nvSpPr>
          <p:spPr>
            <a:xfrm>
              <a:off x="8976320" y="1124744"/>
              <a:ext cx="2410818" cy="5733256"/>
            </a:xfrm>
            <a:prstGeom prst="chevron">
              <a:avLst>
                <a:gd name="adj" fmla="val 75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CB3E4F5-69BB-44FC-8567-C0E8DFA8C782}"/>
              </a:ext>
            </a:extLst>
          </p:cNvPr>
          <p:cNvGrpSpPr/>
          <p:nvPr/>
        </p:nvGrpSpPr>
        <p:grpSpPr>
          <a:xfrm flipH="1">
            <a:off x="844158" y="1053304"/>
            <a:ext cx="4111259" cy="5733256"/>
            <a:chOff x="7275879" y="1124744"/>
            <a:chExt cx="4111259" cy="5733256"/>
          </a:xfrm>
        </p:grpSpPr>
        <p:sp>
          <p:nvSpPr>
            <p:cNvPr id="8" name="갈매기형 수장 64">
              <a:extLst>
                <a:ext uri="{FF2B5EF4-FFF2-40B4-BE49-F238E27FC236}">
                  <a16:creationId xmlns:a16="http://schemas.microsoft.com/office/drawing/2014/main" xmlns="" id="{8AFB74E3-C8DF-41F1-950F-AC8CF6340CA6}"/>
                </a:ext>
              </a:extLst>
            </p:cNvPr>
            <p:cNvSpPr/>
            <p:nvPr/>
          </p:nvSpPr>
          <p:spPr>
            <a:xfrm>
              <a:off x="7275879" y="1124744"/>
              <a:ext cx="2780562" cy="5733256"/>
            </a:xfrm>
            <a:prstGeom prst="chevron">
              <a:avLst>
                <a:gd name="adj" fmla="val 687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갈매기형 수장 65">
              <a:extLst>
                <a:ext uri="{FF2B5EF4-FFF2-40B4-BE49-F238E27FC236}">
                  <a16:creationId xmlns:a16="http://schemas.microsoft.com/office/drawing/2014/main" xmlns="" id="{30595D5B-3824-4DAF-B345-8BA076011DBB}"/>
                </a:ext>
              </a:extLst>
            </p:cNvPr>
            <p:cNvSpPr/>
            <p:nvPr/>
          </p:nvSpPr>
          <p:spPr>
            <a:xfrm>
              <a:off x="8976320" y="1124744"/>
              <a:ext cx="2410818" cy="5733256"/>
            </a:xfrm>
            <a:prstGeom prst="chevron">
              <a:avLst>
                <a:gd name="adj" fmla="val 75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도넛 56">
            <a:extLst>
              <a:ext uri="{FF2B5EF4-FFF2-40B4-BE49-F238E27FC236}">
                <a16:creationId xmlns:a16="http://schemas.microsoft.com/office/drawing/2014/main" xmlns="" id="{4E42948A-AFC3-47B7-8EA7-A35320BA72E9}"/>
              </a:ext>
            </a:extLst>
          </p:cNvPr>
          <p:cNvSpPr/>
          <p:nvPr/>
        </p:nvSpPr>
        <p:spPr>
          <a:xfrm>
            <a:off x="4007768" y="1942683"/>
            <a:ext cx="4176464" cy="4176000"/>
          </a:xfrm>
          <a:prstGeom prst="donut">
            <a:avLst>
              <a:gd name="adj" fmla="val 609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도넛 57">
            <a:extLst>
              <a:ext uri="{FF2B5EF4-FFF2-40B4-BE49-F238E27FC236}">
                <a16:creationId xmlns:a16="http://schemas.microsoft.com/office/drawing/2014/main" xmlns="" id="{DB611699-D1F7-4395-AA97-976129A760D9}"/>
              </a:ext>
            </a:extLst>
          </p:cNvPr>
          <p:cNvSpPr/>
          <p:nvPr/>
        </p:nvSpPr>
        <p:spPr>
          <a:xfrm>
            <a:off x="4396935" y="2331619"/>
            <a:ext cx="3398130" cy="3398128"/>
          </a:xfrm>
          <a:prstGeom prst="donut">
            <a:avLst>
              <a:gd name="adj" fmla="val 11425"/>
            </a:avLst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DF0C810-803F-44B8-8045-DF150DF7D3EF}"/>
              </a:ext>
            </a:extLst>
          </p:cNvPr>
          <p:cNvGrpSpPr/>
          <p:nvPr/>
        </p:nvGrpSpPr>
        <p:grpSpPr>
          <a:xfrm>
            <a:off x="2955563" y="1475966"/>
            <a:ext cx="1654688" cy="1426455"/>
            <a:chOff x="2972748" y="1902339"/>
            <a:chExt cx="1803400" cy="15546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xmlns="" id="{CC27E5F1-7E36-47E9-8735-C8155C2FF118}"/>
                </a:ext>
              </a:extLst>
            </p:cNvPr>
            <p:cNvSpPr/>
            <p:nvPr/>
          </p:nvSpPr>
          <p:spPr>
            <a:xfrm>
              <a:off x="2972748" y="1902339"/>
              <a:ext cx="1803400" cy="1554656"/>
            </a:xfrm>
            <a:prstGeom prst="hexagon">
              <a:avLst/>
            </a:prstGeom>
            <a:solidFill>
              <a:srgbClr val="3BB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xmlns="" id="{B2480E76-7F4E-40EA-B750-B07FD1A316B0}"/>
                </a:ext>
              </a:extLst>
            </p:cNvPr>
            <p:cNvSpPr/>
            <p:nvPr/>
          </p:nvSpPr>
          <p:spPr>
            <a:xfrm>
              <a:off x="3123471" y="2032273"/>
              <a:ext cx="1501954" cy="129478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ABC13B8B-26CB-4DA6-B694-2F32A6E03A92}"/>
                </a:ext>
              </a:extLst>
            </p:cNvPr>
            <p:cNvGrpSpPr/>
            <p:nvPr/>
          </p:nvGrpSpPr>
          <p:grpSpPr>
            <a:xfrm>
              <a:off x="2994660" y="1920899"/>
              <a:ext cx="1370912" cy="1521277"/>
              <a:chOff x="2994660" y="1920899"/>
              <a:chExt cx="1370912" cy="152127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055C208A-7F03-4E5A-9FF6-BF87FD8FF9A6}"/>
                  </a:ext>
                </a:extLst>
              </p:cNvPr>
              <p:cNvSpPr/>
              <p:nvPr/>
            </p:nvSpPr>
            <p:spPr>
              <a:xfrm rot="16200000" flipH="1">
                <a:off x="3868089" y="1467246"/>
                <a:ext cx="28800" cy="9361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  <p:sp>
            <p:nvSpPr>
              <p:cNvPr id="17" name="육각형 63">
                <a:extLst>
                  <a:ext uri="{FF2B5EF4-FFF2-40B4-BE49-F238E27FC236}">
                    <a16:creationId xmlns:a16="http://schemas.microsoft.com/office/drawing/2014/main" xmlns="" id="{B98A2F56-D182-41C0-A9CA-C166E775D9D3}"/>
                  </a:ext>
                </a:extLst>
              </p:cNvPr>
              <p:cNvSpPr/>
              <p:nvPr/>
            </p:nvSpPr>
            <p:spPr>
              <a:xfrm>
                <a:off x="2994660" y="1935678"/>
                <a:ext cx="1370912" cy="1506498"/>
              </a:xfrm>
              <a:custGeom>
                <a:avLst/>
                <a:gdLst>
                  <a:gd name="connsiteX0" fmla="*/ 0 w 1803400"/>
                  <a:gd name="connsiteY0" fmla="*/ 777328 h 1554656"/>
                  <a:gd name="connsiteX1" fmla="*/ 388664 w 1803400"/>
                  <a:gd name="connsiteY1" fmla="*/ 0 h 1554656"/>
                  <a:gd name="connsiteX2" fmla="*/ 1414736 w 1803400"/>
                  <a:gd name="connsiteY2" fmla="*/ 0 h 1554656"/>
                  <a:gd name="connsiteX3" fmla="*/ 1803400 w 1803400"/>
                  <a:gd name="connsiteY3" fmla="*/ 777328 h 1554656"/>
                  <a:gd name="connsiteX4" fmla="*/ 1414736 w 1803400"/>
                  <a:gd name="connsiteY4" fmla="*/ 1554656 h 1554656"/>
                  <a:gd name="connsiteX5" fmla="*/ 388664 w 1803400"/>
                  <a:gd name="connsiteY5" fmla="*/ 1554656 h 1554656"/>
                  <a:gd name="connsiteX6" fmla="*/ 0 w 1803400"/>
                  <a:gd name="connsiteY6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1414736 w 1414736"/>
                  <a:gd name="connsiteY3" fmla="*/ 1554656 h 1554656"/>
                  <a:gd name="connsiteX4" fmla="*/ 388664 w 1414736"/>
                  <a:gd name="connsiteY4" fmla="*/ 1554656 h 1554656"/>
                  <a:gd name="connsiteX5" fmla="*/ 0 w 1414736"/>
                  <a:gd name="connsiteY5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388664 w 1414736"/>
                  <a:gd name="connsiteY3" fmla="*/ 1554656 h 1554656"/>
                  <a:gd name="connsiteX4" fmla="*/ 0 w 1414736"/>
                  <a:gd name="connsiteY4" fmla="*/ 777328 h 155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4736" h="1554656">
                    <a:moveTo>
                      <a:pt x="0" y="777328"/>
                    </a:moveTo>
                    <a:lnTo>
                      <a:pt x="388664" y="0"/>
                    </a:lnTo>
                    <a:lnTo>
                      <a:pt x="1414736" y="0"/>
                    </a:lnTo>
                    <a:lnTo>
                      <a:pt x="388664" y="1554656"/>
                    </a:lnTo>
                    <a:lnTo>
                      <a:pt x="0" y="7773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40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9D1B7DB-663A-4BF1-8A70-519BA67F9D23}"/>
              </a:ext>
            </a:extLst>
          </p:cNvPr>
          <p:cNvSpPr txBox="1"/>
          <p:nvPr/>
        </p:nvSpPr>
        <p:spPr>
          <a:xfrm>
            <a:off x="3401600" y="1942683"/>
            <a:ext cx="777373" cy="493021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algn="ctr">
              <a:defRPr sz="2400">
                <a:gradFill flip="none" rotWithShape="1">
                  <a:gsLst>
                    <a:gs pos="0">
                      <a:srgbClr val="18B8A9">
                        <a:shade val="30000"/>
                        <a:satMod val="115000"/>
                      </a:srgbClr>
                    </a:gs>
                    <a:gs pos="50000">
                      <a:srgbClr val="18B8A9">
                        <a:shade val="67500"/>
                        <a:satMod val="115000"/>
                      </a:srgbClr>
                    </a:gs>
                    <a:gs pos="100000">
                      <a:srgbClr val="18B8A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</a:lstStyle>
          <a:p>
            <a:r>
              <a:rPr lang="ko-KR" altLang="en-US" sz="3200" dirty="0"/>
              <a:t>읽고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6F231D11-664C-4B4E-9143-96DB9B67DE8B}"/>
              </a:ext>
            </a:extLst>
          </p:cNvPr>
          <p:cNvGrpSpPr/>
          <p:nvPr/>
        </p:nvGrpSpPr>
        <p:grpSpPr>
          <a:xfrm>
            <a:off x="2942652" y="5135752"/>
            <a:ext cx="1654688" cy="1426455"/>
            <a:chOff x="2972748" y="3532732"/>
            <a:chExt cx="1803400" cy="15546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C732E82-EAA1-45E9-AD65-E6D27D3A75AF}"/>
                </a:ext>
              </a:extLst>
            </p:cNvPr>
            <p:cNvGrpSpPr/>
            <p:nvPr/>
          </p:nvGrpSpPr>
          <p:grpSpPr>
            <a:xfrm>
              <a:off x="2972748" y="3532732"/>
              <a:ext cx="1803400" cy="1554656"/>
              <a:chOff x="2972748" y="3532732"/>
              <a:chExt cx="1803400" cy="1554656"/>
            </a:xfrm>
          </p:grpSpPr>
          <p:sp>
            <p:nvSpPr>
              <p:cNvPr id="24" name="육각형 23">
                <a:extLst>
                  <a:ext uri="{FF2B5EF4-FFF2-40B4-BE49-F238E27FC236}">
                    <a16:creationId xmlns:a16="http://schemas.microsoft.com/office/drawing/2014/main" xmlns="" id="{F6C60494-CF9E-474B-993C-97C531D2D445}"/>
                  </a:ext>
                </a:extLst>
              </p:cNvPr>
              <p:cNvSpPr/>
              <p:nvPr/>
            </p:nvSpPr>
            <p:spPr>
              <a:xfrm>
                <a:off x="2972748" y="3532732"/>
                <a:ext cx="1803400" cy="1554656"/>
              </a:xfrm>
              <a:prstGeom prst="hexagon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육각형 24">
                <a:extLst>
                  <a:ext uri="{FF2B5EF4-FFF2-40B4-BE49-F238E27FC236}">
                    <a16:creationId xmlns:a16="http://schemas.microsoft.com/office/drawing/2014/main" xmlns="" id="{048DB53A-D0F1-4C43-80E3-BE0E3B833DC2}"/>
                  </a:ext>
                </a:extLst>
              </p:cNvPr>
              <p:cNvSpPr/>
              <p:nvPr/>
            </p:nvSpPr>
            <p:spPr>
              <a:xfrm>
                <a:off x="3123471" y="3662666"/>
                <a:ext cx="1501954" cy="1294788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1BEC017A-2E5A-442C-B532-57FC5D39A771}"/>
                </a:ext>
              </a:extLst>
            </p:cNvPr>
            <p:cNvGrpSpPr/>
            <p:nvPr/>
          </p:nvGrpSpPr>
          <p:grpSpPr>
            <a:xfrm>
              <a:off x="2994660" y="3549675"/>
              <a:ext cx="1370912" cy="1513634"/>
              <a:chOff x="2994660" y="3549675"/>
              <a:chExt cx="1370912" cy="151363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02203CFC-A885-4AD1-99A3-E4FBB08FB2AD}"/>
                  </a:ext>
                </a:extLst>
              </p:cNvPr>
              <p:cNvSpPr/>
              <p:nvPr/>
            </p:nvSpPr>
            <p:spPr>
              <a:xfrm rot="16200000" flipH="1">
                <a:off x="3868090" y="3096022"/>
                <a:ext cx="28800" cy="9361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  <p:sp>
            <p:nvSpPr>
              <p:cNvPr id="23" name="육각형 63">
                <a:extLst>
                  <a:ext uri="{FF2B5EF4-FFF2-40B4-BE49-F238E27FC236}">
                    <a16:creationId xmlns:a16="http://schemas.microsoft.com/office/drawing/2014/main" xmlns="" id="{3CCE48B8-9A10-49CE-8DD2-4060D03A9203}"/>
                  </a:ext>
                </a:extLst>
              </p:cNvPr>
              <p:cNvSpPr/>
              <p:nvPr/>
            </p:nvSpPr>
            <p:spPr>
              <a:xfrm>
                <a:off x="2994660" y="3556811"/>
                <a:ext cx="1370912" cy="1506498"/>
              </a:xfrm>
              <a:custGeom>
                <a:avLst/>
                <a:gdLst>
                  <a:gd name="connsiteX0" fmla="*/ 0 w 1803400"/>
                  <a:gd name="connsiteY0" fmla="*/ 777328 h 1554656"/>
                  <a:gd name="connsiteX1" fmla="*/ 388664 w 1803400"/>
                  <a:gd name="connsiteY1" fmla="*/ 0 h 1554656"/>
                  <a:gd name="connsiteX2" fmla="*/ 1414736 w 1803400"/>
                  <a:gd name="connsiteY2" fmla="*/ 0 h 1554656"/>
                  <a:gd name="connsiteX3" fmla="*/ 1803400 w 1803400"/>
                  <a:gd name="connsiteY3" fmla="*/ 777328 h 1554656"/>
                  <a:gd name="connsiteX4" fmla="*/ 1414736 w 1803400"/>
                  <a:gd name="connsiteY4" fmla="*/ 1554656 h 1554656"/>
                  <a:gd name="connsiteX5" fmla="*/ 388664 w 1803400"/>
                  <a:gd name="connsiteY5" fmla="*/ 1554656 h 1554656"/>
                  <a:gd name="connsiteX6" fmla="*/ 0 w 1803400"/>
                  <a:gd name="connsiteY6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1414736 w 1414736"/>
                  <a:gd name="connsiteY3" fmla="*/ 1554656 h 1554656"/>
                  <a:gd name="connsiteX4" fmla="*/ 388664 w 1414736"/>
                  <a:gd name="connsiteY4" fmla="*/ 1554656 h 1554656"/>
                  <a:gd name="connsiteX5" fmla="*/ 0 w 1414736"/>
                  <a:gd name="connsiteY5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388664 w 1414736"/>
                  <a:gd name="connsiteY3" fmla="*/ 1554656 h 1554656"/>
                  <a:gd name="connsiteX4" fmla="*/ 0 w 1414736"/>
                  <a:gd name="connsiteY4" fmla="*/ 777328 h 155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4736" h="1554656">
                    <a:moveTo>
                      <a:pt x="0" y="777328"/>
                    </a:moveTo>
                    <a:lnTo>
                      <a:pt x="388664" y="0"/>
                    </a:lnTo>
                    <a:lnTo>
                      <a:pt x="1414736" y="0"/>
                    </a:lnTo>
                    <a:lnTo>
                      <a:pt x="388664" y="1554656"/>
                    </a:lnTo>
                    <a:lnTo>
                      <a:pt x="0" y="7773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40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D29C237-CE63-425C-9170-389FE96B4201}"/>
              </a:ext>
            </a:extLst>
          </p:cNvPr>
          <p:cNvSpPr txBox="1"/>
          <p:nvPr/>
        </p:nvSpPr>
        <p:spPr>
          <a:xfrm>
            <a:off x="3308973" y="5556592"/>
            <a:ext cx="922048" cy="58477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algn="ctr">
              <a:defRPr sz="2400">
                <a:gradFill flip="none" rotWithShape="1">
                  <a:gsLst>
                    <a:gs pos="0">
                      <a:srgbClr val="18B8A9">
                        <a:shade val="30000"/>
                        <a:satMod val="115000"/>
                      </a:srgbClr>
                    </a:gs>
                    <a:gs pos="50000">
                      <a:srgbClr val="18B8A9">
                        <a:shade val="67500"/>
                        <a:satMod val="115000"/>
                      </a:srgbClr>
                    </a:gs>
                    <a:gs pos="100000">
                      <a:srgbClr val="18B8A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</a:lstStyle>
          <a:p>
            <a:r>
              <a:rPr lang="ko-KR" altLang="en-US" sz="3200" dirty="0">
                <a:gradFill flip="none" rotWithShape="1">
                  <a:gsLst>
                    <a:gs pos="0">
                      <a:srgbClr val="33CC33">
                        <a:shade val="30000"/>
                        <a:satMod val="115000"/>
                      </a:srgbClr>
                    </a:gs>
                    <a:gs pos="50000">
                      <a:srgbClr val="33CC33">
                        <a:shade val="67500"/>
                        <a:satMod val="115000"/>
                      </a:srgbClr>
                    </a:gs>
                    <a:gs pos="100000">
                      <a:srgbClr val="33CC33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듣고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F7F8AFAC-1A12-4A2F-AD8B-6434E0333CB6}"/>
              </a:ext>
            </a:extLst>
          </p:cNvPr>
          <p:cNvGrpSpPr/>
          <p:nvPr/>
        </p:nvGrpSpPr>
        <p:grpSpPr>
          <a:xfrm>
            <a:off x="7566867" y="1475966"/>
            <a:ext cx="1654688" cy="1426455"/>
            <a:chOff x="4387480" y="2721848"/>
            <a:chExt cx="1803400" cy="15546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xmlns="" id="{98D78BA4-D450-43D0-A13C-64604E9B1193}"/>
                </a:ext>
              </a:extLst>
            </p:cNvPr>
            <p:cNvSpPr/>
            <p:nvPr/>
          </p:nvSpPr>
          <p:spPr>
            <a:xfrm>
              <a:off x="4387480" y="2721848"/>
              <a:ext cx="1803400" cy="1554656"/>
            </a:xfrm>
            <a:prstGeom prst="hexagon">
              <a:avLst/>
            </a:prstGeom>
            <a:solidFill>
              <a:srgbClr val="35B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xmlns="" id="{24E6ED7E-1935-4C12-AEBA-A8D3D6812A22}"/>
                </a:ext>
              </a:extLst>
            </p:cNvPr>
            <p:cNvSpPr/>
            <p:nvPr/>
          </p:nvSpPr>
          <p:spPr>
            <a:xfrm>
              <a:off x="4538203" y="2851782"/>
              <a:ext cx="1501954" cy="129478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73332F8C-66FF-4829-9332-A2129648B628}"/>
                </a:ext>
              </a:extLst>
            </p:cNvPr>
            <p:cNvGrpSpPr/>
            <p:nvPr/>
          </p:nvGrpSpPr>
          <p:grpSpPr>
            <a:xfrm>
              <a:off x="4421534" y="2740050"/>
              <a:ext cx="1370912" cy="1507591"/>
              <a:chOff x="4421534" y="2740050"/>
              <a:chExt cx="1370912" cy="150759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3E5A7BBF-AD44-410C-A69D-149F2B2D70C7}"/>
                  </a:ext>
                </a:extLst>
              </p:cNvPr>
              <p:cNvSpPr/>
              <p:nvPr/>
            </p:nvSpPr>
            <p:spPr>
              <a:xfrm rot="16200000" flipH="1">
                <a:off x="5287313" y="2286397"/>
                <a:ext cx="28800" cy="9361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  <p:sp>
            <p:nvSpPr>
              <p:cNvPr id="32" name="육각형 63">
                <a:extLst>
                  <a:ext uri="{FF2B5EF4-FFF2-40B4-BE49-F238E27FC236}">
                    <a16:creationId xmlns:a16="http://schemas.microsoft.com/office/drawing/2014/main" xmlns="" id="{EA6BF1AF-4348-4170-8769-D0CE90D3508D}"/>
                  </a:ext>
                </a:extLst>
              </p:cNvPr>
              <p:cNvSpPr/>
              <p:nvPr/>
            </p:nvSpPr>
            <p:spPr>
              <a:xfrm>
                <a:off x="4421534" y="2741143"/>
                <a:ext cx="1370912" cy="1506498"/>
              </a:xfrm>
              <a:custGeom>
                <a:avLst/>
                <a:gdLst>
                  <a:gd name="connsiteX0" fmla="*/ 0 w 1803400"/>
                  <a:gd name="connsiteY0" fmla="*/ 777328 h 1554656"/>
                  <a:gd name="connsiteX1" fmla="*/ 388664 w 1803400"/>
                  <a:gd name="connsiteY1" fmla="*/ 0 h 1554656"/>
                  <a:gd name="connsiteX2" fmla="*/ 1414736 w 1803400"/>
                  <a:gd name="connsiteY2" fmla="*/ 0 h 1554656"/>
                  <a:gd name="connsiteX3" fmla="*/ 1803400 w 1803400"/>
                  <a:gd name="connsiteY3" fmla="*/ 777328 h 1554656"/>
                  <a:gd name="connsiteX4" fmla="*/ 1414736 w 1803400"/>
                  <a:gd name="connsiteY4" fmla="*/ 1554656 h 1554656"/>
                  <a:gd name="connsiteX5" fmla="*/ 388664 w 1803400"/>
                  <a:gd name="connsiteY5" fmla="*/ 1554656 h 1554656"/>
                  <a:gd name="connsiteX6" fmla="*/ 0 w 1803400"/>
                  <a:gd name="connsiteY6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1414736 w 1414736"/>
                  <a:gd name="connsiteY3" fmla="*/ 1554656 h 1554656"/>
                  <a:gd name="connsiteX4" fmla="*/ 388664 w 1414736"/>
                  <a:gd name="connsiteY4" fmla="*/ 1554656 h 1554656"/>
                  <a:gd name="connsiteX5" fmla="*/ 0 w 1414736"/>
                  <a:gd name="connsiteY5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388664 w 1414736"/>
                  <a:gd name="connsiteY3" fmla="*/ 1554656 h 1554656"/>
                  <a:gd name="connsiteX4" fmla="*/ 0 w 1414736"/>
                  <a:gd name="connsiteY4" fmla="*/ 777328 h 155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4736" h="1554656">
                    <a:moveTo>
                      <a:pt x="0" y="777328"/>
                    </a:moveTo>
                    <a:lnTo>
                      <a:pt x="388664" y="0"/>
                    </a:lnTo>
                    <a:lnTo>
                      <a:pt x="1414736" y="0"/>
                    </a:lnTo>
                    <a:lnTo>
                      <a:pt x="388664" y="1554656"/>
                    </a:lnTo>
                    <a:lnTo>
                      <a:pt x="0" y="7773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40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F957C9-3386-4AC6-A8A7-B535C790C04B}"/>
              </a:ext>
            </a:extLst>
          </p:cNvPr>
          <p:cNvSpPr txBox="1"/>
          <p:nvPr/>
        </p:nvSpPr>
        <p:spPr>
          <a:xfrm>
            <a:off x="7944687" y="1884883"/>
            <a:ext cx="922048" cy="58477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algn="ctr">
              <a:defRPr sz="2400">
                <a:gradFill flip="none" rotWithShape="1">
                  <a:gsLst>
                    <a:gs pos="0">
                      <a:srgbClr val="18B8A9">
                        <a:shade val="30000"/>
                        <a:satMod val="115000"/>
                      </a:srgbClr>
                    </a:gs>
                    <a:gs pos="50000">
                      <a:srgbClr val="18B8A9">
                        <a:shade val="67500"/>
                        <a:satMod val="115000"/>
                      </a:srgbClr>
                    </a:gs>
                    <a:gs pos="100000">
                      <a:srgbClr val="18B8A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</a:lstStyle>
          <a:p>
            <a:r>
              <a:rPr lang="ko-KR" altLang="en-US" sz="3200" dirty="0">
                <a:gradFill flip="none" rotWithShape="1">
                  <a:gsLst>
                    <a:gs pos="0">
                      <a:srgbClr val="0099FF">
                        <a:shade val="30000"/>
                        <a:satMod val="115000"/>
                      </a:srgbClr>
                    </a:gs>
                    <a:gs pos="50000">
                      <a:srgbClr val="0099FF">
                        <a:shade val="67500"/>
                        <a:satMod val="115000"/>
                      </a:srgbClr>
                    </a:gs>
                    <a:gs pos="100000">
                      <a:srgbClr val="0099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먹고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F6FCE2F0-A9C9-4840-AE74-6554FD01931C}"/>
              </a:ext>
            </a:extLst>
          </p:cNvPr>
          <p:cNvGrpSpPr/>
          <p:nvPr/>
        </p:nvGrpSpPr>
        <p:grpSpPr>
          <a:xfrm>
            <a:off x="8455056" y="3301427"/>
            <a:ext cx="1654688" cy="1426455"/>
            <a:chOff x="4387480" y="4352241"/>
            <a:chExt cx="1803400" cy="15546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xmlns="" id="{0FD49EBC-A8A1-4B30-813C-464AB3D20210}"/>
                </a:ext>
              </a:extLst>
            </p:cNvPr>
            <p:cNvSpPr/>
            <p:nvPr/>
          </p:nvSpPr>
          <p:spPr>
            <a:xfrm>
              <a:off x="4387480" y="4352241"/>
              <a:ext cx="1803400" cy="1554656"/>
            </a:xfrm>
            <a:prstGeom prst="hexagon">
              <a:avLst/>
            </a:prstGeom>
            <a:solidFill>
              <a:srgbClr val="538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xmlns="" id="{783E5224-AD21-4EEC-90AD-06B2D5F2C01A}"/>
                </a:ext>
              </a:extLst>
            </p:cNvPr>
            <p:cNvSpPr/>
            <p:nvPr/>
          </p:nvSpPr>
          <p:spPr>
            <a:xfrm>
              <a:off x="4538203" y="4482175"/>
              <a:ext cx="1501954" cy="129478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DBF818C1-4A04-49D4-BBC9-11C38DDD7791}"/>
                </a:ext>
              </a:extLst>
            </p:cNvPr>
            <p:cNvGrpSpPr/>
            <p:nvPr/>
          </p:nvGrpSpPr>
          <p:grpSpPr>
            <a:xfrm>
              <a:off x="4421534" y="4368826"/>
              <a:ext cx="1370912" cy="1515188"/>
              <a:chOff x="4421534" y="4368826"/>
              <a:chExt cx="1370912" cy="1515188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E5DFC4A4-B0BF-4D93-9A8F-72860B507FDB}"/>
                  </a:ext>
                </a:extLst>
              </p:cNvPr>
              <p:cNvSpPr/>
              <p:nvPr/>
            </p:nvSpPr>
            <p:spPr>
              <a:xfrm rot="16200000" flipH="1">
                <a:off x="5287314" y="3915173"/>
                <a:ext cx="28800" cy="9361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  <p:sp>
            <p:nvSpPr>
              <p:cNvPr id="39" name="육각형 63">
                <a:extLst>
                  <a:ext uri="{FF2B5EF4-FFF2-40B4-BE49-F238E27FC236}">
                    <a16:creationId xmlns:a16="http://schemas.microsoft.com/office/drawing/2014/main" xmlns="" id="{0058DB8B-7A47-4CD6-AD56-8654BA6627F4}"/>
                  </a:ext>
                </a:extLst>
              </p:cNvPr>
              <p:cNvSpPr/>
              <p:nvPr/>
            </p:nvSpPr>
            <p:spPr>
              <a:xfrm>
                <a:off x="4421534" y="4377516"/>
                <a:ext cx="1370912" cy="1506498"/>
              </a:xfrm>
              <a:custGeom>
                <a:avLst/>
                <a:gdLst>
                  <a:gd name="connsiteX0" fmla="*/ 0 w 1803400"/>
                  <a:gd name="connsiteY0" fmla="*/ 777328 h 1554656"/>
                  <a:gd name="connsiteX1" fmla="*/ 388664 w 1803400"/>
                  <a:gd name="connsiteY1" fmla="*/ 0 h 1554656"/>
                  <a:gd name="connsiteX2" fmla="*/ 1414736 w 1803400"/>
                  <a:gd name="connsiteY2" fmla="*/ 0 h 1554656"/>
                  <a:gd name="connsiteX3" fmla="*/ 1803400 w 1803400"/>
                  <a:gd name="connsiteY3" fmla="*/ 777328 h 1554656"/>
                  <a:gd name="connsiteX4" fmla="*/ 1414736 w 1803400"/>
                  <a:gd name="connsiteY4" fmla="*/ 1554656 h 1554656"/>
                  <a:gd name="connsiteX5" fmla="*/ 388664 w 1803400"/>
                  <a:gd name="connsiteY5" fmla="*/ 1554656 h 1554656"/>
                  <a:gd name="connsiteX6" fmla="*/ 0 w 1803400"/>
                  <a:gd name="connsiteY6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1414736 w 1414736"/>
                  <a:gd name="connsiteY3" fmla="*/ 1554656 h 1554656"/>
                  <a:gd name="connsiteX4" fmla="*/ 388664 w 1414736"/>
                  <a:gd name="connsiteY4" fmla="*/ 1554656 h 1554656"/>
                  <a:gd name="connsiteX5" fmla="*/ 0 w 1414736"/>
                  <a:gd name="connsiteY5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388664 w 1414736"/>
                  <a:gd name="connsiteY3" fmla="*/ 1554656 h 1554656"/>
                  <a:gd name="connsiteX4" fmla="*/ 0 w 1414736"/>
                  <a:gd name="connsiteY4" fmla="*/ 777328 h 155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4736" h="1554656">
                    <a:moveTo>
                      <a:pt x="0" y="777328"/>
                    </a:moveTo>
                    <a:lnTo>
                      <a:pt x="388664" y="0"/>
                    </a:lnTo>
                    <a:lnTo>
                      <a:pt x="1414736" y="0"/>
                    </a:lnTo>
                    <a:lnTo>
                      <a:pt x="388664" y="1554656"/>
                    </a:lnTo>
                    <a:lnTo>
                      <a:pt x="0" y="7773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40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BBF502B-3BA8-4CEC-84AE-03ACA07DFC2C}"/>
              </a:ext>
            </a:extLst>
          </p:cNvPr>
          <p:cNvSpPr txBox="1"/>
          <p:nvPr/>
        </p:nvSpPr>
        <p:spPr>
          <a:xfrm>
            <a:off x="8738292" y="3769240"/>
            <a:ext cx="1088214" cy="493021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algn="ctr">
              <a:defRPr sz="2400">
                <a:gradFill flip="none" rotWithShape="1">
                  <a:gsLst>
                    <a:gs pos="0">
                      <a:srgbClr val="18B8A9">
                        <a:shade val="30000"/>
                        <a:satMod val="115000"/>
                      </a:srgbClr>
                    </a:gs>
                    <a:gs pos="50000">
                      <a:srgbClr val="18B8A9">
                        <a:shade val="67500"/>
                        <a:satMod val="115000"/>
                      </a:srgbClr>
                    </a:gs>
                    <a:gs pos="100000">
                      <a:srgbClr val="18B8A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</a:lstStyle>
          <a:p>
            <a:r>
              <a:rPr lang="ko-KR" altLang="en-US" sz="3200" dirty="0">
                <a:gradFill flip="none" rotWithShape="1">
                  <a:gsLst>
                    <a:gs pos="0">
                      <a:srgbClr val="0066FF">
                        <a:shade val="30000"/>
                        <a:satMod val="115000"/>
                      </a:srgbClr>
                    </a:gs>
                    <a:gs pos="50000">
                      <a:srgbClr val="0066FF">
                        <a:shade val="67500"/>
                        <a:satMod val="115000"/>
                      </a:srgbClr>
                    </a:gs>
                    <a:gs pos="100000">
                      <a:srgbClr val="0066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말하고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4DE0D32-75F1-4795-8FCC-D9E74D99F007}"/>
              </a:ext>
            </a:extLst>
          </p:cNvPr>
          <p:cNvGrpSpPr/>
          <p:nvPr/>
        </p:nvGrpSpPr>
        <p:grpSpPr>
          <a:xfrm>
            <a:off x="2080071" y="3301427"/>
            <a:ext cx="1654688" cy="1426455"/>
            <a:chOff x="2080071" y="3301427"/>
            <a:chExt cx="1654688" cy="1426455"/>
          </a:xfrm>
        </p:grpSpPr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xmlns="" id="{985EF2F5-8FF6-4384-9C5E-64462FF94A60}"/>
                </a:ext>
              </a:extLst>
            </p:cNvPr>
            <p:cNvSpPr/>
            <p:nvPr/>
          </p:nvSpPr>
          <p:spPr>
            <a:xfrm>
              <a:off x="2080071" y="3301427"/>
              <a:ext cx="1654688" cy="1426455"/>
            </a:xfrm>
            <a:prstGeom prst="hexagon">
              <a:avLst/>
            </a:prstGeom>
            <a:solidFill>
              <a:srgbClr val="49C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xmlns="" id="{A1F6C025-CD2C-4F74-83D8-BC05A12CD03B}"/>
                </a:ext>
              </a:extLst>
            </p:cNvPr>
            <p:cNvSpPr/>
            <p:nvPr/>
          </p:nvSpPr>
          <p:spPr>
            <a:xfrm>
              <a:off x="2218365" y="3420646"/>
              <a:ext cx="1378100" cy="118801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6DF5408E-FE96-49C5-AB1F-6629444CBF12}"/>
                </a:ext>
              </a:extLst>
            </p:cNvPr>
            <p:cNvSpPr/>
            <p:nvPr/>
          </p:nvSpPr>
          <p:spPr>
            <a:xfrm rot="16200000" flipH="1">
              <a:off x="2901581" y="2900729"/>
              <a:ext cx="26425" cy="85891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45" name="육각형 63">
              <a:extLst>
                <a:ext uri="{FF2B5EF4-FFF2-40B4-BE49-F238E27FC236}">
                  <a16:creationId xmlns:a16="http://schemas.microsoft.com/office/drawing/2014/main" xmlns="" id="{09D0E97D-32A4-4AA8-828F-66149F5184AF}"/>
                </a:ext>
              </a:extLst>
            </p:cNvPr>
            <p:cNvSpPr/>
            <p:nvPr/>
          </p:nvSpPr>
          <p:spPr>
            <a:xfrm>
              <a:off x="2100176" y="3323521"/>
              <a:ext cx="1257864" cy="1382268"/>
            </a:xfrm>
            <a:custGeom>
              <a:avLst/>
              <a:gdLst>
                <a:gd name="connsiteX0" fmla="*/ 0 w 1803400"/>
                <a:gd name="connsiteY0" fmla="*/ 777328 h 1554656"/>
                <a:gd name="connsiteX1" fmla="*/ 388664 w 1803400"/>
                <a:gd name="connsiteY1" fmla="*/ 0 h 1554656"/>
                <a:gd name="connsiteX2" fmla="*/ 1414736 w 1803400"/>
                <a:gd name="connsiteY2" fmla="*/ 0 h 1554656"/>
                <a:gd name="connsiteX3" fmla="*/ 1803400 w 1803400"/>
                <a:gd name="connsiteY3" fmla="*/ 777328 h 1554656"/>
                <a:gd name="connsiteX4" fmla="*/ 1414736 w 1803400"/>
                <a:gd name="connsiteY4" fmla="*/ 1554656 h 1554656"/>
                <a:gd name="connsiteX5" fmla="*/ 388664 w 1803400"/>
                <a:gd name="connsiteY5" fmla="*/ 1554656 h 1554656"/>
                <a:gd name="connsiteX6" fmla="*/ 0 w 1803400"/>
                <a:gd name="connsiteY6" fmla="*/ 777328 h 1554656"/>
                <a:gd name="connsiteX0" fmla="*/ 0 w 1414736"/>
                <a:gd name="connsiteY0" fmla="*/ 777328 h 1554656"/>
                <a:gd name="connsiteX1" fmla="*/ 388664 w 1414736"/>
                <a:gd name="connsiteY1" fmla="*/ 0 h 1554656"/>
                <a:gd name="connsiteX2" fmla="*/ 1414736 w 1414736"/>
                <a:gd name="connsiteY2" fmla="*/ 0 h 1554656"/>
                <a:gd name="connsiteX3" fmla="*/ 1414736 w 1414736"/>
                <a:gd name="connsiteY3" fmla="*/ 1554656 h 1554656"/>
                <a:gd name="connsiteX4" fmla="*/ 388664 w 1414736"/>
                <a:gd name="connsiteY4" fmla="*/ 1554656 h 1554656"/>
                <a:gd name="connsiteX5" fmla="*/ 0 w 1414736"/>
                <a:gd name="connsiteY5" fmla="*/ 777328 h 1554656"/>
                <a:gd name="connsiteX0" fmla="*/ 0 w 1414736"/>
                <a:gd name="connsiteY0" fmla="*/ 777328 h 1554656"/>
                <a:gd name="connsiteX1" fmla="*/ 388664 w 1414736"/>
                <a:gd name="connsiteY1" fmla="*/ 0 h 1554656"/>
                <a:gd name="connsiteX2" fmla="*/ 1414736 w 1414736"/>
                <a:gd name="connsiteY2" fmla="*/ 0 h 1554656"/>
                <a:gd name="connsiteX3" fmla="*/ 388664 w 1414736"/>
                <a:gd name="connsiteY3" fmla="*/ 1554656 h 1554656"/>
                <a:gd name="connsiteX4" fmla="*/ 0 w 1414736"/>
                <a:gd name="connsiteY4" fmla="*/ 777328 h 155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736" h="1554656">
                  <a:moveTo>
                    <a:pt x="0" y="777328"/>
                  </a:moveTo>
                  <a:lnTo>
                    <a:pt x="388664" y="0"/>
                  </a:lnTo>
                  <a:lnTo>
                    <a:pt x="1414736" y="0"/>
                  </a:lnTo>
                  <a:lnTo>
                    <a:pt x="388664" y="1554656"/>
                  </a:lnTo>
                  <a:lnTo>
                    <a:pt x="0" y="777328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19B0D31-6DEC-4B2C-8FC2-5829CBAE763B}"/>
              </a:ext>
            </a:extLst>
          </p:cNvPr>
          <p:cNvSpPr txBox="1"/>
          <p:nvPr/>
        </p:nvSpPr>
        <p:spPr>
          <a:xfrm>
            <a:off x="2446392" y="3722267"/>
            <a:ext cx="922048" cy="58477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algn="ctr">
              <a:defRPr sz="2400">
                <a:gradFill flip="none" rotWithShape="1">
                  <a:gsLst>
                    <a:gs pos="0">
                      <a:srgbClr val="18B8A9">
                        <a:shade val="30000"/>
                        <a:satMod val="115000"/>
                      </a:srgbClr>
                    </a:gs>
                    <a:gs pos="50000">
                      <a:srgbClr val="18B8A9">
                        <a:shade val="67500"/>
                        <a:satMod val="115000"/>
                      </a:srgbClr>
                    </a:gs>
                    <a:gs pos="100000">
                      <a:srgbClr val="18B8A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</a:lstStyle>
          <a:p>
            <a:r>
              <a:rPr lang="ko-KR" altLang="en-US" sz="3200" dirty="0">
                <a:gradFill flip="none" rotWithShape="1">
                  <a:gsLst>
                    <a:gs pos="0">
                      <a:srgbClr val="339966">
                        <a:shade val="30000"/>
                        <a:satMod val="115000"/>
                      </a:srgbClr>
                    </a:gs>
                    <a:gs pos="50000">
                      <a:srgbClr val="339966">
                        <a:shade val="67500"/>
                        <a:satMod val="115000"/>
                      </a:srgbClr>
                    </a:gs>
                    <a:gs pos="100000">
                      <a:srgbClr val="33996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쓰고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12A3ACAA-3D06-439B-92E6-150D1C7C3767}"/>
              </a:ext>
            </a:extLst>
          </p:cNvPr>
          <p:cNvGrpSpPr/>
          <p:nvPr/>
        </p:nvGrpSpPr>
        <p:grpSpPr>
          <a:xfrm>
            <a:off x="7566867" y="5135752"/>
            <a:ext cx="1654688" cy="1426455"/>
            <a:chOff x="4387480" y="4352241"/>
            <a:chExt cx="1803400" cy="15546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xmlns="" id="{66677CAB-6E7E-438B-BDDF-B2C203F04AC5}"/>
                </a:ext>
              </a:extLst>
            </p:cNvPr>
            <p:cNvSpPr/>
            <p:nvPr/>
          </p:nvSpPr>
          <p:spPr>
            <a:xfrm>
              <a:off x="4387480" y="4352241"/>
              <a:ext cx="1803400" cy="1554656"/>
            </a:xfrm>
            <a:prstGeom prst="hexagon">
              <a:avLst/>
            </a:prstGeom>
            <a:solidFill>
              <a:srgbClr val="535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xmlns="" id="{FCCA8FE0-3B3A-4577-B7C3-0C8965A4CBA6}"/>
                </a:ext>
              </a:extLst>
            </p:cNvPr>
            <p:cNvSpPr/>
            <p:nvPr/>
          </p:nvSpPr>
          <p:spPr>
            <a:xfrm>
              <a:off x="4538203" y="4482175"/>
              <a:ext cx="1501954" cy="129478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258992DB-808F-4E33-9513-5CC1168243C7}"/>
                </a:ext>
              </a:extLst>
            </p:cNvPr>
            <p:cNvGrpSpPr/>
            <p:nvPr/>
          </p:nvGrpSpPr>
          <p:grpSpPr>
            <a:xfrm>
              <a:off x="4421534" y="4368826"/>
              <a:ext cx="1370912" cy="1515188"/>
              <a:chOff x="4421534" y="4368826"/>
              <a:chExt cx="1370912" cy="151518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3B3B9F71-E741-4451-9672-63422C60C626}"/>
                  </a:ext>
                </a:extLst>
              </p:cNvPr>
              <p:cNvSpPr/>
              <p:nvPr/>
            </p:nvSpPr>
            <p:spPr>
              <a:xfrm rot="16200000" flipH="1">
                <a:off x="5287314" y="3915173"/>
                <a:ext cx="28800" cy="9361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  <p:sp>
            <p:nvSpPr>
              <p:cNvPr id="52" name="육각형 63">
                <a:extLst>
                  <a:ext uri="{FF2B5EF4-FFF2-40B4-BE49-F238E27FC236}">
                    <a16:creationId xmlns:a16="http://schemas.microsoft.com/office/drawing/2014/main" xmlns="" id="{E4E4878E-9676-4118-B871-1858F19FC45C}"/>
                  </a:ext>
                </a:extLst>
              </p:cNvPr>
              <p:cNvSpPr/>
              <p:nvPr/>
            </p:nvSpPr>
            <p:spPr>
              <a:xfrm>
                <a:off x="4421534" y="4377516"/>
                <a:ext cx="1370912" cy="1506498"/>
              </a:xfrm>
              <a:custGeom>
                <a:avLst/>
                <a:gdLst>
                  <a:gd name="connsiteX0" fmla="*/ 0 w 1803400"/>
                  <a:gd name="connsiteY0" fmla="*/ 777328 h 1554656"/>
                  <a:gd name="connsiteX1" fmla="*/ 388664 w 1803400"/>
                  <a:gd name="connsiteY1" fmla="*/ 0 h 1554656"/>
                  <a:gd name="connsiteX2" fmla="*/ 1414736 w 1803400"/>
                  <a:gd name="connsiteY2" fmla="*/ 0 h 1554656"/>
                  <a:gd name="connsiteX3" fmla="*/ 1803400 w 1803400"/>
                  <a:gd name="connsiteY3" fmla="*/ 777328 h 1554656"/>
                  <a:gd name="connsiteX4" fmla="*/ 1414736 w 1803400"/>
                  <a:gd name="connsiteY4" fmla="*/ 1554656 h 1554656"/>
                  <a:gd name="connsiteX5" fmla="*/ 388664 w 1803400"/>
                  <a:gd name="connsiteY5" fmla="*/ 1554656 h 1554656"/>
                  <a:gd name="connsiteX6" fmla="*/ 0 w 1803400"/>
                  <a:gd name="connsiteY6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1414736 w 1414736"/>
                  <a:gd name="connsiteY3" fmla="*/ 1554656 h 1554656"/>
                  <a:gd name="connsiteX4" fmla="*/ 388664 w 1414736"/>
                  <a:gd name="connsiteY4" fmla="*/ 1554656 h 1554656"/>
                  <a:gd name="connsiteX5" fmla="*/ 0 w 1414736"/>
                  <a:gd name="connsiteY5" fmla="*/ 777328 h 1554656"/>
                  <a:gd name="connsiteX0" fmla="*/ 0 w 1414736"/>
                  <a:gd name="connsiteY0" fmla="*/ 777328 h 1554656"/>
                  <a:gd name="connsiteX1" fmla="*/ 388664 w 1414736"/>
                  <a:gd name="connsiteY1" fmla="*/ 0 h 1554656"/>
                  <a:gd name="connsiteX2" fmla="*/ 1414736 w 1414736"/>
                  <a:gd name="connsiteY2" fmla="*/ 0 h 1554656"/>
                  <a:gd name="connsiteX3" fmla="*/ 388664 w 1414736"/>
                  <a:gd name="connsiteY3" fmla="*/ 1554656 h 1554656"/>
                  <a:gd name="connsiteX4" fmla="*/ 0 w 1414736"/>
                  <a:gd name="connsiteY4" fmla="*/ 777328 h 155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4736" h="1554656">
                    <a:moveTo>
                      <a:pt x="0" y="777328"/>
                    </a:moveTo>
                    <a:lnTo>
                      <a:pt x="388664" y="0"/>
                    </a:lnTo>
                    <a:lnTo>
                      <a:pt x="1414736" y="0"/>
                    </a:lnTo>
                    <a:lnTo>
                      <a:pt x="388664" y="1554656"/>
                    </a:lnTo>
                    <a:lnTo>
                      <a:pt x="0" y="7773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400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3AE9FFA-ABAA-479B-9111-94171BD225A7}"/>
              </a:ext>
            </a:extLst>
          </p:cNvPr>
          <p:cNvSpPr txBox="1"/>
          <p:nvPr/>
        </p:nvSpPr>
        <p:spPr>
          <a:xfrm>
            <a:off x="7748841" y="5557688"/>
            <a:ext cx="1290738" cy="584775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algn="ctr">
              <a:defRPr sz="2400">
                <a:gradFill flip="none" rotWithShape="1">
                  <a:gsLst>
                    <a:gs pos="0">
                      <a:srgbClr val="18B8A9">
                        <a:shade val="30000"/>
                        <a:satMod val="115000"/>
                      </a:srgbClr>
                    </a:gs>
                    <a:gs pos="50000">
                      <a:srgbClr val="18B8A9">
                        <a:shade val="67500"/>
                        <a:satMod val="115000"/>
                      </a:srgbClr>
                    </a:gs>
                    <a:gs pos="100000">
                      <a:srgbClr val="18B8A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Rix정고딕 B" panose="02020603020101020101" pitchFamily="18" charset="-127"/>
                <a:ea typeface="Rix정고딕 B" panose="02020603020101020101" pitchFamily="18" charset="-127"/>
              </a:defRPr>
            </a:lvl1pPr>
          </a:lstStyle>
          <a:p>
            <a:r>
              <a:rPr lang="ko-KR" altLang="en-US" sz="3200" dirty="0">
                <a:gradFill flip="none" rotWithShape="1">
                  <a:gsLst>
                    <a:gs pos="0">
                      <a:srgbClr val="1E33FA">
                        <a:shade val="30000"/>
                        <a:satMod val="115000"/>
                      </a:srgbClr>
                    </a:gs>
                    <a:gs pos="50000">
                      <a:srgbClr val="1E33FA">
                        <a:shade val="67500"/>
                        <a:satMod val="115000"/>
                      </a:srgbClr>
                    </a:gs>
                    <a:gs pos="100000">
                      <a:srgbClr val="1E33FA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느끼고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DA80463-AE5B-4DF7-8E52-F97104FD80E9}"/>
              </a:ext>
            </a:extLst>
          </p:cNvPr>
          <p:cNvSpPr txBox="1"/>
          <p:nvPr/>
        </p:nvSpPr>
        <p:spPr>
          <a:xfrm>
            <a:off x="4811387" y="3738295"/>
            <a:ext cx="25323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제목입력</a:t>
            </a:r>
            <a:endParaRPr lang="ko-KR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27000">
                  <a:schemeClr val="tx1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7FD82C2-0D1D-42E1-A15F-B8D10D1F429A}"/>
              </a:ext>
            </a:extLst>
          </p:cNvPr>
          <p:cNvSpPr/>
          <p:nvPr/>
        </p:nvSpPr>
        <p:spPr>
          <a:xfrm>
            <a:off x="12577011" y="71440"/>
            <a:ext cx="2410818" cy="181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텍스트 상자의 텍스트를 드래그해서 텍스트를 변경하세요</a:t>
            </a:r>
          </a:p>
        </p:txBody>
      </p:sp>
    </p:spTree>
    <p:extLst>
      <p:ext uri="{BB962C8B-B14F-4D97-AF65-F5344CB8AC3E}">
        <p14:creationId xmlns:p14="http://schemas.microsoft.com/office/powerpoint/2010/main" val="2433083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3">
            <a:extLst>
              <a:ext uri="{FF2B5EF4-FFF2-40B4-BE49-F238E27FC236}">
                <a16:creationId xmlns:a16="http://schemas.microsoft.com/office/drawing/2014/main" xmlns="" id="{5DFCDF4D-E1F5-48BD-AFA8-02E97CB7D5D3}"/>
              </a:ext>
            </a:extLst>
          </p:cNvPr>
          <p:cNvSpPr/>
          <p:nvPr/>
        </p:nvSpPr>
        <p:spPr>
          <a:xfrm flipH="1">
            <a:off x="1716299" y="1456739"/>
            <a:ext cx="9788689" cy="5083092"/>
          </a:xfrm>
          <a:prstGeom prst="homePlate">
            <a:avLst>
              <a:gd name="adj" fmla="val 2215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304250E-15EC-4C69-A039-0AC69761C1A0}"/>
              </a:ext>
            </a:extLst>
          </p:cNvPr>
          <p:cNvSpPr/>
          <p:nvPr/>
        </p:nvSpPr>
        <p:spPr>
          <a:xfrm>
            <a:off x="1716301" y="3318636"/>
            <a:ext cx="9523204" cy="1344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7FBB391-A28A-4D36-86E3-368E3661C3D8}"/>
              </a:ext>
            </a:extLst>
          </p:cNvPr>
          <p:cNvSpPr/>
          <p:nvPr/>
        </p:nvSpPr>
        <p:spPr>
          <a:xfrm>
            <a:off x="2898369" y="4936463"/>
            <a:ext cx="8341135" cy="1344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EEF7108-2970-4D21-8467-EB83B6D8855A}"/>
              </a:ext>
            </a:extLst>
          </p:cNvPr>
          <p:cNvSpPr/>
          <p:nvPr/>
        </p:nvSpPr>
        <p:spPr>
          <a:xfrm>
            <a:off x="2898371" y="1700808"/>
            <a:ext cx="8341134" cy="1344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DFCF014-FF5A-41D0-B0EB-C4DE718A2EFC}"/>
              </a:ext>
            </a:extLst>
          </p:cNvPr>
          <p:cNvGrpSpPr/>
          <p:nvPr/>
        </p:nvGrpSpPr>
        <p:grpSpPr>
          <a:xfrm>
            <a:off x="1889338" y="1365598"/>
            <a:ext cx="2018066" cy="2015232"/>
            <a:chOff x="830872" y="4607211"/>
            <a:chExt cx="1880788" cy="188078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DE163951-FC44-4246-A457-F0E3635BB688}"/>
                </a:ext>
              </a:extLst>
            </p:cNvPr>
            <p:cNvSpPr/>
            <p:nvPr/>
          </p:nvSpPr>
          <p:spPr>
            <a:xfrm>
              <a:off x="830872" y="4607211"/>
              <a:ext cx="1880788" cy="18807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0" dist="50800" dir="4440000" sx="99000" sy="99000" algn="ctr" rotWithShape="0">
                <a:srgbClr val="000000">
                  <a:alpha val="17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3200">
                <a:gradFill flip="none" rotWithShape="1">
                  <a:gsLst>
                    <a:gs pos="0">
                      <a:schemeClr val="accent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5F214690-11B0-47A2-AC86-3045B4FE0881}"/>
                </a:ext>
              </a:extLst>
            </p:cNvPr>
            <p:cNvSpPr/>
            <p:nvPr/>
          </p:nvSpPr>
          <p:spPr>
            <a:xfrm>
              <a:off x="998929" y="4775268"/>
              <a:ext cx="1544674" cy="1544674"/>
            </a:xfrm>
            <a:prstGeom prst="ellipse">
              <a:avLst/>
            </a:prstGeom>
            <a:solidFill>
              <a:srgbClr val="F5F5F6"/>
            </a:solidFill>
            <a:ln>
              <a:noFill/>
            </a:ln>
            <a:effectLst>
              <a:outerShdw blurRad="127000" dist="50800" dir="4440000" sx="99000" sy="99000" algn="ctr" rotWithShape="0">
                <a:srgbClr val="000000">
                  <a:alpha val="17000"/>
                </a:srgbClr>
              </a:outerShdw>
            </a:effec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kern="0" dirty="0">
                  <a:gradFill flip="none" rotWithShape="1">
                    <a:gsLst>
                      <a:gs pos="0">
                        <a:srgbClr val="3D7A00">
                          <a:shade val="30000"/>
                          <a:satMod val="115000"/>
                        </a:srgbClr>
                      </a:gs>
                      <a:gs pos="50000">
                        <a:srgbClr val="3D7A00">
                          <a:shade val="67500"/>
                          <a:satMod val="115000"/>
                        </a:srgbClr>
                      </a:gs>
                      <a:gs pos="100000">
                        <a:srgbClr val="3D7A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HY헤드라인M" pitchFamily="18" charset="-127"/>
                  <a:ea typeface="HY헤드라인M" pitchFamily="18" charset="-127"/>
                </a:rPr>
                <a:t>읽고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05D43B4-55B3-4B03-9DC3-8AC885615EB3}"/>
              </a:ext>
            </a:extLst>
          </p:cNvPr>
          <p:cNvGrpSpPr/>
          <p:nvPr/>
        </p:nvGrpSpPr>
        <p:grpSpPr>
          <a:xfrm>
            <a:off x="716413" y="2983425"/>
            <a:ext cx="2018066" cy="2015232"/>
            <a:chOff x="830872" y="4607211"/>
            <a:chExt cx="1880788" cy="188078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9ECF922D-CAAA-4029-A1DD-E29F58098353}"/>
                </a:ext>
              </a:extLst>
            </p:cNvPr>
            <p:cNvSpPr/>
            <p:nvPr/>
          </p:nvSpPr>
          <p:spPr>
            <a:xfrm>
              <a:off x="830872" y="4607211"/>
              <a:ext cx="1880788" cy="18807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127000" dist="50800" dir="4440000" sx="99000" sy="99000" algn="ctr" rotWithShape="0">
                <a:srgbClr val="000000">
                  <a:alpha val="17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3200">
                <a:gradFill flip="none" rotWithShape="1">
                  <a:gsLst>
                    <a:gs pos="0">
                      <a:schemeClr val="accent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D9D46A6D-59FC-4B72-8A5D-794CE5972CBD}"/>
                </a:ext>
              </a:extLst>
            </p:cNvPr>
            <p:cNvSpPr/>
            <p:nvPr/>
          </p:nvSpPr>
          <p:spPr>
            <a:xfrm>
              <a:off x="998929" y="4775268"/>
              <a:ext cx="1544674" cy="1544674"/>
            </a:xfrm>
            <a:prstGeom prst="ellipse">
              <a:avLst/>
            </a:prstGeom>
            <a:solidFill>
              <a:srgbClr val="F5F5F6"/>
            </a:solidFill>
            <a:ln>
              <a:noFill/>
            </a:ln>
            <a:effectLst>
              <a:outerShdw blurRad="127000" dist="50800" dir="4440000" sx="99000" sy="99000" algn="ctr" rotWithShape="0">
                <a:srgbClr val="000000">
                  <a:alpha val="17000"/>
                </a:srgbClr>
              </a:outerShdw>
            </a:effec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kern="0" dirty="0">
                  <a:gradFill flip="none" rotWithShape="1">
                    <a:gsLst>
                      <a:gs pos="0">
                        <a:srgbClr val="006699">
                          <a:shade val="30000"/>
                          <a:satMod val="115000"/>
                        </a:srgbClr>
                      </a:gs>
                      <a:gs pos="50000">
                        <a:srgbClr val="006699">
                          <a:shade val="67500"/>
                          <a:satMod val="115000"/>
                        </a:srgbClr>
                      </a:gs>
                      <a:gs pos="100000">
                        <a:srgbClr val="006699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HY헤드라인M" pitchFamily="18" charset="-127"/>
                  <a:ea typeface="HY헤드라인M" pitchFamily="18" charset="-127"/>
                </a:rPr>
                <a:t>쓰고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4EB94BD-8114-46A0-9A86-AAD852E3A347}"/>
              </a:ext>
            </a:extLst>
          </p:cNvPr>
          <p:cNvGrpSpPr/>
          <p:nvPr/>
        </p:nvGrpSpPr>
        <p:grpSpPr>
          <a:xfrm>
            <a:off x="1889338" y="4601253"/>
            <a:ext cx="2018066" cy="2015232"/>
            <a:chOff x="830872" y="4607211"/>
            <a:chExt cx="1880788" cy="188078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61804713-4AE2-4022-A705-646D30581F86}"/>
                </a:ext>
              </a:extLst>
            </p:cNvPr>
            <p:cNvSpPr/>
            <p:nvPr/>
          </p:nvSpPr>
          <p:spPr>
            <a:xfrm>
              <a:off x="830872" y="4607211"/>
              <a:ext cx="1880788" cy="18807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50800" dir="4440000" sx="99000" sy="99000" algn="ctr" rotWithShape="0">
                <a:srgbClr val="000000">
                  <a:alpha val="17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3200">
                <a:gradFill flip="none" rotWithShape="1">
                  <a:gsLst>
                    <a:gs pos="0">
                      <a:schemeClr val="accent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CAC1CA8-88DF-4C75-8CD6-F7CA23C1611F}"/>
                </a:ext>
              </a:extLst>
            </p:cNvPr>
            <p:cNvSpPr/>
            <p:nvPr/>
          </p:nvSpPr>
          <p:spPr>
            <a:xfrm>
              <a:off x="998929" y="4775268"/>
              <a:ext cx="1544674" cy="1544674"/>
            </a:xfrm>
            <a:prstGeom prst="ellipse">
              <a:avLst/>
            </a:prstGeom>
            <a:solidFill>
              <a:srgbClr val="F5F5F6"/>
            </a:solidFill>
            <a:ln>
              <a:noFill/>
            </a:ln>
            <a:effectLst>
              <a:outerShdw blurRad="127000" dist="50800" dir="4440000" sx="99000" sy="99000" algn="ctr" rotWithShape="0">
                <a:srgbClr val="000000">
                  <a:alpha val="17000"/>
                </a:srgbClr>
              </a:outerShdw>
            </a:effec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kern="0" dirty="0">
                  <a:gradFill flip="none" rotWithShape="1">
                    <a:gsLst>
                      <a:gs pos="0">
                        <a:schemeClr val="accent1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헤드라인M" pitchFamily="18" charset="-127"/>
                  <a:ea typeface="HY헤드라인M" pitchFamily="18" charset="-127"/>
                </a:rPr>
                <a:t>말하고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4D49720-2A22-4EFC-B193-D06789B20C0F}"/>
              </a:ext>
            </a:extLst>
          </p:cNvPr>
          <p:cNvSpPr/>
          <p:nvPr/>
        </p:nvSpPr>
        <p:spPr>
          <a:xfrm>
            <a:off x="4013784" y="1913853"/>
            <a:ext cx="7225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나눔바른고딕" panose="020B0603020101020101" pitchFamily="50" charset="-127"/>
              <a:buChar char="▶"/>
            </a:pPr>
            <a:r>
              <a:rPr lang="ko-KR" altLang="en-US" b="1" kern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JBold" panose="02020603020101020101" pitchFamily="18" charset="-127"/>
              </a:rPr>
              <a:t>텍스트를 입력하세요</a:t>
            </a:r>
            <a:endParaRPr lang="en-US" altLang="ko-KR" b="1" kern="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itchFamily="50" charset="-127"/>
              <a:cs typeface="JBold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29BA570-32AA-41EF-B10B-6AB5E9C48D60}"/>
              </a:ext>
            </a:extLst>
          </p:cNvPr>
          <p:cNvSpPr/>
          <p:nvPr/>
        </p:nvSpPr>
        <p:spPr>
          <a:xfrm>
            <a:off x="4013784" y="5145975"/>
            <a:ext cx="7225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나눔바른고딕" panose="020B0603020101020101" pitchFamily="50" charset="-127"/>
              <a:buChar char="▶"/>
            </a:pPr>
            <a:r>
              <a:rPr lang="ko-KR" altLang="en-US" b="1" kern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주력산업 중 생산 및 종사자 감소〮</a:t>
            </a:r>
            <a:r>
              <a:rPr lang="en-US" altLang="ko-KR" b="1" kern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b="1" kern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정체 산업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58AC93B-9BE0-4399-883F-26135366A162}"/>
              </a:ext>
            </a:extLst>
          </p:cNvPr>
          <p:cNvSpPr/>
          <p:nvPr/>
        </p:nvSpPr>
        <p:spPr>
          <a:xfrm>
            <a:off x="2898371" y="3544625"/>
            <a:ext cx="834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나눔바른고딕" panose="020B0603020101020101" pitchFamily="50" charset="-127"/>
              <a:buChar char="▶"/>
            </a:pPr>
            <a:r>
              <a:rPr lang="ko-KR" altLang="en-US" b="1" kern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생산액 또는 종사자 기준</a:t>
            </a:r>
            <a:r>
              <a:rPr lang="en-US" altLang="ko-KR" b="1" kern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, ‘3</a:t>
            </a:r>
            <a:r>
              <a:rPr lang="ko-KR" altLang="en-US" b="1" kern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년 평균 양</a:t>
            </a:r>
            <a:r>
              <a:rPr lang="en-US" altLang="ko-KR" b="1" kern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(+)</a:t>
            </a:r>
            <a:r>
              <a:rPr lang="ko-KR" altLang="en-US" b="1" kern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</a:rPr>
              <a:t>의 성장’ 과 ‘지역 내 비중 증가‘ 요건 충족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0D9C456-78E5-4E9A-B593-7A5D061C72C5}"/>
              </a:ext>
            </a:extLst>
          </p:cNvPr>
          <p:cNvSpPr/>
          <p:nvPr/>
        </p:nvSpPr>
        <p:spPr>
          <a:xfrm>
            <a:off x="12577011" y="71440"/>
            <a:ext cx="2410818" cy="1813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원형도형의 텍스트는 드래그해서 변경하고 오른쪽 텍스상자는 서식이 변하지 않게 붙여 넣기 옵션에서 </a:t>
            </a:r>
            <a:r>
              <a:rPr lang="en-US" altLang="ko-KR" dirty="0"/>
              <a:t>‘</a:t>
            </a:r>
            <a:r>
              <a:rPr lang="ko-KR" altLang="en-US" dirty="0"/>
              <a:t>텍스트만 </a:t>
            </a:r>
            <a:r>
              <a:rPr lang="ko-KR" altLang="en-US" dirty="0" err="1"/>
              <a:t>유지＇선택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3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6269C4-9125-40B2-B8AF-CC4FEF7ABCAD}"/>
              </a:ext>
            </a:extLst>
          </p:cNvPr>
          <p:cNvSpPr txBox="1"/>
          <p:nvPr/>
        </p:nvSpPr>
        <p:spPr>
          <a:xfrm>
            <a:off x="2856433" y="2278170"/>
            <a:ext cx="648072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4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/>
              <a:t>엔딩 제목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C30BD0-1E38-497A-98EE-92F791247CC6}"/>
              </a:ext>
            </a:extLst>
          </p:cNvPr>
          <p:cNvSpPr txBox="1"/>
          <p:nvPr/>
        </p:nvSpPr>
        <p:spPr>
          <a:xfrm>
            <a:off x="4157008" y="3438924"/>
            <a:ext cx="3877985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54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 err="1">
                <a:latin typeface="맑은 고딕" pitchFamily="50" charset="-127"/>
                <a:ea typeface="맑은 고딕" pitchFamily="50" charset="-127"/>
              </a:rPr>
              <a:t>엔딩</a:t>
            </a: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 부제목</a:t>
            </a:r>
          </a:p>
        </p:txBody>
      </p:sp>
    </p:spTree>
    <p:extLst>
      <p:ext uri="{BB962C8B-B14F-4D97-AF65-F5344CB8AC3E}">
        <p14:creationId xmlns:p14="http://schemas.microsoft.com/office/powerpoint/2010/main" val="2088800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C10FB89-4456-4000-8828-DC4DDB1093AF}"/>
              </a:ext>
            </a:extLst>
          </p:cNvPr>
          <p:cNvSpPr/>
          <p:nvPr/>
        </p:nvSpPr>
        <p:spPr>
          <a:xfrm>
            <a:off x="1235241" y="1302150"/>
            <a:ext cx="9127957" cy="3714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개인적인 수준에서 가장 합리적인 선택은 자신은 비용을 지불하지 않고 </a:t>
            </a:r>
            <a:r>
              <a:rPr lang="ko-KR" altLang="en-US" sz="2400" b="1" dirty="0" err="1"/>
              <a:t>무임승차하면서</a:t>
            </a:r>
            <a:r>
              <a:rPr lang="ko-KR" altLang="en-US" sz="2400" b="1" dirty="0"/>
              <a:t> 집단행동의 혜택은 받는 것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공익적인 목적의 집단행동이 자연스럽게 잘 일어나지 않는다</a:t>
            </a:r>
            <a:r>
              <a:rPr lang="en-US" altLang="ko-KR" sz="24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임금 인상과 근로조건 개선을 위한 파업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등록금 인상을 막기 위한 대학생들의 데모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개인적 합리성과 집단적 비합리성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공공재 제공에 대한 국가의 개입 정당화</a:t>
            </a:r>
          </a:p>
        </p:txBody>
      </p:sp>
    </p:spTree>
    <p:extLst>
      <p:ext uri="{BB962C8B-B14F-4D97-AF65-F5344CB8AC3E}">
        <p14:creationId xmlns:p14="http://schemas.microsoft.com/office/powerpoint/2010/main" val="281732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E300130-33B5-4058-B8BE-597E457A5F8B}"/>
              </a:ext>
            </a:extLst>
          </p:cNvPr>
          <p:cNvSpPr/>
          <p:nvPr/>
        </p:nvSpPr>
        <p:spPr>
          <a:xfrm>
            <a:off x="12336378" y="1989333"/>
            <a:ext cx="3577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유권자가 투표할 때 소요되는 비용을 줄이고 혜택을 많이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Desktop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OS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점유율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(2103 ~ 2017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년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Picture 2" descr="Desktop OS 점유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06" y="1146814"/>
            <a:ext cx="9499680" cy="51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E300130-33B5-4058-B8BE-597E457A5F8B}"/>
              </a:ext>
            </a:extLst>
          </p:cNvPr>
          <p:cNvSpPr/>
          <p:nvPr/>
        </p:nvSpPr>
        <p:spPr>
          <a:xfrm>
            <a:off x="12336378" y="1989333"/>
            <a:ext cx="3577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유권자가 투표할 때 소요되는 비용을 줄이고 혜택을 많이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슈퍼컴퓨터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OS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점유율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(1995 ~ 2015)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r="3495"/>
          <a:stretch/>
        </p:blipFill>
        <p:spPr bwMode="auto">
          <a:xfrm>
            <a:off x="1857828" y="1120776"/>
            <a:ext cx="9114971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8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비교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6" y="1027801"/>
            <a:ext cx="44196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8" y="1027801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52" y="3945176"/>
            <a:ext cx="4381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62" y="3942456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345" y="1049964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Security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500962" y="1049964"/>
            <a:ext cx="1655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Compatibility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범용성</a:t>
            </a:r>
            <a:r>
              <a:rPr lang="en-US" altLang="ko-KR" b="1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3942456"/>
            <a:ext cx="146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Ease of Use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71937" y="3947003"/>
            <a:ext cx="1749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Resource and </a:t>
            </a:r>
          </a:p>
          <a:p>
            <a:r>
              <a:rPr lang="en-US" altLang="ko-KR" b="1" dirty="0" smtClean="0"/>
              <a:t>Cost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8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계보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6138" r="3704" b="6792"/>
          <a:stretch/>
        </p:blipFill>
        <p:spPr bwMode="auto">
          <a:xfrm>
            <a:off x="1074054" y="1484682"/>
            <a:ext cx="10124012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8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명령어 구조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7886" y="1378858"/>
            <a:ext cx="772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- </a:t>
            </a:r>
            <a:r>
              <a:rPr lang="ko-KR" altLang="en-US" sz="2400" dirty="0" err="1" smtClean="0">
                <a:latin typeface="+mn-ea"/>
              </a:rPr>
              <a:t>명령행</a:t>
            </a:r>
            <a:r>
              <a:rPr lang="en-US" altLang="ko-KR" sz="2400" dirty="0" smtClean="0">
                <a:latin typeface="+mn-ea"/>
              </a:rPr>
              <a:t>(command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line)</a:t>
            </a:r>
            <a:r>
              <a:rPr lang="ko-KR" altLang="en-US" sz="2400" dirty="0" smtClean="0">
                <a:latin typeface="+mn-ea"/>
              </a:rPr>
              <a:t>에서 명령어와 옵션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인자 입력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24" y="2048556"/>
            <a:ext cx="74771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81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14594" y="1640873"/>
            <a:ext cx="8162812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돈으로 살 수 없는 의미 있는 것들이 </a:t>
            </a:r>
            <a:endParaRPr lang="en-US" altLang="ko-KR" sz="4000" spc="-15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세상에는 다수 존재한다</a:t>
            </a:r>
            <a:r>
              <a:rPr lang="en-US" altLang="ko-K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1D797AC-B669-422F-9620-B053B4269D81}"/>
              </a:ext>
            </a:extLst>
          </p:cNvPr>
          <p:cNvSpPr/>
          <p:nvPr/>
        </p:nvSpPr>
        <p:spPr>
          <a:xfrm>
            <a:off x="5996910" y="3651722"/>
            <a:ext cx="4768670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보육원 지각 벌금</a:t>
            </a:r>
            <a:endParaRPr lang="en-US" altLang="ko-KR" sz="2400" b="1" dirty="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헌혈에 대한 보상</a:t>
            </a:r>
            <a:endParaRPr lang="en-US" altLang="ko-KR" sz="2400" b="1" dirty="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투표에 대한 보상</a:t>
            </a:r>
            <a:endParaRPr lang="en-US" altLang="ko-KR" sz="2400" b="1" dirty="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친구들 모임 지각에 대한 벌금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559092" y="1640873"/>
            <a:ext cx="9073817" cy="1400383"/>
            <a:chOff x="1454731" y="1869474"/>
            <a:chExt cx="9073817" cy="1492716"/>
          </a:xfrm>
        </p:grpSpPr>
        <p:sp>
          <p:nvSpPr>
            <p:cNvPr id="8" name="왼쪽 대괄호 7"/>
            <p:cNvSpPr/>
            <p:nvPr/>
          </p:nvSpPr>
          <p:spPr>
            <a:xfrm>
              <a:off x="1454731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/>
            <p:cNvSpPr/>
            <p:nvPr/>
          </p:nvSpPr>
          <p:spPr>
            <a:xfrm flipH="1">
              <a:off x="10267412" y="1869474"/>
              <a:ext cx="261136" cy="1492716"/>
            </a:xfrm>
            <a:prstGeom prst="leftBracket">
              <a:avLst>
                <a:gd name="adj" fmla="val 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97" name="그룹 4096"/>
          <p:cNvGrpSpPr/>
          <p:nvPr/>
        </p:nvGrpSpPr>
        <p:grpSpPr>
          <a:xfrm>
            <a:off x="3327472" y="3873396"/>
            <a:ext cx="1367850" cy="1907723"/>
            <a:chOff x="3327472" y="3873396"/>
            <a:chExt cx="1367850" cy="1907723"/>
          </a:xfrm>
        </p:grpSpPr>
        <p:grpSp>
          <p:nvGrpSpPr>
            <p:cNvPr id="4096" name="그룹 4095"/>
            <p:cNvGrpSpPr/>
            <p:nvPr/>
          </p:nvGrpSpPr>
          <p:grpSpPr>
            <a:xfrm>
              <a:off x="3327472" y="3873396"/>
              <a:ext cx="1367850" cy="1907723"/>
              <a:chOff x="4294637" y="3883945"/>
              <a:chExt cx="1367850" cy="1907723"/>
            </a:xfrm>
          </p:grpSpPr>
          <p:sp>
            <p:nvSpPr>
              <p:cNvPr id="26" name="눈물 방울 25"/>
              <p:cNvSpPr/>
              <p:nvPr/>
            </p:nvSpPr>
            <p:spPr>
              <a:xfrm rot="18935638">
                <a:off x="4294637" y="4423818"/>
                <a:ext cx="1367850" cy="1367850"/>
              </a:xfrm>
              <a:prstGeom prst="teardrop">
                <a:avLst>
                  <a:gd name="adj" fmla="val 116603"/>
                </a:avLst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다리꼴 26"/>
              <p:cNvSpPr/>
              <p:nvPr/>
            </p:nvSpPr>
            <p:spPr>
              <a:xfrm flipV="1">
                <a:off x="4531810" y="3883945"/>
                <a:ext cx="893504" cy="429491"/>
              </a:xfrm>
              <a:prstGeom prst="trapezoid">
                <a:avLst>
                  <a:gd name="adj" fmla="val 508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684947" y="4261278"/>
                <a:ext cx="587231" cy="104315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635332" y="4400044"/>
              <a:ext cx="7521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gradFill flip="none" rotWithShape="1">
                    <a:gsLst>
                      <a:gs pos="0">
                        <a:schemeClr val="accent6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HY견고딕" pitchFamily="18" charset="-127"/>
                  <a:ea typeface="HY견고딕" pitchFamily="18" charset="-127"/>
                </a:rPr>
                <a:t>$</a:t>
              </a:r>
              <a:endParaRPr lang="ko-KR" altLang="en-US" sz="7200" b="1" dirty="0"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5255438"/>
            <a:ext cx="5392265" cy="1583938"/>
            <a:chOff x="-2062196" y="928255"/>
            <a:chExt cx="9197287" cy="2701636"/>
          </a:xfrm>
        </p:grpSpPr>
        <p:grpSp>
          <p:nvGrpSpPr>
            <p:cNvPr id="23" name="그룹 22"/>
            <p:cNvGrpSpPr/>
            <p:nvPr/>
          </p:nvGrpSpPr>
          <p:grpSpPr>
            <a:xfrm>
              <a:off x="-2062196" y="928255"/>
              <a:ext cx="9197287" cy="2701636"/>
              <a:chOff x="-2062196" y="928255"/>
              <a:chExt cx="9197287" cy="270163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066800" y="1187017"/>
                <a:ext cx="6068291" cy="2244437"/>
                <a:chOff x="1066800" y="1187017"/>
                <a:chExt cx="6068291" cy="2244437"/>
              </a:xfrm>
            </p:grpSpPr>
            <p:sp>
              <p:nvSpPr>
                <p:cNvPr id="16" name="자유형 15"/>
                <p:cNvSpPr/>
                <p:nvPr/>
              </p:nvSpPr>
              <p:spPr>
                <a:xfrm>
                  <a:off x="1820228" y="1228582"/>
                  <a:ext cx="5314863" cy="2114571"/>
                </a:xfrm>
                <a:custGeom>
                  <a:avLst/>
                  <a:gdLst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5891"/>
                    <a:gd name="connsiteX1" fmla="*/ 1052945 w 5278582"/>
                    <a:gd name="connsiteY1" fmla="*/ 0 h 2105891"/>
                    <a:gd name="connsiteX2" fmla="*/ 2078182 w 5278582"/>
                    <a:gd name="connsiteY2" fmla="*/ 304800 h 2105891"/>
                    <a:gd name="connsiteX3" fmla="*/ 3311236 w 5278582"/>
                    <a:gd name="connsiteY3" fmla="*/ 304800 h 2105891"/>
                    <a:gd name="connsiteX4" fmla="*/ 3782291 w 5278582"/>
                    <a:gd name="connsiteY4" fmla="*/ 789709 h 2105891"/>
                    <a:gd name="connsiteX5" fmla="*/ 4807527 w 5278582"/>
                    <a:gd name="connsiteY5" fmla="*/ 304800 h 2105891"/>
                    <a:gd name="connsiteX6" fmla="*/ 5278582 w 5278582"/>
                    <a:gd name="connsiteY6" fmla="*/ 568036 h 2105891"/>
                    <a:gd name="connsiteX7" fmla="*/ 3034145 w 5278582"/>
                    <a:gd name="connsiteY7" fmla="*/ 2050473 h 2105891"/>
                    <a:gd name="connsiteX8" fmla="*/ 2355273 w 5278582"/>
                    <a:gd name="connsiteY8" fmla="*/ 2105891 h 2105891"/>
                    <a:gd name="connsiteX9" fmla="*/ 692727 w 5278582"/>
                    <a:gd name="connsiteY9" fmla="*/ 1593273 h 2105891"/>
                    <a:gd name="connsiteX10" fmla="*/ 0 w 5278582"/>
                    <a:gd name="connsiteY10" fmla="*/ 1898073 h 2105891"/>
                    <a:gd name="connsiteX11" fmla="*/ 41564 w 5278582"/>
                    <a:gd name="connsiteY11" fmla="*/ 429491 h 2105891"/>
                    <a:gd name="connsiteX0" fmla="*/ 41564 w 5278582"/>
                    <a:gd name="connsiteY0" fmla="*/ 429491 h 2109446"/>
                    <a:gd name="connsiteX1" fmla="*/ 1052945 w 5278582"/>
                    <a:gd name="connsiteY1" fmla="*/ 0 h 2109446"/>
                    <a:gd name="connsiteX2" fmla="*/ 2078182 w 5278582"/>
                    <a:gd name="connsiteY2" fmla="*/ 304800 h 2109446"/>
                    <a:gd name="connsiteX3" fmla="*/ 3311236 w 5278582"/>
                    <a:gd name="connsiteY3" fmla="*/ 304800 h 2109446"/>
                    <a:gd name="connsiteX4" fmla="*/ 3782291 w 5278582"/>
                    <a:gd name="connsiteY4" fmla="*/ 789709 h 2109446"/>
                    <a:gd name="connsiteX5" fmla="*/ 4807527 w 5278582"/>
                    <a:gd name="connsiteY5" fmla="*/ 304800 h 2109446"/>
                    <a:gd name="connsiteX6" fmla="*/ 5278582 w 5278582"/>
                    <a:gd name="connsiteY6" fmla="*/ 568036 h 2109446"/>
                    <a:gd name="connsiteX7" fmla="*/ 3034145 w 5278582"/>
                    <a:gd name="connsiteY7" fmla="*/ 2050473 h 2109446"/>
                    <a:gd name="connsiteX8" fmla="*/ 2355273 w 5278582"/>
                    <a:gd name="connsiteY8" fmla="*/ 2105891 h 2109446"/>
                    <a:gd name="connsiteX9" fmla="*/ 692727 w 5278582"/>
                    <a:gd name="connsiteY9" fmla="*/ 1593273 h 2109446"/>
                    <a:gd name="connsiteX10" fmla="*/ 0 w 5278582"/>
                    <a:gd name="connsiteY10" fmla="*/ 1898073 h 2109446"/>
                    <a:gd name="connsiteX11" fmla="*/ 41564 w 5278582"/>
                    <a:gd name="connsiteY11" fmla="*/ 429491 h 2109446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82291 w 5278582"/>
                    <a:gd name="connsiteY4" fmla="*/ 789709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  <a:gd name="connsiteX0" fmla="*/ 41564 w 5278582"/>
                    <a:gd name="connsiteY0" fmla="*/ 429491 h 2114571"/>
                    <a:gd name="connsiteX1" fmla="*/ 1052945 w 5278582"/>
                    <a:gd name="connsiteY1" fmla="*/ 0 h 2114571"/>
                    <a:gd name="connsiteX2" fmla="*/ 2078182 w 5278582"/>
                    <a:gd name="connsiteY2" fmla="*/ 304800 h 2114571"/>
                    <a:gd name="connsiteX3" fmla="*/ 3311236 w 5278582"/>
                    <a:gd name="connsiteY3" fmla="*/ 304800 h 2114571"/>
                    <a:gd name="connsiteX4" fmla="*/ 3754771 w 5278582"/>
                    <a:gd name="connsiteY4" fmla="*/ 706582 h 2114571"/>
                    <a:gd name="connsiteX5" fmla="*/ 4807527 w 5278582"/>
                    <a:gd name="connsiteY5" fmla="*/ 304800 h 2114571"/>
                    <a:gd name="connsiteX6" fmla="*/ 5278582 w 5278582"/>
                    <a:gd name="connsiteY6" fmla="*/ 568036 h 2114571"/>
                    <a:gd name="connsiteX7" fmla="*/ 3034145 w 5278582"/>
                    <a:gd name="connsiteY7" fmla="*/ 2050473 h 2114571"/>
                    <a:gd name="connsiteX8" fmla="*/ 2355273 w 5278582"/>
                    <a:gd name="connsiteY8" fmla="*/ 2105891 h 2114571"/>
                    <a:gd name="connsiteX9" fmla="*/ 692727 w 5278582"/>
                    <a:gd name="connsiteY9" fmla="*/ 1593273 h 2114571"/>
                    <a:gd name="connsiteX10" fmla="*/ 0 w 5278582"/>
                    <a:gd name="connsiteY10" fmla="*/ 1898073 h 2114571"/>
                    <a:gd name="connsiteX11" fmla="*/ 41564 w 5278582"/>
                    <a:gd name="connsiteY11" fmla="*/ 429491 h 2114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78582" h="2114571">
                      <a:moveTo>
                        <a:pt x="41564" y="429491"/>
                      </a:moveTo>
                      <a:cubicBezTo>
                        <a:pt x="378691" y="286327"/>
                        <a:pt x="688109" y="18473"/>
                        <a:pt x="1052945" y="0"/>
                      </a:cubicBezTo>
                      <a:cubicBezTo>
                        <a:pt x="1505527" y="18472"/>
                        <a:pt x="1708727" y="300181"/>
                        <a:pt x="2078182" y="304800"/>
                      </a:cubicBezTo>
                      <a:cubicBezTo>
                        <a:pt x="2489200" y="304800"/>
                        <a:pt x="3031805" y="237836"/>
                        <a:pt x="3311236" y="304800"/>
                      </a:cubicBezTo>
                      <a:cubicBezTo>
                        <a:pt x="3590668" y="371764"/>
                        <a:pt x="3707834" y="323273"/>
                        <a:pt x="3754771" y="706582"/>
                      </a:cubicBezTo>
                      <a:lnTo>
                        <a:pt x="4807527" y="304800"/>
                      </a:lnTo>
                      <a:cubicBezTo>
                        <a:pt x="5200072" y="267854"/>
                        <a:pt x="5260110" y="397164"/>
                        <a:pt x="5278582" y="568036"/>
                      </a:cubicBezTo>
                      <a:lnTo>
                        <a:pt x="3034145" y="2050473"/>
                      </a:lnTo>
                      <a:cubicBezTo>
                        <a:pt x="2807854" y="2152073"/>
                        <a:pt x="2595418" y="2101273"/>
                        <a:pt x="2355273" y="2105891"/>
                      </a:cubicBezTo>
                      <a:cubicBezTo>
                        <a:pt x="1801091" y="1935018"/>
                        <a:pt x="1052945" y="1611746"/>
                        <a:pt x="692727" y="1593273"/>
                      </a:cubicBezTo>
                      <a:cubicBezTo>
                        <a:pt x="406400" y="1625600"/>
                        <a:pt x="230909" y="1796473"/>
                        <a:pt x="0" y="1898073"/>
                      </a:cubicBezTo>
                      <a:lnTo>
                        <a:pt x="41564" y="42949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762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066800" y="1187017"/>
                  <a:ext cx="817418" cy="22444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-2062196" y="928255"/>
                <a:ext cx="3537704" cy="2701636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자유형 20"/>
            <p:cNvSpPr/>
            <p:nvPr/>
          </p:nvSpPr>
          <p:spPr>
            <a:xfrm>
              <a:off x="4206405" y="1884217"/>
              <a:ext cx="1404686" cy="221672"/>
            </a:xfrm>
            <a:custGeom>
              <a:avLst/>
              <a:gdLst>
                <a:gd name="connsiteX0" fmla="*/ 1122218 w 1136073"/>
                <a:gd name="connsiteY0" fmla="*/ 0 h 304800"/>
                <a:gd name="connsiteX1" fmla="*/ 1136073 w 1136073"/>
                <a:gd name="connsiteY1" fmla="*/ 304800 h 304800"/>
                <a:gd name="connsiteX2" fmla="*/ 0 w 1136073"/>
                <a:gd name="connsiteY2" fmla="*/ 304800 h 304800"/>
                <a:gd name="connsiteX0" fmla="*/ 1052946 w 1136073"/>
                <a:gd name="connsiteY0" fmla="*/ 0 h 290945"/>
                <a:gd name="connsiteX1" fmla="*/ 1136073 w 1136073"/>
                <a:gd name="connsiteY1" fmla="*/ 290945 h 290945"/>
                <a:gd name="connsiteX2" fmla="*/ 0 w 1136073"/>
                <a:gd name="connsiteY2" fmla="*/ 290945 h 290945"/>
                <a:gd name="connsiteX0" fmla="*/ 1108364 w 1136073"/>
                <a:gd name="connsiteY0" fmla="*/ 0 h 221672"/>
                <a:gd name="connsiteX1" fmla="*/ 1136073 w 1136073"/>
                <a:gd name="connsiteY1" fmla="*/ 221672 h 221672"/>
                <a:gd name="connsiteX2" fmla="*/ 0 w 1136073"/>
                <a:gd name="connsiteY2" fmla="*/ 221672 h 221672"/>
                <a:gd name="connsiteX0" fmla="*/ 1108364 w 1108364"/>
                <a:gd name="connsiteY0" fmla="*/ 0 h 221672"/>
                <a:gd name="connsiteX1" fmla="*/ 1052946 w 1108364"/>
                <a:gd name="connsiteY1" fmla="*/ 221672 h 221672"/>
                <a:gd name="connsiteX2" fmla="*/ 0 w 1108364"/>
                <a:gd name="connsiteY2" fmla="*/ 221672 h 221672"/>
                <a:gd name="connsiteX0" fmla="*/ 1108364 w 1108364"/>
                <a:gd name="connsiteY0" fmla="*/ 0 h 235527"/>
                <a:gd name="connsiteX1" fmla="*/ 1066801 w 1108364"/>
                <a:gd name="connsiteY1" fmla="*/ 235527 h 235527"/>
                <a:gd name="connsiteX2" fmla="*/ 0 w 1108364"/>
                <a:gd name="connsiteY2" fmla="*/ 221672 h 235527"/>
                <a:gd name="connsiteX0" fmla="*/ 1108364 w 1108364"/>
                <a:gd name="connsiteY0" fmla="*/ 0 h 235527"/>
                <a:gd name="connsiteX1" fmla="*/ 914401 w 1108364"/>
                <a:gd name="connsiteY1" fmla="*/ 235527 h 235527"/>
                <a:gd name="connsiteX2" fmla="*/ 0 w 1108364"/>
                <a:gd name="connsiteY2" fmla="*/ 221672 h 235527"/>
                <a:gd name="connsiteX0" fmla="*/ 1108364 w 1108364"/>
                <a:gd name="connsiteY0" fmla="*/ 0 h 221672"/>
                <a:gd name="connsiteX1" fmla="*/ 886692 w 1108364"/>
                <a:gd name="connsiteY1" fmla="*/ 180109 h 221672"/>
                <a:gd name="connsiteX2" fmla="*/ 0 w 1108364"/>
                <a:gd name="connsiteY2" fmla="*/ 221672 h 22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8364" h="221672">
                  <a:moveTo>
                    <a:pt x="1108364" y="0"/>
                  </a:moveTo>
                  <a:lnTo>
                    <a:pt x="886692" y="180109"/>
                  </a:lnTo>
                  <a:lnTo>
                    <a:pt x="0" y="221672"/>
                  </a:lnTo>
                </a:path>
              </a:pathLst>
            </a:cu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0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1027</Words>
  <Application>Microsoft Office PowerPoint</Application>
  <PresentationFormat>사용자 지정</PresentationFormat>
  <Paragraphs>228</Paragraphs>
  <Slides>36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Linux 및 Python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도구적 합리성(Instrumental Rationality)</vt:lpstr>
      <vt:lpstr>도구적 합리성(Instrumental Rationality)</vt:lpstr>
      <vt:lpstr>도구적 합리성(Instrumental Rationality)</vt:lpstr>
      <vt:lpstr>올슨의 주장이 갖는 함의</vt:lpstr>
      <vt:lpstr>올슨의 주장이 갖는 함의</vt:lpstr>
      <vt:lpstr>베니스의 상업 추가</vt:lpstr>
      <vt:lpstr>베니스의 상업 추가</vt:lpstr>
      <vt:lpstr>바이킹상업에 대한 추가</vt:lpstr>
      <vt:lpstr>바이킹상업에 대한 추가</vt:lpstr>
      <vt:lpstr>First Globalization</vt:lpstr>
      <vt:lpstr>First Globalization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95</cp:revision>
  <dcterms:created xsi:type="dcterms:W3CDTF">2020-03-22T10:18:41Z</dcterms:created>
  <dcterms:modified xsi:type="dcterms:W3CDTF">2020-09-14T15:17:44Z</dcterms:modified>
</cp:coreProperties>
</file>