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2" r:id="rId2"/>
  </p:sldMasterIdLst>
  <p:notesMasterIdLst>
    <p:notesMasterId r:id="rId14"/>
  </p:notesMasterIdLst>
  <p:sldIdLst>
    <p:sldId id="256" r:id="rId3"/>
    <p:sldId id="373" r:id="rId4"/>
    <p:sldId id="378" r:id="rId5"/>
    <p:sldId id="437" r:id="rId6"/>
    <p:sldId id="441" r:id="rId7"/>
    <p:sldId id="445" r:id="rId8"/>
    <p:sldId id="447" r:id="rId9"/>
    <p:sldId id="448" r:id="rId10"/>
    <p:sldId id="449" r:id="rId11"/>
    <p:sldId id="450" r:id="rId12"/>
    <p:sldId id="45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효은" initials="장효" lastIdx="4" clrIdx="0">
    <p:extLst>
      <p:ext uri="{19B8F6BF-5375-455C-9EA6-DF929625EA0E}">
        <p15:presenceInfo xmlns="" xmlns:p15="http://schemas.microsoft.com/office/powerpoint/2012/main" userId="d2217fcec7684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36"/>
    <a:srgbClr val="53372B"/>
    <a:srgbClr val="7D5443"/>
    <a:srgbClr val="9B6B4D"/>
    <a:srgbClr val="765E4A"/>
    <a:srgbClr val="54462A"/>
    <a:srgbClr val="25357C"/>
    <a:srgbClr val="26367D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6558" autoAdjust="0"/>
  </p:normalViewPr>
  <p:slideViewPr>
    <p:cSldViewPr snapToGrid="0">
      <p:cViewPr>
        <p:scale>
          <a:sx n="66" d="100"/>
          <a:sy n="66" d="100"/>
        </p:scale>
        <p:origin x="-131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6F58-96FD-4864-A281-7D455E11850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73A8-F51F-4156-A768-408A5610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85C255CA-3593-4620-B4C5-DFFCDDE252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"/>
          <a:stretch/>
        </p:blipFill>
        <p:spPr bwMode="auto">
          <a:xfrm>
            <a:off x="0" y="0"/>
            <a:ext cx="12192000" cy="68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밝은 배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06BFAF8-C166-44DF-ADA9-C58387327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b="5455"/>
          <a:stretch/>
        </p:blipFill>
        <p:spPr bwMode="auto">
          <a:xfrm flipV="1">
            <a:off x="0" y="-1"/>
            <a:ext cx="12193588" cy="2565810"/>
          </a:xfrm>
          <a:custGeom>
            <a:avLst/>
            <a:gdLst>
              <a:gd name="connsiteX0" fmla="*/ 0 w 12193588"/>
              <a:gd name="connsiteY0" fmla="*/ 2565810 h 2565810"/>
              <a:gd name="connsiteX1" fmla="*/ 12193588 w 12193588"/>
              <a:gd name="connsiteY1" fmla="*/ 2565810 h 2565810"/>
              <a:gd name="connsiteX2" fmla="*/ 12193588 w 12193588"/>
              <a:gd name="connsiteY2" fmla="*/ 874791 h 2565810"/>
              <a:gd name="connsiteX3" fmla="*/ 12003185 w 12193588"/>
              <a:gd name="connsiteY3" fmla="*/ 1001983 h 2565810"/>
              <a:gd name="connsiteX4" fmla="*/ 343633 w 12193588"/>
              <a:gd name="connsiteY4" fmla="*/ 206214 h 2565810"/>
              <a:gd name="connsiteX5" fmla="*/ 0 w 12193588"/>
              <a:gd name="connsiteY5" fmla="*/ 0 h 25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588" h="2565810">
                <a:moveTo>
                  <a:pt x="0" y="2565810"/>
                </a:moveTo>
                <a:lnTo>
                  <a:pt x="12193588" y="2565810"/>
                </a:lnTo>
                <a:lnTo>
                  <a:pt x="12193588" y="874791"/>
                </a:lnTo>
                <a:lnTo>
                  <a:pt x="12003185" y="1001983"/>
                </a:lnTo>
                <a:cubicBezTo>
                  <a:pt x="9628673" y="2485947"/>
                  <a:pt x="4622845" y="2670114"/>
                  <a:pt x="343633" y="206214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 flipV="1">
            <a:off x="0" y="-1"/>
            <a:ext cx="121935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4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51FCAF1F-909C-43F2-9FBB-3A98FCF616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4"/>
          <a:stretch/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0CC4F9EC-738D-4980-9967-A879B6BE64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2"/>
          <a:stretch/>
        </p:blipFill>
        <p:spPr bwMode="auto">
          <a:xfrm>
            <a:off x="0" y="0"/>
            <a:ext cx="60274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4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 2">
    <p:bg>
      <p:bgPr>
        <a:solidFill>
          <a:srgbClr val="253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ECD9BA7-A012-47C1-A45E-BFB3AB3FEA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8"/>
          <a:stretch/>
        </p:blipFill>
        <p:spPr bwMode="auto">
          <a:xfrm>
            <a:off x="1" y="0"/>
            <a:ext cx="5877039" cy="6858000"/>
          </a:xfrm>
          <a:custGeom>
            <a:avLst/>
            <a:gdLst>
              <a:gd name="connsiteX0" fmla="*/ 0 w 5877039"/>
              <a:gd name="connsiteY0" fmla="*/ 0 h 6858000"/>
              <a:gd name="connsiteX1" fmla="*/ 5877039 w 5877039"/>
              <a:gd name="connsiteY1" fmla="*/ 0 h 6858000"/>
              <a:gd name="connsiteX2" fmla="*/ 5641042 w 5877039"/>
              <a:gd name="connsiteY2" fmla="*/ 113441 h 6858000"/>
              <a:gd name="connsiteX3" fmla="*/ 1485900 w 5877039"/>
              <a:gd name="connsiteY3" fmla="*/ 4406900 h 6858000"/>
              <a:gd name="connsiteX4" fmla="*/ 4114800 w 5877039"/>
              <a:gd name="connsiteY4" fmla="*/ 6858000 h 6858000"/>
              <a:gd name="connsiteX5" fmla="*/ 0 w 587703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7039" h="6858000">
                <a:moveTo>
                  <a:pt x="0" y="0"/>
                </a:moveTo>
                <a:lnTo>
                  <a:pt x="5877039" y="0"/>
                </a:lnTo>
                <a:lnTo>
                  <a:pt x="5641042" y="113441"/>
                </a:lnTo>
                <a:cubicBezTo>
                  <a:pt x="4042520" y="895797"/>
                  <a:pt x="2144712" y="2065337"/>
                  <a:pt x="1485900" y="4406900"/>
                </a:cubicBezTo>
                <a:cubicBezTo>
                  <a:pt x="2336800" y="5350933"/>
                  <a:pt x="3073400" y="6117167"/>
                  <a:pt x="4114800" y="6858000"/>
                </a:cubicBez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8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672E61D-4285-4382-B7CB-104CF2FC1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158" y="162344"/>
            <a:ext cx="10379242" cy="653411"/>
          </a:xfrm>
        </p:spPr>
        <p:txBody>
          <a:bodyPr>
            <a:normAutofit/>
          </a:bodyPr>
          <a:lstStyle>
            <a:lvl1pPr algn="l">
              <a:defRPr lang="ko-KR" altLang="en-US" sz="4000" b="0" kern="1200" cap="none" spc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="" xmlns:a16="http://schemas.microsoft.com/office/drawing/2014/main" id="{43B716EA-673D-4CC4-8D7B-19B8B4EFE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0275" y="1555750"/>
            <a:ext cx="10652125" cy="4395788"/>
          </a:xfrm>
        </p:spPr>
        <p:txBody>
          <a:bodyPr/>
          <a:lstStyle>
            <a:lvl1pPr marL="342900" indent="-342900">
              <a:lnSpc>
                <a:spcPct val="130000"/>
              </a:lnSpc>
              <a:spcBef>
                <a:spcPts val="1200"/>
              </a:spcBef>
              <a:buFont typeface="HY헤드라인M" panose="02030600000101010101" pitchFamily="18" charset="-127"/>
              <a:buChar char="▶"/>
              <a:defRPr kumimoji="0" lang="ko-KR" altLang="en-US" sz="24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46100" indent="-273050"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28373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21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2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9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4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32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75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1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90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9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연한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2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연한배경">
    <p:bg>
      <p:bgPr>
        <a:solidFill>
          <a:srgbClr val="022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8492956-99EE-49CD-AFA9-0A122D331AAE}"/>
              </a:ext>
            </a:extLst>
          </p:cNvPr>
          <p:cNvSpPr/>
          <p:nvPr userDrawn="1"/>
        </p:nvSpPr>
        <p:spPr>
          <a:xfrm>
            <a:off x="0" y="92804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1F713B0-4BC1-40CA-96AA-0FC38D067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밝은 배경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C92C800-68F7-47C2-A459-1C26CFCFC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11244940" y="12993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2C06B8-32F6-4FD8-A56B-8095658E0C01}" type="slidenum">
              <a:rPr lang="ko-KR" altLang="en-US" sz="1400" b="1" smtClean="0">
                <a:solidFill>
                  <a:schemeClr val="bg1"/>
                </a:solidFill>
              </a:rPr>
              <a:t>‹#›</a:t>
            </a:fld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4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DCCA-67EE-4E2A-8755-FA3F98C3DF1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51" r:id="rId7"/>
    <p:sldLayoutId id="2147483745" r:id="rId8"/>
    <p:sldLayoutId id="2147483747" r:id="rId9"/>
    <p:sldLayoutId id="2147483749" r:id="rId10"/>
    <p:sldLayoutId id="2147483739" r:id="rId11"/>
    <p:sldLayoutId id="2147483744" r:id="rId12"/>
    <p:sldLayoutId id="2147483746" r:id="rId13"/>
    <p:sldLayoutId id="2147483748" r:id="rId14"/>
    <p:sldLayoutId id="2147483750" r:id="rId15"/>
    <p:sldLayoutId id="2147483740" r:id="rId16"/>
    <p:sldLayoutId id="2147483741" r:id="rId17"/>
    <p:sldLayoutId id="2147483742" r:id="rId18"/>
    <p:sldLayoutId id="2147483743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0A65-FB95-42F2-8EE2-30B94607D673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ebs/python_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921128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Review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및 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Python</a:t>
            </a:r>
            <a:r>
              <a:rPr lang="ko-KR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조건문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6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함수 정의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11338"/>
              </p:ext>
            </p:extLst>
          </p:nvPr>
        </p:nvGraphicFramePr>
        <p:xfrm>
          <a:off x="99787" y="1086734"/>
          <a:ext cx="11976099" cy="570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3924300"/>
                <a:gridCol w="1810657"/>
                <a:gridCol w="5326743"/>
              </a:tblGrid>
              <a:tr h="567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함수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수학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74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의미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함수는 </a:t>
                      </a:r>
                      <a:r>
                        <a:rPr lang="ko-KR" altLang="en-US" sz="1400" baseline="0" dirty="0" err="1" smtClean="0">
                          <a:sym typeface="Wingdings" pitchFamily="2" charset="2"/>
                        </a:rPr>
                        <a:t>입력값에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따라 </a:t>
                      </a:r>
                      <a:r>
                        <a:rPr lang="ko-KR" altLang="en-US" sz="1400" baseline="0" dirty="0" err="1" smtClean="0">
                          <a:sym typeface="Wingdings" pitchFamily="2" charset="2"/>
                        </a:rPr>
                        <a:t>출력값을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만들어 내는 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algn="l"/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‘블랙 박스’와 같다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.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반복적으로 사용되는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부분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묶어서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프로그램을 여러 개의 함수로 나누어 작성하면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 흐름을 일목요연하게 볼 수 있음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모듈화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프로그램에 문제가 발생하거나 기능의 변경이 필요할 때에도 손쉽게 유지보수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가능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재활용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1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개념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1-1. </a:t>
                      </a:r>
                      <a:r>
                        <a:rPr lang="ko-KR" altLang="en-US" sz="1400" baseline="0" dirty="0" smtClean="0"/>
                        <a:t>작은</a:t>
                      </a:r>
                      <a:r>
                        <a:rPr lang="en-US" altLang="ko-KR" sz="1400" baseline="0" dirty="0" smtClean="0"/>
                        <a:t>_</a:t>
                      </a:r>
                      <a:r>
                        <a:rPr lang="ko-KR" altLang="en-US" sz="1400" baseline="0" dirty="0" err="1" smtClean="0"/>
                        <a:t>바케트빵</a:t>
                      </a:r>
                      <a:r>
                        <a:rPr lang="en-US" altLang="ko-KR" sz="1400" baseline="0" dirty="0" smtClean="0"/>
                        <a:t> baking(1, 1, 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1-2. </a:t>
                      </a:r>
                      <a:r>
                        <a:rPr lang="ko-KR" altLang="en-US" sz="1400" baseline="0" dirty="0" smtClean="0"/>
                        <a:t>큰</a:t>
                      </a:r>
                      <a:r>
                        <a:rPr lang="en-US" altLang="ko-KR" sz="1400" baseline="0" dirty="0" smtClean="0"/>
                        <a:t>_</a:t>
                      </a:r>
                      <a:r>
                        <a:rPr lang="ko-KR" altLang="en-US" sz="1400" baseline="0" dirty="0" err="1" smtClean="0"/>
                        <a:t>바게트빵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baking(1.5, 1.5, 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2-1. </a:t>
                      </a:r>
                      <a:r>
                        <a:rPr lang="ko-KR" altLang="en-US" sz="1400" baseline="0" dirty="0" err="1" smtClean="0"/>
                        <a:t>파운트케익</a:t>
                      </a:r>
                      <a:r>
                        <a:rPr lang="en-US" altLang="ko-KR" sz="1400" baseline="0" dirty="0" smtClean="0"/>
                        <a:t>(1, 0.5, 1, 1)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2-2. </a:t>
                      </a:r>
                      <a:r>
                        <a:rPr lang="ko-KR" altLang="en-US" sz="1400" baseline="0" dirty="0" smtClean="0"/>
                        <a:t>작은</a:t>
                      </a:r>
                      <a:r>
                        <a:rPr lang="en-US" altLang="ko-KR" sz="1400" baseline="0" dirty="0" smtClean="0"/>
                        <a:t>_</a:t>
                      </a:r>
                      <a:r>
                        <a:rPr lang="ko-KR" altLang="en-US" sz="1400" baseline="0" dirty="0" err="1" smtClean="0"/>
                        <a:t>바케트빵</a:t>
                      </a:r>
                      <a:r>
                        <a:rPr lang="en-US" altLang="ko-KR" sz="1400" baseline="0" dirty="0" smtClean="0"/>
                        <a:t>(1, 0, 1, 1) 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1. </a:t>
                      </a:r>
                      <a:r>
                        <a:rPr lang="en-US" altLang="ko-KR" sz="1400" dirty="0" err="1" smtClean="0"/>
                        <a:t>def</a:t>
                      </a:r>
                      <a:r>
                        <a:rPr lang="en-US" altLang="ko-KR" sz="1400" dirty="0" smtClean="0"/>
                        <a:t> baguette(milk,</a:t>
                      </a:r>
                      <a:r>
                        <a:rPr lang="en-US" altLang="ko-KR" sz="1400" baseline="0" dirty="0" smtClean="0"/>
                        <a:t> egg,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flour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    bread = </a:t>
                      </a:r>
                      <a:r>
                        <a:rPr lang="en-US" altLang="ko-KR" sz="1400" dirty="0" smtClean="0"/>
                        <a:t>milk</a:t>
                      </a:r>
                      <a:r>
                        <a:rPr lang="en-US" altLang="ko-KR" sz="1400" baseline="0" dirty="0" smtClean="0"/>
                        <a:t> + egg +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flour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return bread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2. </a:t>
                      </a:r>
                      <a:r>
                        <a:rPr lang="en-US" altLang="ko-KR" sz="1400" dirty="0" err="1" smtClean="0"/>
                        <a:t>def</a:t>
                      </a:r>
                      <a:r>
                        <a:rPr lang="en-US" altLang="ko-KR" sz="1400" dirty="0" smtClean="0"/>
                        <a:t> baking(milk,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suger</a:t>
                      </a:r>
                      <a:r>
                        <a:rPr lang="en-US" altLang="ko-KR" sz="1400" baseline="0" dirty="0" smtClean="0"/>
                        <a:t>, egg,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flour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    bread = </a:t>
                      </a:r>
                      <a:r>
                        <a:rPr lang="en-US" altLang="ko-KR" sz="1400" dirty="0" smtClean="0"/>
                        <a:t>milk</a:t>
                      </a:r>
                      <a:r>
                        <a:rPr lang="en-US" altLang="ko-KR" sz="1400" baseline="0" dirty="0" smtClean="0"/>
                        <a:t> + water + egg +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flour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return bread</a:t>
                      </a:r>
                      <a:endParaRPr lang="pt-BR" altLang="ko-KR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1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정의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y = f(x) = 2x+1 </a:t>
                      </a:r>
                    </a:p>
                    <a:p>
                      <a:pPr algn="l"/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algn="l"/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z = sum(x, y) = </a:t>
                      </a:r>
                      <a:r>
                        <a:rPr lang="en-US" altLang="ko-KR" sz="1400" baseline="0" dirty="0" err="1" smtClean="0">
                          <a:sym typeface="Wingdings" pitchFamily="2" charset="2"/>
                        </a:rPr>
                        <a:t>x+y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def f(x):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y = 2*x + 1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return y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def sum(x, y):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z = x + y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return z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def cal(x, y):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sum = x + 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mul  = x * y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    return sum,</a:t>
                      </a:r>
                      <a:r>
                        <a:rPr lang="pt-BR" altLang="ko-KR" sz="1400" baseline="0" dirty="0" smtClean="0"/>
                        <a:t> mul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"/>
          <a:stretch/>
        </p:blipFill>
        <p:spPr bwMode="auto">
          <a:xfrm>
            <a:off x="2995082" y="5065485"/>
            <a:ext cx="1850873" cy="158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28" y="3103753"/>
            <a:ext cx="3425371" cy="24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4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576" y="2735082"/>
            <a:ext cx="11582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https://www.pyimagesearch.com/2020/05/04/covid-19-face-mask-detector-with-opencv-keras-tensorflow-and-deep-learning/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2575" y="1857607"/>
            <a:ext cx="9855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https://github.com/moebs/python_lab/blob/master/ch08/ch08_example.ipynb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2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895" y="150379"/>
            <a:ext cx="3446660" cy="646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강의 계획</a:t>
            </a:r>
            <a:endParaRPr lang="ko-KR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561" y="1244320"/>
            <a:ext cx="5348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강의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일시 </a:t>
            </a:r>
            <a:r>
              <a:rPr lang="en-US" altLang="ko-KR" b="1" dirty="0"/>
              <a:t>: </a:t>
            </a:r>
            <a:r>
              <a:rPr lang="ko-KR" altLang="en-US" b="1" dirty="0" smtClean="0"/>
              <a:t>매주 </a:t>
            </a:r>
            <a:r>
              <a:rPr lang="ko-KR" altLang="en-US" b="1" dirty="0"/>
              <a:t>금요일 </a:t>
            </a:r>
            <a:r>
              <a:rPr lang="en-US" altLang="ko-KR" b="1" dirty="0"/>
              <a:t>14</a:t>
            </a:r>
            <a:r>
              <a:rPr lang="ko-KR" altLang="en-US" b="1" dirty="0"/>
              <a:t>시 </a:t>
            </a:r>
            <a:r>
              <a:rPr lang="en-US" altLang="ko-KR" b="1" dirty="0"/>
              <a:t>~ 15</a:t>
            </a:r>
            <a:r>
              <a:rPr lang="ko-KR" altLang="en-US" b="1" dirty="0"/>
              <a:t>시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장소 </a:t>
            </a:r>
            <a:r>
              <a:rPr lang="en-US" altLang="ko-KR" b="1" dirty="0"/>
              <a:t>: </a:t>
            </a:r>
            <a:r>
              <a:rPr lang="en-US" altLang="ko-KR" b="1" dirty="0" smtClean="0"/>
              <a:t>On </a:t>
            </a:r>
            <a:r>
              <a:rPr lang="en-US" altLang="ko-KR" b="1" dirty="0"/>
              <a:t>line </a:t>
            </a:r>
            <a:r>
              <a:rPr lang="en-US" altLang="ko-KR" b="1" dirty="0" smtClean="0"/>
              <a:t>Class by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Zoom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( </a:t>
            </a:r>
            <a:r>
              <a:rPr lang="en-US" altLang="ko-KR" b="1" dirty="0"/>
              <a:t>Invite address </a:t>
            </a:r>
            <a:r>
              <a:rPr lang="ko-KR" altLang="en-US" b="1" dirty="0" err="1"/>
              <a:t>단톡방</a:t>
            </a:r>
            <a:r>
              <a:rPr lang="ko-KR" altLang="en-US" b="1" dirty="0"/>
              <a:t> 공지 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강의자료 및 예제코드</a:t>
            </a:r>
            <a:r>
              <a:rPr lang="en-US" altLang="ko-KR" b="1" dirty="0"/>
              <a:t>: 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2"/>
              </a:rPr>
              <a:t>https://github.com/moebs/python_lab</a:t>
            </a:r>
            <a:r>
              <a:rPr lang="ko-KR" altLang="en-US" b="1" dirty="0" smtClean="0"/>
              <a:t> 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강의전</a:t>
            </a:r>
            <a:r>
              <a:rPr lang="ko-KR" altLang="en-US" b="1" dirty="0" smtClean="0"/>
              <a:t> 매주 업데이트 </a:t>
            </a:r>
            <a:r>
              <a:rPr lang="ko-KR" altLang="en-US" b="1" dirty="0" err="1" smtClean="0"/>
              <a:t>단톡방</a:t>
            </a:r>
            <a:r>
              <a:rPr lang="ko-KR" altLang="en-US" b="1" dirty="0" smtClean="0"/>
              <a:t> 공지 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강의 일정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84302"/>
              </p:ext>
            </p:extLst>
          </p:nvPr>
        </p:nvGraphicFramePr>
        <p:xfrm>
          <a:off x="5631543" y="1016001"/>
          <a:ext cx="6449083" cy="5860824"/>
        </p:xfrm>
        <a:graphic>
          <a:graphicData uri="http://schemas.openxmlformats.org/drawingml/2006/table">
            <a:tbl>
              <a:tblPr/>
              <a:tblGrid>
                <a:gridCol w="556305"/>
                <a:gridCol w="4644572"/>
                <a:gridCol w="1248206"/>
              </a:tblGrid>
              <a:tr h="280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 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소개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 접속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ssh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),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명령어 실습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“hello python”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학생 실습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발급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개발 환경 구축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Jupyter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notebook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접속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사용법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변수의 개념과 종류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연구실 서버 활용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기본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숫자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 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리스트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(list)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제어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키보드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화면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4-2.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리스트 함께 사용하기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80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5-1.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for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제어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80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6~7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Review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( 1~5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주차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),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파일 읽기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쓰기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8-1.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if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비교 연산자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8-2.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중복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구현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if~else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elif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함수의 정의와 호출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 매개변수와 반환 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외부 모듈 사용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모듈 생성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11-1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Numpy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배열 다루기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11-2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선형방정식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역행렬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행렬식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시각화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12-2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서브그래프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143A4F-252A-44A1-ADAD-9A068450D88C}"/>
              </a:ext>
            </a:extLst>
          </p:cNvPr>
          <p:cNvSpPr txBox="1"/>
          <p:nvPr/>
        </p:nvSpPr>
        <p:spPr>
          <a:xfrm>
            <a:off x="238667" y="630657"/>
            <a:ext cx="38899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학습 순서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987E73B-5ACA-4B9F-870A-F134604467CA}"/>
              </a:ext>
            </a:extLst>
          </p:cNvPr>
          <p:cNvGrpSpPr/>
          <p:nvPr/>
        </p:nvGrpSpPr>
        <p:grpSpPr>
          <a:xfrm>
            <a:off x="4793673" y="1394043"/>
            <a:ext cx="6442363" cy="1080000"/>
            <a:chOff x="4793673" y="2507671"/>
            <a:chExt cx="6442363" cy="1080000"/>
          </a:xfrm>
        </p:grpSpPr>
        <p:sp>
          <p:nvSpPr>
            <p:cNvPr id="30" name="육각형 29">
              <a:extLst>
                <a:ext uri="{FF2B5EF4-FFF2-40B4-BE49-F238E27FC236}">
                  <a16:creationId xmlns="" xmlns:a16="http://schemas.microsoft.com/office/drawing/2014/main" id="{835EC05B-D38A-4AFD-864A-F79DC7D9A534}"/>
                </a:ext>
              </a:extLst>
            </p:cNvPr>
            <p:cNvSpPr/>
            <p:nvPr/>
          </p:nvSpPr>
          <p:spPr>
            <a:xfrm>
              <a:off x="4793673" y="2507671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="" xmlns:a16="http://schemas.microsoft.com/office/drawing/2014/main" id="{6A5AA557-0906-4E37-9868-989273514EC7}"/>
                </a:ext>
              </a:extLst>
            </p:cNvPr>
            <p:cNvSpPr/>
            <p:nvPr/>
          </p:nvSpPr>
          <p:spPr>
            <a:xfrm>
              <a:off x="5632954" y="2632173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B384BF51-E0FC-43F1-A2A4-C7513F376E73}"/>
                </a:ext>
              </a:extLst>
            </p:cNvPr>
            <p:cNvSpPr/>
            <p:nvPr/>
          </p:nvSpPr>
          <p:spPr>
            <a:xfrm>
              <a:off x="5196182" y="2625108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3F4E5974-F99B-4E16-B3A8-39C2FC342760}"/>
              </a:ext>
            </a:extLst>
          </p:cNvPr>
          <p:cNvGrpSpPr/>
          <p:nvPr/>
        </p:nvGrpSpPr>
        <p:grpSpPr>
          <a:xfrm>
            <a:off x="5342072" y="1538803"/>
            <a:ext cx="5211626" cy="769441"/>
            <a:chOff x="5376075" y="1656674"/>
            <a:chExt cx="3757874" cy="554811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718E8629-A095-4DB6-B247-4C40B6397302}"/>
                </a:ext>
              </a:extLst>
            </p:cNvPr>
            <p:cNvSpPr/>
            <p:nvPr/>
          </p:nvSpPr>
          <p:spPr>
            <a:xfrm>
              <a:off x="5875298" y="1723251"/>
              <a:ext cx="3258651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Review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7313E1BF-4A3B-4B72-8DFF-AC09F12DF342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793673" y="2696370"/>
            <a:ext cx="6442363" cy="1080000"/>
            <a:chOff x="4793673" y="3809998"/>
            <a:chExt cx="6442363" cy="1080000"/>
          </a:xfrm>
        </p:grpSpPr>
        <p:sp>
          <p:nvSpPr>
            <p:cNvPr id="56" name="육각형 55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42072" y="2841130"/>
            <a:ext cx="5690763" cy="769441"/>
            <a:chOff x="5376075" y="1656674"/>
            <a:chExt cx="4103359" cy="554811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5884456" y="1723249"/>
              <a:ext cx="3594978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 </a:t>
              </a:r>
              <a:r>
                <a:rPr lang="ko-KR" altLang="en-US" sz="3200" dirty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조건문</a:t>
              </a:r>
              <a:r>
                <a:rPr lang="en-US" altLang="ko-KR" sz="3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(if-else)</a:t>
              </a:r>
              <a:r>
                <a:rPr lang="ko-KR" altLang="en-US" sz="3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2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806373" y="3991770"/>
            <a:ext cx="6442363" cy="1080000"/>
            <a:chOff x="4793673" y="3809998"/>
            <a:chExt cx="6442363" cy="1080000"/>
          </a:xfrm>
        </p:grpSpPr>
        <p:sp>
          <p:nvSpPr>
            <p:cNvPr id="25" name="육각형 24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54772" y="4136530"/>
            <a:ext cx="5690763" cy="769441"/>
            <a:chOff x="5376075" y="1656674"/>
            <a:chExt cx="4103359" cy="554811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5884456" y="1723250"/>
              <a:ext cx="3594978" cy="4216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2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en-US" altLang="ko-KR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 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함</a:t>
              </a:r>
              <a:r>
                <a:rPr lang="ko-KR" altLang="en-US" sz="3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수</a:t>
              </a:r>
              <a:r>
                <a:rPr lang="ko-KR" altLang="en-US" sz="3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endPara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3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15514"/>
              </p:ext>
            </p:extLst>
          </p:nvPr>
        </p:nvGraphicFramePr>
        <p:xfrm>
          <a:off x="101601" y="1050841"/>
          <a:ext cx="12014199" cy="5718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55"/>
                <a:gridCol w="5474018"/>
                <a:gridCol w="5502226"/>
              </a:tblGrid>
              <a:tr h="35112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문법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예제</a:t>
                      </a: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기본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구조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for </a:t>
                      </a:r>
                      <a:r>
                        <a:rPr lang="ko-KR" altLang="en-US" sz="1600" dirty="0" smtClean="0"/>
                        <a:t>변수 </a:t>
                      </a:r>
                      <a:r>
                        <a:rPr lang="en-US" altLang="ko-KR" sz="1600" dirty="0" smtClean="0"/>
                        <a:t>in </a:t>
                      </a:r>
                      <a:r>
                        <a:rPr lang="ko-KR" altLang="en-US" sz="1600" dirty="0" smtClean="0"/>
                        <a:t>리스트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ko-KR" altLang="en-US" sz="1600" dirty="0" err="1" smtClean="0"/>
                        <a:t>튜플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dk1"/>
                          </a:solidFill>
                        </a:rPr>
                        <a:t>반복</a:t>
                      </a:r>
                      <a:r>
                        <a:rPr lang="ko-KR" altLang="en-US" sz="1600" dirty="0" smtClean="0"/>
                        <a:t>할 문장</a:t>
                      </a:r>
                      <a:r>
                        <a:rPr lang="en-US" altLang="ko-KR" sz="1600" dirty="0" smtClean="0"/>
                        <a:t>2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    print(str_1)</a:t>
                      </a:r>
                    </a:p>
                  </a:txBody>
                  <a:tcPr anchor="ctr"/>
                </a:tc>
              </a:tr>
              <a:tr h="2223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주의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baseline="0" dirty="0" smtClean="0"/>
                        <a:t>사항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 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1.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끝에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:(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을 빠뜨리지 않았는지 확인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2. for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다음 줄에 오는 반복할 코드의 들여쓰기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 확인</a:t>
                      </a:r>
                      <a:r>
                        <a:rPr lang="en-US" altLang="ko-KR" sz="1600" b="1" dirty="0" smtClean="0"/>
                        <a:t> </a:t>
                      </a:r>
                      <a:endParaRPr lang="ko-KR" altLang="en-US" sz="16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콜론 없어서 에러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print('</a:t>
                      </a:r>
                      <a:r>
                        <a:rPr lang="ko-KR" altLang="en-US" sz="1600" dirty="0" smtClean="0"/>
                        <a:t>사랑하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')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600" dirty="0" smtClean="0"/>
                        <a:t>print(str_1)                 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# indent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 error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571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들여쓰기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en-US" altLang="ko-KR" sz="1500" dirty="0" smtClean="0"/>
                        <a:t>(indent)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파이썬은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들여쓰기를 사용하여 영역을 지정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 smtClean="0"/>
                        <a:t/>
                      </a:r>
                      <a:br>
                        <a:rPr lang="ko-KR" altLang="en-US" sz="1600" dirty="0" smtClean="0"/>
                      </a:b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for, if,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등을 작성하면서 나오는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2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”:” 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아랫</a:t>
                      </a:r>
                      <a:r>
                        <a:rPr lang="ko-KR" altLang="en-US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줄은 반드시 들여쓰기를 </a:t>
                      </a:r>
                      <a:r>
                        <a:rPr lang="ko-KR" altLang="en-US" sz="16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해야합니다</a:t>
                      </a:r>
                      <a:r>
                        <a:rPr lang="en-US" altLang="ko-KR" sz="16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1600" dirty="0" smtClean="0"/>
                        <a:t> = ['mother', 'father', 'sister'] </a:t>
                      </a:r>
                    </a:p>
                    <a:p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for str_1 in </a:t>
                      </a:r>
                      <a:r>
                        <a:rPr lang="en-US" altLang="ko-KR" sz="1600" dirty="0" err="1" smtClean="0"/>
                        <a:t>family_list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  <a:p>
                      <a:r>
                        <a:rPr lang="en-US" altLang="ko-KR" sz="1600" dirty="0" smtClean="0"/>
                        <a:t>    print('</a:t>
                      </a:r>
                      <a:r>
                        <a:rPr lang="ko-KR" altLang="en-US" sz="1600" dirty="0" smtClean="0"/>
                        <a:t>사랑하는</a:t>
                      </a:r>
                      <a:r>
                        <a:rPr lang="en-US" altLang="ko-KR" sz="1600" dirty="0" smtClean="0"/>
                        <a:t>')</a:t>
                      </a:r>
                    </a:p>
                    <a:p>
                      <a:r>
                        <a:rPr lang="en-US" altLang="ko-KR" sz="1600" dirty="0" smtClean="0"/>
                        <a:t>print(str_1)              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들여쓰기가 안되어서 반복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x 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기본 구조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70" y="1452892"/>
            <a:ext cx="3045498" cy="385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16561" y="5182146"/>
            <a:ext cx="4498974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for a in range</a:t>
            </a:r>
            <a:r>
              <a:rPr lang="en-US" altLang="ko-KR" sz="2400" dirty="0" smtClean="0"/>
              <a:t>( 2 , 9 </a:t>
            </a:r>
            <a:r>
              <a:rPr lang="en-US" altLang="ko-KR" sz="2400" dirty="0"/>
              <a:t>+ 1</a:t>
            </a:r>
            <a:r>
              <a:rPr lang="en-US" altLang="ko-KR" sz="2400" dirty="0" smtClean="0"/>
              <a:t>):</a:t>
            </a:r>
          </a:p>
          <a:p>
            <a:r>
              <a:rPr lang="en-US" altLang="ko-KR" sz="2400" dirty="0" smtClean="0"/>
              <a:t>    for </a:t>
            </a:r>
            <a:r>
              <a:rPr lang="en-US" altLang="ko-KR" sz="2400" dirty="0"/>
              <a:t>b in </a:t>
            </a:r>
            <a:r>
              <a:rPr lang="en-US" altLang="ko-KR" sz="2400" dirty="0" smtClean="0"/>
              <a:t>range( 1 , 9 </a:t>
            </a:r>
            <a:r>
              <a:rPr lang="en-US" altLang="ko-KR" sz="2400" dirty="0"/>
              <a:t>+ 1):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print</a:t>
            </a:r>
            <a:r>
              <a:rPr lang="en-US" altLang="ko-KR" sz="2400" dirty="0"/>
              <a:t>( </a:t>
            </a:r>
            <a:r>
              <a:rPr lang="en-US" altLang="ko-KR" sz="2400" dirty="0" err="1"/>
              <a:t>a</a:t>
            </a:r>
            <a:r>
              <a:rPr lang="en-US" altLang="ko-KR" sz="2400" dirty="0" err="1" smtClean="0"/>
              <a:t>,“x",</a:t>
            </a:r>
            <a:r>
              <a:rPr lang="en-US" altLang="ko-KR" sz="2400" dirty="0" err="1"/>
              <a:t>b</a:t>
            </a:r>
            <a:r>
              <a:rPr lang="en-US" altLang="ko-KR" sz="2400" dirty="0" smtClean="0"/>
              <a:t>,'=', a*b )</a:t>
            </a:r>
          </a:p>
          <a:p>
            <a:endParaRPr lang="en-US" altLang="ko-KR" sz="2400" dirty="0"/>
          </a:p>
        </p:txBody>
      </p:sp>
      <p:sp>
        <p:nvSpPr>
          <p:cNvPr id="10" name="직사각형 9"/>
          <p:cNvSpPr/>
          <p:nvPr/>
        </p:nvSpPr>
        <p:spPr>
          <a:xfrm>
            <a:off x="1127341" y="5614600"/>
            <a:ext cx="3732757" cy="778371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758906" y="5211240"/>
            <a:ext cx="22733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oop 1 (</a:t>
            </a:r>
            <a:r>
              <a:rPr lang="pt-BR" altLang="ko-KR" dirty="0"/>
              <a:t> 2</a:t>
            </a:r>
            <a:r>
              <a:rPr lang="pt-BR" altLang="ko-KR" dirty="0" smtClean="0"/>
              <a:t> </a:t>
            </a:r>
            <a:r>
              <a:rPr lang="pt-BR" altLang="ko-KR" dirty="0"/>
              <a:t>≤ </a:t>
            </a:r>
            <a:r>
              <a:rPr lang="en-US" altLang="ko-KR" dirty="0" smtClean="0"/>
              <a:t>a </a:t>
            </a:r>
            <a:r>
              <a:rPr lang="pt-BR" altLang="ko-KR" dirty="0"/>
              <a:t>≤</a:t>
            </a:r>
            <a:r>
              <a:rPr lang="en-US" altLang="ko-KR" dirty="0" smtClean="0"/>
              <a:t> 9 )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33853" y="5830190"/>
            <a:ext cx="237276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oop 2 ( </a:t>
            </a:r>
            <a:r>
              <a:rPr lang="pt-BR" altLang="ko-KR" dirty="0"/>
              <a:t>1</a:t>
            </a:r>
            <a:r>
              <a:rPr lang="pt-BR" altLang="ko-KR" dirty="0" smtClean="0"/>
              <a:t> </a:t>
            </a:r>
            <a:r>
              <a:rPr lang="pt-BR" altLang="ko-KR" dirty="0"/>
              <a:t>≤ </a:t>
            </a:r>
            <a:r>
              <a:rPr lang="en-US" altLang="ko-KR" dirty="0" smtClean="0"/>
              <a:t>b </a:t>
            </a:r>
            <a:r>
              <a:rPr lang="pt-BR" altLang="ko-KR" dirty="0"/>
              <a:t>≤</a:t>
            </a:r>
            <a:r>
              <a:rPr lang="en-US" altLang="ko-KR" dirty="0" smtClean="0"/>
              <a:t> 9 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5267727" y="5295698"/>
            <a:ext cx="403497" cy="184666"/>
          </a:xfrm>
          <a:prstGeom prst="rightArrow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962395" y="5908428"/>
            <a:ext cx="710918" cy="184666"/>
          </a:xfrm>
          <a:prstGeom prst="rightArrow">
            <a:avLst/>
          </a:prstGeom>
          <a:solidFill>
            <a:schemeClr val="accent6">
              <a:alpha val="2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2300" y="1035995"/>
            <a:ext cx="7327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안에 </a:t>
            </a:r>
            <a:r>
              <a:rPr lang="ko-KR" altLang="en-US" dirty="0" err="1" smtClean="0"/>
              <a:t>반복문이</a:t>
            </a:r>
            <a:r>
              <a:rPr lang="ko-KR" altLang="en-US" dirty="0" smtClean="0"/>
              <a:t> 들어가는 형태를 중첩 루프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루프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Review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이중 루프 응용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37501" y="6200040"/>
            <a:ext cx="411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dk1"/>
                </a:solidFill>
              </a:rPr>
              <a:t>- </a:t>
            </a:r>
            <a:r>
              <a:rPr lang="en-US" altLang="ko-KR" sz="1600" dirty="0">
                <a:solidFill>
                  <a:schemeClr val="dk1"/>
                </a:solidFill>
              </a:rPr>
              <a:t>range( 1</a:t>
            </a:r>
            <a:r>
              <a:rPr lang="en-US" altLang="ko-KR" sz="1600" dirty="0" smtClean="0">
                <a:solidFill>
                  <a:schemeClr val="dk1"/>
                </a:solidFill>
              </a:rPr>
              <a:t>, 10)      </a:t>
            </a:r>
            <a:r>
              <a:rPr lang="en-US" altLang="ko-KR" sz="1600" dirty="0">
                <a:solidFill>
                  <a:schemeClr val="dk1"/>
                </a:solidFill>
              </a:rPr>
              <a:t>: </a:t>
            </a:r>
            <a:r>
              <a:rPr lang="en-US" altLang="ko-KR" sz="1600" dirty="0" smtClean="0">
                <a:solidFill>
                  <a:schemeClr val="dk1"/>
                </a:solidFill>
              </a:rPr>
              <a:t>1, </a:t>
            </a:r>
            <a:r>
              <a:rPr lang="en-US" altLang="ko-KR" sz="1600" dirty="0">
                <a:solidFill>
                  <a:schemeClr val="dk1"/>
                </a:solidFill>
              </a:rPr>
              <a:t>2</a:t>
            </a:r>
            <a:r>
              <a:rPr lang="en-US" altLang="ko-KR" sz="1600" dirty="0" smtClean="0">
                <a:solidFill>
                  <a:schemeClr val="dk1"/>
                </a:solidFill>
              </a:rPr>
              <a:t>, ….,9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(10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은 포함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X)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chemeClr val="dk1"/>
                </a:solidFill>
              </a:rPr>
              <a:t>- range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chemeClr val="dk1"/>
                </a:solidFill>
              </a:rPr>
              <a:t>0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dk1"/>
                </a:solidFill>
              </a:rPr>
              <a:t>10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dk1"/>
                </a:solidFill>
              </a:rPr>
              <a:t>2</a:t>
            </a:r>
            <a:r>
              <a:rPr lang="en-US" altLang="ko-KR" sz="1600" dirty="0"/>
              <a:t>)  : 0, 2, 4, 6, </a:t>
            </a:r>
            <a:r>
              <a:rPr lang="en-US" altLang="ko-KR" sz="1600" dirty="0" smtClean="0"/>
              <a:t>8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" y="4604695"/>
            <a:ext cx="378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구구단</a:t>
            </a:r>
            <a:r>
              <a:rPr lang="en-US" altLang="ko-KR" dirty="0" smtClean="0"/>
              <a:t>(a x b)</a:t>
            </a:r>
            <a:r>
              <a:rPr lang="ko-KR" altLang="en-US" dirty="0" smtClean="0"/>
              <a:t> 출력하는 프로그램 </a:t>
            </a:r>
            <a:endParaRPr lang="ko-KR" altLang="en-US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7" y="1585615"/>
            <a:ext cx="5963027" cy="253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06" y="1920500"/>
            <a:ext cx="2074594" cy="207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7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파일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쓰기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읽기 형식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27299"/>
              </p:ext>
            </p:extLst>
          </p:nvPr>
        </p:nvGraphicFramePr>
        <p:xfrm>
          <a:off x="130631" y="993502"/>
          <a:ext cx="11912599" cy="577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689735"/>
              </a:tblGrid>
              <a:tr h="2659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쓰기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 읽기</a:t>
                      </a:r>
                    </a:p>
                  </a:txBody>
                  <a:tcPr anchor="ctr"/>
                </a:tc>
              </a:tr>
              <a:tr h="1938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  <a:p>
                      <a:pPr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</a:tr>
              <a:tr h="545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열기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 객체 </a:t>
                      </a:r>
                      <a:r>
                        <a:rPr lang="en-US" altLang="ko-KR" sz="1400" dirty="0" smtClean="0"/>
                        <a:t>= open(</a:t>
                      </a:r>
                      <a:r>
                        <a:rPr lang="ko-KR" altLang="en-US" sz="1400" dirty="0" smtClean="0"/>
                        <a:t>파일 이름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파일 열기 모드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</a:txBody>
                  <a:tcPr anchor="ctr"/>
                </a:tc>
              </a:tr>
              <a:tr h="545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열기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모드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w  :</a:t>
                      </a:r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쓰기모드</a:t>
                      </a:r>
                      <a:r>
                        <a:rPr lang="en-US" altLang="ko-KR" sz="1400" dirty="0" smtClean="0"/>
                        <a:t>(write)</a:t>
                      </a:r>
                      <a:r>
                        <a:rPr lang="ko-KR" altLang="en-US" sz="1400" dirty="0" smtClean="0"/>
                        <a:t>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파일에 내용을 쓸 때 사용</a:t>
                      </a:r>
                    </a:p>
                    <a:p>
                      <a:r>
                        <a:rPr lang="en-US" altLang="ko-KR" sz="1400" dirty="0" smtClean="0"/>
                        <a:t>a   :  </a:t>
                      </a:r>
                      <a:r>
                        <a:rPr lang="ko-KR" altLang="en-US" sz="1400" dirty="0" smtClean="0"/>
                        <a:t>추가모드</a:t>
                      </a:r>
                      <a:r>
                        <a:rPr lang="en-US" altLang="ko-KR" sz="1400" dirty="0" smtClean="0"/>
                        <a:t>(add)</a:t>
                      </a:r>
                      <a:r>
                        <a:rPr lang="ko-KR" altLang="en-US" sz="1400" dirty="0" smtClean="0"/>
                        <a:t> 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파일의 마지막에 새로운 내용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r    : </a:t>
                      </a:r>
                      <a:r>
                        <a:rPr lang="ko-KR" altLang="en-US" sz="1400" dirty="0" smtClean="0"/>
                        <a:t>읽기모드</a:t>
                      </a:r>
                      <a:r>
                        <a:rPr lang="en-US" altLang="ko-KR" sz="1400" dirty="0" smtClean="0"/>
                        <a:t>(read)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파일을 읽기만 할 때 사용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127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 smtClean="0"/>
                        <a:t># my_name.txt </a:t>
                      </a:r>
                      <a:r>
                        <a:rPr lang="ko-KR" altLang="en-US" sz="1400" dirty="0" smtClean="0"/>
                        <a:t>파일을 쓰기 모드</a:t>
                      </a:r>
                      <a:r>
                        <a:rPr lang="en-US" altLang="ko-KR" sz="1400" dirty="0" smtClean="0"/>
                        <a:t>(w)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file = open('my_name.txt', 'w')</a:t>
                      </a:r>
                      <a:endParaRPr lang="ko-KR" altLang="en-US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file.write</a:t>
                      </a:r>
                      <a:r>
                        <a:rPr lang="en-US" altLang="ko-KR" sz="1400" dirty="0" smtClean="0"/>
                        <a:t>('</a:t>
                      </a:r>
                      <a:r>
                        <a:rPr lang="en-US" altLang="ko-KR" sz="1400" dirty="0" err="1" smtClean="0"/>
                        <a:t>shrek</a:t>
                      </a:r>
                      <a:r>
                        <a:rPr lang="en-US" altLang="ko-KR" sz="1400" dirty="0" smtClean="0"/>
                        <a:t>')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file.close</a:t>
                      </a:r>
                      <a:r>
                        <a:rPr lang="en-US" altLang="ko-KR" sz="1400" dirty="0" smtClean="0"/>
                        <a:t>()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# my_name.txt </a:t>
                      </a:r>
                      <a:r>
                        <a:rPr lang="ko-KR" altLang="en-US" sz="1400" dirty="0" smtClean="0"/>
                        <a:t>파일을 추가 모드</a:t>
                      </a:r>
                      <a:r>
                        <a:rPr lang="en-US" altLang="ko-KR" sz="1400" dirty="0" smtClean="0"/>
                        <a:t>(a)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>
                        <a:defRPr/>
                      </a:pPr>
                      <a:endParaRPr lang="en-US" altLang="ko-KR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smtClean="0"/>
                        <a:t>file = open('my_name.txt', ‘a')</a:t>
                      </a:r>
                      <a:endParaRPr lang="ko-KR" altLang="en-US" sz="1400" dirty="0" smtClean="0"/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file.write</a:t>
                      </a:r>
                      <a:r>
                        <a:rPr lang="en-US" altLang="ko-KR" sz="1400" dirty="0" smtClean="0"/>
                        <a:t>(‘</a:t>
                      </a:r>
                      <a:r>
                        <a:rPr lang="en-US" altLang="ko-KR" sz="1400" dirty="0" err="1" smtClean="0"/>
                        <a:t>piona</a:t>
                      </a:r>
                      <a:r>
                        <a:rPr lang="en-US" altLang="ko-KR" sz="1400" dirty="0" smtClean="0"/>
                        <a:t>')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 err="1" smtClean="0"/>
                        <a:t>file.close</a:t>
                      </a:r>
                      <a:r>
                        <a:rPr lang="en-US" altLang="ko-KR" sz="1400" dirty="0" smtClean="0"/>
                        <a:t>()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  <a:endParaRPr lang="pt-BR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 altLang="ko-KR" sz="1400" dirty="0" smtClean="0"/>
                        <a:t># </a:t>
                      </a:r>
                      <a:r>
                        <a:rPr lang="en-US" altLang="ko-KR" sz="1400" dirty="0" smtClean="0"/>
                        <a:t>my_name.txt </a:t>
                      </a:r>
                      <a:r>
                        <a:rPr lang="ko-KR" altLang="en-US" sz="1400" dirty="0" smtClean="0"/>
                        <a:t>파일을 읽기 모드</a:t>
                      </a:r>
                      <a:r>
                        <a:rPr lang="en-US" altLang="ko-KR" sz="1400" dirty="0" smtClean="0"/>
                        <a:t>(r)</a:t>
                      </a:r>
                      <a:r>
                        <a:rPr lang="ko-KR" altLang="en-US" sz="1400" dirty="0" smtClean="0"/>
                        <a:t>로 열기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객체 반환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file = open('my_name.txt', 'r')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name = file.read()                # </a:t>
                      </a:r>
                      <a:r>
                        <a:rPr lang="ko-KR" altLang="en-US" sz="1400" dirty="0" smtClean="0"/>
                        <a:t>파일에 문자열 저장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file.close()                          # </a:t>
                      </a:r>
                      <a:r>
                        <a:rPr lang="ko-KR" altLang="en-US" sz="1400" dirty="0" smtClean="0"/>
                        <a:t>파일 객체 닫기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/>
                        <a:t>print(name)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0" t="23450" r="22372" b="24079"/>
          <a:stretch/>
        </p:blipFill>
        <p:spPr bwMode="auto">
          <a:xfrm>
            <a:off x="2683320" y="1391581"/>
            <a:ext cx="2368508" cy="172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22" y="1391581"/>
            <a:ext cx="2372732" cy="172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619570" y="6516690"/>
            <a:ext cx="6630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https://github.com/moebs/python_lab/blob/master/ch06/ch06_example.ipynb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88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(if-else)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필요성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1668"/>
              </p:ext>
            </p:extLst>
          </p:nvPr>
        </p:nvGraphicFramePr>
        <p:xfrm>
          <a:off x="203201" y="1050841"/>
          <a:ext cx="11785601" cy="569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7"/>
              </a:tblGrid>
              <a:tr h="226416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 판단 </a:t>
                      </a:r>
                      <a:r>
                        <a:rPr lang="en-US" altLang="ko-KR" sz="15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500" dirty="0" smtClean="0"/>
                        <a:t>상황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수행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</a:tr>
              <a:tr h="77723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조건문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주어진 조건을 판단한 후 상황에 맞게 처리해야 할 경우가 생긴다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프로그래밍에서 조건을 판단하여 해당 조건에 맞는 상황을 수행하는 데 쓰는 것이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문이다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ko-KR" sz="1500" dirty="0" smtClean="0"/>
                    </a:p>
                  </a:txBody>
                  <a:tcPr anchor="ctr"/>
                </a:tc>
              </a:tr>
              <a:tr h="11014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"</a:t>
                      </a:r>
                      <a:r>
                        <a:rPr lang="ko-KR" altLang="en-US" sz="1600" dirty="0" smtClean="0"/>
                        <a:t>돈이 있으면 택시를 타고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algn="ctr"/>
                      <a:r>
                        <a:rPr lang="ko-KR" altLang="en-US" sz="1600" dirty="0" smtClean="0"/>
                        <a:t>돈이 없으면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그렇지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않으면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걸어 간다</a:t>
                      </a:r>
                      <a:r>
                        <a:rPr lang="en-US" altLang="ko-KR" sz="1600" dirty="0" smtClean="0"/>
                        <a:t>.“</a:t>
                      </a:r>
                    </a:p>
                    <a:p>
                      <a:pPr algn="ctr"/>
                      <a:endParaRPr lang="en-US" altLang="ko-KR" sz="1600" dirty="0" smtClean="0"/>
                    </a:p>
                    <a:p>
                      <a:pPr algn="ctr"/>
                      <a:r>
                        <a:rPr lang="en-US" altLang="ko-KR" sz="1600" dirty="0" smtClean="0"/>
                        <a:t>If I have money, I take a taxi, </a:t>
                      </a:r>
                    </a:p>
                    <a:p>
                      <a:pPr algn="ctr"/>
                      <a:r>
                        <a:rPr lang="en-US" altLang="ko-KR" sz="1600" dirty="0" smtClean="0"/>
                        <a:t>if I don't have money, I walk. </a:t>
                      </a:r>
                    </a:p>
                    <a:p>
                      <a:pPr algn="ctr"/>
                      <a:r>
                        <a:rPr lang="en-US" altLang="ko-KR" sz="1600" dirty="0" smtClean="0"/>
                        <a:t>(if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not</a:t>
                      </a:r>
                      <a:r>
                        <a:rPr lang="en-US" altLang="ko-KR" sz="1600" baseline="0" dirty="0" smtClean="0"/>
                        <a:t> ≒ otherwise ≒ else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input('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돈 얼마 있어요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float(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0: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택시를 타고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걸어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  <a:tr h="28027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dirty="0" smtClean="0"/>
                        <a:t>if ( </a:t>
                      </a:r>
                      <a:r>
                        <a:rPr lang="ko-KR" altLang="en-US" sz="1600" dirty="0" smtClean="0"/>
                        <a:t>조건 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altLang="ko-KR" sz="15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22" y="4029874"/>
            <a:ext cx="4432526" cy="2660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5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중복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94595"/>
              </p:ext>
            </p:extLst>
          </p:nvPr>
        </p:nvGraphicFramePr>
        <p:xfrm>
          <a:off x="203201" y="1013754"/>
          <a:ext cx="11785601" cy="570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7"/>
              </a:tblGrid>
              <a:tr h="437663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 판단 </a:t>
                      </a:r>
                      <a:r>
                        <a:rPr lang="en-US" altLang="ko-KR" sz="15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500" dirty="0" smtClean="0"/>
                        <a:t>상황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수행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</a:tr>
              <a:tr h="9557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조건문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 smtClean="0"/>
                        <a:t>택시비</a:t>
                      </a:r>
                      <a:r>
                        <a:rPr lang="en-US" altLang="ko-KR" sz="1600" dirty="0" smtClean="0"/>
                        <a:t> :            money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≥</a:t>
                      </a:r>
                      <a:r>
                        <a:rPr lang="en-US" altLang="ko-KR" sz="1600" baseline="0" dirty="0" smtClean="0"/>
                        <a:t> 35</a:t>
                      </a:r>
                      <a:r>
                        <a:rPr lang="en-US" altLang="ko-KR" sz="1600" dirty="0" smtClean="0"/>
                        <a:t>00</a:t>
                      </a:r>
                    </a:p>
                    <a:p>
                      <a:pPr algn="l"/>
                      <a:r>
                        <a:rPr lang="ko-KR" altLang="en-US" sz="1600" dirty="0" err="1" smtClean="0"/>
                        <a:t>버스비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: 1500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≤  money &lt; 3500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ym typeface="Wingdings" pitchFamily="2" charset="2"/>
                        </a:rPr>
                        <a:t>도보 </a:t>
                      </a:r>
                      <a:r>
                        <a:rPr lang="en-US" altLang="ko-KR" sz="1600" baseline="0" dirty="0" smtClean="0">
                          <a:sym typeface="Wingdings" pitchFamily="2" charset="2"/>
                        </a:rPr>
                        <a:t>:               money </a:t>
                      </a:r>
                      <a:r>
                        <a:rPr lang="en-US" altLang="ko-KR" sz="1600" dirty="0" smtClean="0"/>
                        <a:t>≤</a:t>
                      </a:r>
                      <a:r>
                        <a:rPr lang="en-US" altLang="ko-KR" sz="1600" baseline="0" dirty="0" smtClean="0">
                          <a:sym typeface="Wingdings" pitchFamily="2" charset="2"/>
                        </a:rPr>
                        <a:t> 1500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input('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돈 얼마 있어요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float(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money_s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3500: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택시를 타고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(1500 &lt;= 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altLang="ko-K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money_f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3500):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버스 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걸어 가세요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pt-BR" altLang="ko-KR" sz="1600" dirty="0" smtClean="0"/>
                    </a:p>
                  </a:txBody>
                  <a:tcPr anchor="ctr"/>
                </a:tc>
              </a:tr>
              <a:tr h="29808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dirty="0" smtClean="0"/>
                        <a:t>if ( </a:t>
                      </a:r>
                      <a:r>
                        <a:rPr lang="ko-KR" altLang="en-US" sz="1600" dirty="0" smtClean="0"/>
                        <a:t>조건 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elseif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endParaRPr lang="en-US" altLang="ko-KR" sz="16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실행</a:t>
                      </a:r>
                      <a:r>
                        <a:rPr lang="ko-KR" altLang="en-US" sz="1600" dirty="0" err="1" smtClean="0"/>
                        <a:t>문</a:t>
                      </a:r>
                      <a:r>
                        <a:rPr lang="en-US" altLang="ko-KR" sz="1600" dirty="0" smtClean="0"/>
                        <a:t>1</a:t>
                      </a:r>
                    </a:p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(indent4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600" b="0" dirty="0" err="1" smtClean="0">
                          <a:solidFill>
                            <a:schemeClr val="dk1"/>
                          </a:solidFill>
                        </a:rPr>
                        <a:t>샐행문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ko-KR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pt-BR" altLang="ko-KR" sz="16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238" y="4574039"/>
            <a:ext cx="8172450" cy="155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5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58338"/>
              </p:ext>
            </p:extLst>
          </p:nvPr>
        </p:nvGraphicFramePr>
        <p:xfrm>
          <a:off x="203201" y="1121599"/>
          <a:ext cx="11785601" cy="545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67"/>
                <a:gridCol w="4936297"/>
                <a:gridCol w="5562737"/>
              </a:tblGrid>
              <a:tr h="52940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조건 판단 </a:t>
                      </a:r>
                      <a:r>
                        <a:rPr lang="en-US" altLang="ko-KR" sz="15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500" dirty="0" smtClean="0"/>
                        <a:t>상황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처리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프로그래밍</a:t>
                      </a:r>
                    </a:p>
                  </a:txBody>
                  <a:tcPr anchor="ctr"/>
                </a:tc>
              </a:tr>
              <a:tr h="1358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학점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/>
                        <a:t>A : </a:t>
                      </a:r>
                      <a:r>
                        <a:rPr lang="en-US" altLang="ko-KR" sz="1400" baseline="0" dirty="0" smtClean="0"/>
                        <a:t>   10</a:t>
                      </a:r>
                      <a:r>
                        <a:rPr lang="en-US" altLang="ko-KR" sz="1400" dirty="0" smtClean="0"/>
                        <a:t>0 ≥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90</a:t>
                      </a:r>
                    </a:p>
                    <a:p>
                      <a:pPr algn="l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      </a:t>
                      </a:r>
                      <a:r>
                        <a:rPr lang="en-US" altLang="ko-KR" sz="1400" baseline="0" dirty="0" smtClean="0"/>
                        <a:t>90</a:t>
                      </a:r>
                      <a:r>
                        <a:rPr lang="en-US" altLang="ko-KR" sz="1400" dirty="0" smtClean="0"/>
                        <a:t> &gt;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8</a:t>
                      </a:r>
                      <a:r>
                        <a:rPr lang="en-US" altLang="ko-KR" sz="1400" dirty="0" smtClean="0"/>
                        <a:t>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C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     8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en-US" altLang="ko-KR" sz="1400" dirty="0" smtClean="0"/>
                        <a:t> &gt;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7</a:t>
                      </a:r>
                      <a:r>
                        <a:rPr lang="en-US" altLang="ko-KR" sz="1400" dirty="0" smtClean="0"/>
                        <a:t>0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D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     7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en-US" altLang="ko-KR" sz="1400" dirty="0" smtClean="0"/>
                        <a:t> &gt;</a:t>
                      </a:r>
                      <a:r>
                        <a:rPr lang="en-US" altLang="ko-KR" sz="1400" baseline="0" dirty="0" smtClean="0"/>
                        <a:t> score </a:t>
                      </a:r>
                      <a:r>
                        <a:rPr lang="en-US" altLang="ko-KR" sz="1400" dirty="0" smtClean="0"/>
                        <a:t>≥</a:t>
                      </a:r>
                      <a:r>
                        <a:rPr lang="en-US" altLang="ko-KR" sz="1400" baseline="0" dirty="0" smtClean="0"/>
                        <a:t> 6</a:t>
                      </a:r>
                      <a:r>
                        <a:rPr lang="en-US" altLang="ko-KR" sz="1400" dirty="0" smtClean="0"/>
                        <a:t>0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F</a:t>
                      </a:r>
                      <a:r>
                        <a:rPr lang="ko-KR" altLang="en-US" sz="1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400" baseline="0" dirty="0" smtClean="0">
                          <a:sym typeface="Wingdings" pitchFamily="2" charset="2"/>
                        </a:rPr>
                        <a:t>:       60 &gt; </a:t>
                      </a:r>
                      <a:r>
                        <a:rPr lang="en-US" altLang="ko-KR" sz="1400" baseline="0" dirty="0" smtClean="0"/>
                        <a:t>score </a:t>
                      </a:r>
                      <a:r>
                        <a:rPr lang="en-US" altLang="ko-KR" sz="1400" dirty="0" smtClean="0"/>
                        <a:t>≥ 0</a:t>
                      </a:r>
                      <a:endParaRPr lang="en-US" altLang="ko-KR" sz="1400" baseline="0" dirty="0" smtClean="0">
                        <a:sym typeface="Wingdings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score_s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input(‘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점수를 입력하세요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float(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score_s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( 100 &gt;= 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90):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print(“A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학점 입니다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( 90 &gt;= 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(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_f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80)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print("")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  <a:tr h="2912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계산기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사칙연산 기호와 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두</a:t>
                      </a:r>
                      <a:r>
                        <a:rPr lang="ko-KR" altLang="en-US" sz="1400" baseline="0" dirty="0" smtClean="0"/>
                        <a:t> 수 </a:t>
                      </a:r>
                      <a:r>
                        <a:rPr lang="en-US" altLang="ko-KR" sz="1400" baseline="0" dirty="0" smtClean="0"/>
                        <a:t>a, b</a:t>
                      </a:r>
                      <a:r>
                        <a:rPr lang="ko-KR" altLang="en-US" sz="1400" baseline="0" dirty="0" smtClean="0"/>
                        <a:t>를 입력 받아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연산 수행하시오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= input('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사직연산 기호를 입력 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input('a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입력하세요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input('b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입력하세요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float(a)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float(b)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print('\n')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 mark == '+' 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print('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', 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altLang="ko-KR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응용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8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5577</TotalTime>
  <Words>1376</Words>
  <Application>Microsoft Office PowerPoint</Application>
  <PresentationFormat>사용자 지정</PresentationFormat>
  <Paragraphs>271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디자인 사용자 지정</vt:lpstr>
      <vt:lpstr>Review 및 Python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</dc:creator>
  <cp:lastModifiedBy>moebs</cp:lastModifiedBy>
  <cp:revision>753</cp:revision>
  <dcterms:created xsi:type="dcterms:W3CDTF">2020-03-22T10:18:41Z</dcterms:created>
  <dcterms:modified xsi:type="dcterms:W3CDTF">2020-11-18T12:51:24Z</dcterms:modified>
</cp:coreProperties>
</file>