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4"/>
  </p:notesMasterIdLst>
  <p:sldIdLst>
    <p:sldId id="256" r:id="rId3"/>
    <p:sldId id="373" r:id="rId4"/>
    <p:sldId id="378" r:id="rId5"/>
    <p:sldId id="437" r:id="rId6"/>
    <p:sldId id="441" r:id="rId7"/>
    <p:sldId id="445" r:id="rId8"/>
    <p:sldId id="447" r:id="rId9"/>
    <p:sldId id="448" r:id="rId10"/>
    <p:sldId id="449" r:id="rId11"/>
    <p:sldId id="450" r:id="rId12"/>
    <p:sldId id="45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="" xmlns:p15="http://schemas.microsoft.com/office/powerpoint/2012/main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66" d="100"/>
          <a:sy n="66" d="100"/>
        </p:scale>
        <p:origin x="-131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Review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함수 정의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22252"/>
              </p:ext>
            </p:extLst>
          </p:nvPr>
        </p:nvGraphicFramePr>
        <p:xfrm>
          <a:off x="99787" y="1086734"/>
          <a:ext cx="11976099" cy="570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3924300"/>
                <a:gridCol w="1810657"/>
                <a:gridCol w="5326743"/>
              </a:tblGrid>
              <a:tr h="567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함수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수학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7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의미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함수는 </a:t>
                      </a:r>
                      <a:r>
                        <a:rPr lang="ko-KR" altLang="en-US" sz="1400" baseline="0" dirty="0" err="1" smtClean="0">
                          <a:sym typeface="Wingdings" pitchFamily="2" charset="2"/>
                        </a:rPr>
                        <a:t>입력값에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따라 </a:t>
                      </a:r>
                      <a:r>
                        <a:rPr lang="ko-KR" altLang="en-US" sz="1400" baseline="0" dirty="0" err="1" smtClean="0">
                          <a:sym typeface="Wingdings" pitchFamily="2" charset="2"/>
                        </a:rPr>
                        <a:t>출력값을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만들어 내는 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algn="l"/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‘블랙 박스’와 같다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.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반복적으로 사용되는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부분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묶어서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프로그램을 여러 개의 함수로 나누어 작성하면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흐름을 일목요연하게 볼 수 있음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모듈화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프로그램에 문제가 발생하거나 기능의 변경이 필요할 때에도 손쉽게 유지보수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재활용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1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개념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1-1. </a:t>
                      </a:r>
                      <a:r>
                        <a:rPr lang="ko-KR" altLang="en-US" sz="1400" baseline="0" dirty="0" smtClean="0"/>
                        <a:t>작은</a:t>
                      </a:r>
                      <a:r>
                        <a:rPr lang="en-US" altLang="ko-KR" sz="1400" baseline="0" dirty="0" smtClean="0"/>
                        <a:t>_</a:t>
                      </a:r>
                      <a:r>
                        <a:rPr lang="ko-KR" altLang="en-US" sz="1400" baseline="0" dirty="0" err="1" smtClean="0"/>
                        <a:t>바케트빵</a:t>
                      </a:r>
                      <a:r>
                        <a:rPr lang="en-US" altLang="ko-KR" sz="1400" baseline="0" dirty="0" smtClean="0"/>
                        <a:t> baking(1, 1, 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1-2. </a:t>
                      </a:r>
                      <a:r>
                        <a:rPr lang="ko-KR" altLang="en-US" sz="1400" baseline="0" dirty="0" smtClean="0"/>
                        <a:t>큰</a:t>
                      </a:r>
                      <a:r>
                        <a:rPr lang="en-US" altLang="ko-KR" sz="1400" baseline="0" dirty="0" smtClean="0"/>
                        <a:t>_</a:t>
                      </a:r>
                      <a:r>
                        <a:rPr lang="ko-KR" altLang="en-US" sz="1400" baseline="0" dirty="0" err="1" smtClean="0"/>
                        <a:t>바게트빵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baking(1.5, 1.5, 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2-1. </a:t>
                      </a:r>
                      <a:r>
                        <a:rPr lang="ko-KR" altLang="en-US" sz="1400" baseline="0" dirty="0" err="1" smtClean="0"/>
                        <a:t>파운트케익</a:t>
                      </a:r>
                      <a:r>
                        <a:rPr lang="en-US" altLang="ko-KR" sz="1400" baseline="0" dirty="0" smtClean="0"/>
                        <a:t>(1, 0.5, 1, 1)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2-2. </a:t>
                      </a:r>
                      <a:r>
                        <a:rPr lang="ko-KR" altLang="en-US" sz="1400" baseline="0" dirty="0" smtClean="0"/>
                        <a:t>작은</a:t>
                      </a:r>
                      <a:r>
                        <a:rPr lang="en-US" altLang="ko-KR" sz="1400" baseline="0" dirty="0" smtClean="0"/>
                        <a:t>_</a:t>
                      </a:r>
                      <a:r>
                        <a:rPr lang="ko-KR" altLang="en-US" sz="1400" baseline="0" dirty="0" err="1" smtClean="0"/>
                        <a:t>바케트빵</a:t>
                      </a:r>
                      <a:r>
                        <a:rPr lang="en-US" altLang="ko-KR" sz="1400" baseline="0" dirty="0" smtClean="0"/>
                        <a:t>(1, 0, 1, 1) 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en-US" altLang="ko-KR" sz="1400" dirty="0" err="1" smtClean="0"/>
                        <a:t>def</a:t>
                      </a:r>
                      <a:r>
                        <a:rPr lang="en-US" altLang="ko-KR" sz="1400" dirty="0" smtClean="0"/>
                        <a:t> baguette(milk,</a:t>
                      </a:r>
                      <a:r>
                        <a:rPr lang="en-US" altLang="ko-KR" sz="1400" baseline="0" dirty="0" smtClean="0"/>
                        <a:t> egg,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bread = </a:t>
                      </a:r>
                      <a:r>
                        <a:rPr lang="en-US" altLang="ko-KR" sz="1400" dirty="0" smtClean="0"/>
                        <a:t>milk</a:t>
                      </a:r>
                      <a:r>
                        <a:rPr lang="en-US" altLang="ko-KR" sz="1400" baseline="0" dirty="0" smtClean="0"/>
                        <a:t> + egg +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return bread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en-US" altLang="ko-KR" sz="1400" dirty="0" err="1" smtClean="0"/>
                        <a:t>def</a:t>
                      </a:r>
                      <a:r>
                        <a:rPr lang="en-US" altLang="ko-KR" sz="1400" dirty="0" smtClean="0"/>
                        <a:t> baking(milk,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suger</a:t>
                      </a:r>
                      <a:r>
                        <a:rPr lang="en-US" altLang="ko-KR" sz="1400" baseline="0" dirty="0" smtClean="0"/>
                        <a:t>, egg,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bread = </a:t>
                      </a:r>
                      <a:r>
                        <a:rPr lang="en-US" altLang="ko-KR" sz="1400" dirty="0" smtClean="0"/>
                        <a:t>milk</a:t>
                      </a:r>
                      <a:r>
                        <a:rPr lang="en-US" altLang="ko-KR" sz="1400" baseline="0" dirty="0" smtClean="0"/>
                        <a:t> + water + egg +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return bread</a:t>
                      </a:r>
                      <a:endParaRPr lang="pt-BR" altLang="ko-KR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1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정의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y = f(x) = 2x+1 </a:t>
                      </a:r>
                    </a:p>
                    <a:p>
                      <a:pPr algn="l"/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algn="l"/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z =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plus(x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, y) = </a:t>
                      </a:r>
                      <a:r>
                        <a:rPr lang="en-US" altLang="ko-KR" sz="1400" baseline="0" dirty="0" err="1" smtClean="0">
                          <a:sym typeface="Wingdings" pitchFamily="2" charset="2"/>
                        </a:rPr>
                        <a:t>x+y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def f(x):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y = 2*x + 1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return y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def </a:t>
                      </a:r>
                      <a:r>
                        <a:rPr lang="pt-BR" altLang="ko-KR" sz="1400" dirty="0" smtClean="0"/>
                        <a:t>plus(x</a:t>
                      </a:r>
                      <a:r>
                        <a:rPr lang="pt-BR" altLang="ko-KR" sz="1400" dirty="0" smtClean="0"/>
                        <a:t>, y):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/>
                        <a:t>total </a:t>
                      </a:r>
                      <a:r>
                        <a:rPr lang="pt-BR" altLang="ko-KR" sz="1400" dirty="0" smtClean="0"/>
                        <a:t>= x + y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return </a:t>
                      </a:r>
                      <a:r>
                        <a:rPr lang="pt-BR" altLang="ko-KR" sz="1400" dirty="0" smtClean="0"/>
                        <a:t>total 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def cal(x, y):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/>
                        <a:t>total </a:t>
                      </a:r>
                      <a:r>
                        <a:rPr lang="pt-BR" altLang="ko-KR" sz="1400" dirty="0" smtClean="0"/>
                        <a:t>= x + 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mul  = x * y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return </a:t>
                      </a:r>
                      <a:r>
                        <a:rPr lang="pt-BR" altLang="ko-KR" sz="1400" dirty="0" smtClean="0"/>
                        <a:t>total,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baseline="0" dirty="0" smtClean="0"/>
                        <a:t>mul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"/>
          <a:stretch/>
        </p:blipFill>
        <p:spPr bwMode="auto">
          <a:xfrm>
            <a:off x="2995082" y="5065485"/>
            <a:ext cx="1850873" cy="158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28" y="3103753"/>
            <a:ext cx="3425371" cy="24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6" t="2713" r="6691" b="4585"/>
          <a:stretch/>
        </p:blipFill>
        <p:spPr bwMode="auto">
          <a:xfrm>
            <a:off x="4242383" y="1014548"/>
            <a:ext cx="5003135" cy="391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2576" y="6102330"/>
            <a:ext cx="11582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https://www.pyimagesearch.com/2020/05/04/covid-19-face-mask-detector-with-opencv-keras-tensorflow-and-deep-learning/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2575" y="5050687"/>
            <a:ext cx="9855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https://github.com/moebs/python_lab/tree/master/ch08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://github.com/moebs/python_lab/blob/master/ch08/ch08_example.ipynb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1351" y="2014141"/>
            <a:ext cx="365034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Federal Bureau of Investigation</a:t>
            </a:r>
          </a:p>
          <a:p>
            <a:pPr algn="ctr"/>
            <a:r>
              <a:rPr lang="ko-KR" altLang="en-US" b="1" dirty="0"/>
              <a:t>연방수사국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133105" y="1860176"/>
            <a:ext cx="261982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지역 </a:t>
            </a:r>
            <a:r>
              <a:rPr lang="ko-KR" altLang="en-US" b="1" dirty="0">
                <a:solidFill>
                  <a:schemeClr val="bg1"/>
                </a:solidFill>
              </a:rPr>
              <a:t>경찰</a:t>
            </a:r>
            <a:r>
              <a:rPr lang="en-US" altLang="ko-KR" b="1" dirty="0">
                <a:solidFill>
                  <a:schemeClr val="bg1"/>
                </a:solidFill>
              </a:rPr>
              <a:t>(local police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Scope of Variables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907294" y="2859314"/>
            <a:ext cx="1395456" cy="164011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48895" y="20408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4786" y="3207656"/>
            <a:ext cx="12898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Subroutine 2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Local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Variables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101" y="4256104"/>
            <a:ext cx="5988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전역변수는 프로그램이 복잡해질수록 </a:t>
            </a:r>
            <a:r>
              <a:rPr lang="ko-KR" altLang="en-US" dirty="0" smtClean="0">
                <a:solidFill>
                  <a:srgbClr val="FF0000"/>
                </a:solidFill>
              </a:rPr>
              <a:t>컨트롤 어려움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다른 엉뚱한 함수 때문에 변수의 값이 </a:t>
            </a:r>
            <a:r>
              <a:rPr lang="ko-KR" altLang="en-US" dirty="0" smtClean="0">
                <a:solidFill>
                  <a:srgbClr val="FF0000"/>
                </a:solidFill>
              </a:rPr>
              <a:t>바뀌는 상황 발생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</a:t>
            </a:r>
            <a:r>
              <a:rPr lang="ko-KR" altLang="en-US" b="1" dirty="0" smtClean="0"/>
              <a:t>매주 </a:t>
            </a:r>
            <a:r>
              <a:rPr lang="ko-KR" altLang="en-US" b="1" dirty="0"/>
              <a:t>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84302"/>
              </p:ext>
            </p:extLst>
          </p:nvPr>
        </p:nvGraphicFramePr>
        <p:xfrm>
          <a:off x="5631543" y="1016001"/>
          <a:ext cx="6449083" cy="586082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80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0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0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6~7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Review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( 1~5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주차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),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구현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if~else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elif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11-1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11-2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12-2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987E73B-5ACA-4B9F-870A-F134604467CA}"/>
              </a:ext>
            </a:extLst>
          </p:cNvPr>
          <p:cNvGrpSpPr/>
          <p:nvPr/>
        </p:nvGrpSpPr>
        <p:grpSpPr>
          <a:xfrm>
            <a:off x="4793673" y="1394043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="" xmlns:a16="http://schemas.microsoft.com/office/drawing/2014/main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="" xmlns:a16="http://schemas.microsoft.com/office/drawing/2014/main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F4E5974-F99B-4E16-B3A8-39C2FC342760}"/>
              </a:ext>
            </a:extLst>
          </p:cNvPr>
          <p:cNvGrpSpPr/>
          <p:nvPr/>
        </p:nvGrpSpPr>
        <p:grpSpPr>
          <a:xfrm>
            <a:off x="5342072" y="1538803"/>
            <a:ext cx="5211626" cy="769441"/>
            <a:chOff x="5376075" y="1656674"/>
            <a:chExt cx="3757874" cy="55481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18E8629-A095-4DB6-B247-4C40B6397302}"/>
                </a:ext>
              </a:extLst>
            </p:cNvPr>
            <p:cNvSpPr/>
            <p:nvPr/>
          </p:nvSpPr>
          <p:spPr>
            <a:xfrm>
              <a:off x="5875298" y="1723251"/>
              <a:ext cx="3258651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93673" y="2696370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42072" y="2841130"/>
            <a:ext cx="5690763" cy="769441"/>
            <a:chOff x="5376075" y="1656674"/>
            <a:chExt cx="410335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49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조건문</a:t>
              </a:r>
              <a:r>
                <a:rPr lang="en-US" altLang="ko-KR" sz="3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(if-else)</a:t>
              </a:r>
              <a:r>
                <a:rPr lang="ko-KR" altLang="en-US" sz="3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806373" y="3991770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54772" y="4136530"/>
            <a:ext cx="5690763" cy="769441"/>
            <a:chOff x="5376075" y="1656674"/>
            <a:chExt cx="410335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함</a:t>
              </a:r>
              <a:r>
                <a:rPr lang="ko-KR" altLang="en-US" sz="3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수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15514"/>
              </p:ext>
            </p:extLst>
          </p:nvPr>
        </p:nvGraphicFramePr>
        <p:xfrm>
          <a:off x="101601" y="1050841"/>
          <a:ext cx="12014199" cy="571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55"/>
                <a:gridCol w="5474018"/>
                <a:gridCol w="5502226"/>
              </a:tblGrid>
              <a:tr h="3511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예제</a:t>
                      </a: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구조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ko-KR" altLang="en-US" sz="1600" dirty="0" smtClean="0"/>
                        <a:t>리스트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    print(str_1)</a:t>
                      </a:r>
                    </a:p>
                  </a:txBody>
                  <a:tcPr anchor="ctr"/>
                </a:tc>
              </a:tr>
              <a:tr h="2223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baseline="0" dirty="0" smtClean="0"/>
                        <a:t>사항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끝에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을 빠뜨리지 않았는지 확인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다음 줄에 오는 반복할 코드의 들여쓰기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확인</a:t>
                      </a:r>
                      <a:r>
                        <a:rPr lang="en-US" altLang="ko-KR" sz="1600" b="1" dirty="0" smtClean="0"/>
                        <a:t> </a:t>
                      </a:r>
                      <a:endParaRPr lang="ko-KR" altLang="en-US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 없어서 에러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사랑하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')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print(str_1)      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들여쓰기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(indent)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들여쓰기를 사용하여 영역을 지정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for, if,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작성하면서 나오는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”:” 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줄은 반드시 들여쓰기를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해야합니다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print(str_1)              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들여쓰기가 안되어서 반복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x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기본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70" y="1452892"/>
            <a:ext cx="3045498" cy="385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16561" y="5182146"/>
            <a:ext cx="449897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for a in range</a:t>
            </a:r>
            <a:r>
              <a:rPr lang="en-US" altLang="ko-KR" sz="2400" dirty="0" smtClean="0"/>
              <a:t>( 2 , 9 </a:t>
            </a:r>
            <a:r>
              <a:rPr lang="en-US" altLang="ko-KR" sz="2400" dirty="0"/>
              <a:t>+ 1</a:t>
            </a:r>
            <a:r>
              <a:rPr lang="en-US" altLang="ko-KR" sz="2400" dirty="0" smtClean="0"/>
              <a:t>):</a:t>
            </a:r>
          </a:p>
          <a:p>
            <a:r>
              <a:rPr lang="en-US" altLang="ko-KR" sz="2400" dirty="0" smtClean="0"/>
              <a:t>    for </a:t>
            </a:r>
            <a:r>
              <a:rPr lang="en-US" altLang="ko-KR" sz="2400" dirty="0"/>
              <a:t>b in </a:t>
            </a:r>
            <a:r>
              <a:rPr lang="en-US" altLang="ko-KR" sz="2400" dirty="0" smtClean="0"/>
              <a:t>range( 1 , 9 </a:t>
            </a:r>
            <a:r>
              <a:rPr lang="en-US" altLang="ko-KR" sz="2400" dirty="0"/>
              <a:t>+ 1):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print</a:t>
            </a:r>
            <a:r>
              <a:rPr lang="en-US" altLang="ko-KR" sz="2400" dirty="0"/>
              <a:t>( </a:t>
            </a:r>
            <a:r>
              <a:rPr lang="en-US" altLang="ko-KR" sz="2400" dirty="0" err="1"/>
              <a:t>a</a:t>
            </a:r>
            <a:r>
              <a:rPr lang="en-US" altLang="ko-KR" sz="2400" dirty="0" err="1" smtClean="0"/>
              <a:t>,“x",</a:t>
            </a:r>
            <a:r>
              <a:rPr lang="en-US" altLang="ko-KR" sz="2400" dirty="0" err="1"/>
              <a:t>b</a:t>
            </a:r>
            <a:r>
              <a:rPr lang="en-US" altLang="ko-KR" sz="2400" dirty="0" smtClean="0"/>
              <a:t>,'=', a*b )</a:t>
            </a:r>
          </a:p>
          <a:p>
            <a:endParaRPr lang="en-US" altLang="ko-KR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127341" y="5614600"/>
            <a:ext cx="3732757" cy="778371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58906" y="5211240"/>
            <a:ext cx="2273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1 (</a:t>
            </a:r>
            <a:r>
              <a:rPr lang="pt-BR" altLang="ko-KR" dirty="0"/>
              <a:t> 2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a </a:t>
            </a:r>
            <a:r>
              <a:rPr lang="pt-BR" altLang="ko-KR" dirty="0"/>
              <a:t>≤</a:t>
            </a:r>
            <a:r>
              <a:rPr lang="en-US" altLang="ko-KR" dirty="0" smtClean="0"/>
              <a:t> 9 )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33853" y="5830190"/>
            <a:ext cx="23727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2 ( </a:t>
            </a:r>
            <a:r>
              <a:rPr lang="pt-BR" altLang="ko-KR" dirty="0"/>
              <a:t>1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b </a:t>
            </a:r>
            <a:r>
              <a:rPr lang="pt-BR" altLang="ko-KR" dirty="0"/>
              <a:t>≤</a:t>
            </a:r>
            <a:r>
              <a:rPr lang="en-US" altLang="ko-KR" dirty="0" smtClean="0"/>
              <a:t> 9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267727" y="5295698"/>
            <a:ext cx="403497" cy="184666"/>
          </a:xfrm>
          <a:prstGeom prst="right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62395" y="5908428"/>
            <a:ext cx="710918" cy="184666"/>
          </a:xfrm>
          <a:prstGeom prst="rightArrow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300" y="1035995"/>
            <a:ext cx="732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안에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들어가는 형태를 중첩 루프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루프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37501" y="620004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dk1"/>
                </a:solidFill>
              </a:rPr>
              <a:t>- </a:t>
            </a:r>
            <a:r>
              <a:rPr lang="en-US" altLang="ko-KR" sz="1600" dirty="0">
                <a:solidFill>
                  <a:schemeClr val="dk1"/>
                </a:solidFill>
              </a:rPr>
              <a:t>range( 1</a:t>
            </a:r>
            <a:r>
              <a:rPr lang="en-US" altLang="ko-KR" sz="1600" dirty="0" smtClean="0">
                <a:solidFill>
                  <a:schemeClr val="dk1"/>
                </a:solidFill>
              </a:rPr>
              <a:t>, 10)      </a:t>
            </a:r>
            <a:r>
              <a:rPr lang="en-US" altLang="ko-KR" sz="1600" dirty="0">
                <a:solidFill>
                  <a:schemeClr val="dk1"/>
                </a:solidFill>
              </a:rPr>
              <a:t>: </a:t>
            </a:r>
            <a:r>
              <a:rPr lang="en-US" altLang="ko-KR" sz="1600" dirty="0" smtClean="0">
                <a:solidFill>
                  <a:schemeClr val="dk1"/>
                </a:solidFill>
              </a:rPr>
              <a:t>1,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 smtClean="0">
                <a:solidFill>
                  <a:schemeClr val="dk1"/>
                </a:solidFill>
              </a:rPr>
              <a:t>, ….,9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 포함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chemeClr val="dk1"/>
                </a:solidFill>
              </a:rPr>
              <a:t>- range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dk1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10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/>
              <a:t>)  : 0, 2, 4, 6, </a:t>
            </a:r>
            <a:r>
              <a:rPr lang="en-US" altLang="ko-KR" sz="1600" dirty="0" smtClean="0"/>
              <a:t>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" y="4604695"/>
            <a:ext cx="378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구구단</a:t>
            </a:r>
            <a:r>
              <a:rPr lang="en-US" altLang="ko-KR" dirty="0" smtClean="0"/>
              <a:t>(a x b)</a:t>
            </a:r>
            <a:r>
              <a:rPr lang="ko-KR" altLang="en-US" dirty="0" smtClean="0"/>
              <a:t> 출력하는 프로그램 </a:t>
            </a:r>
            <a:endParaRPr lang="ko-KR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7" y="1585615"/>
            <a:ext cx="5963027" cy="253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06" y="1920500"/>
            <a:ext cx="2074594" cy="207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형식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27299"/>
              </p:ext>
            </p:extLst>
          </p:nvPr>
        </p:nvGraphicFramePr>
        <p:xfrm>
          <a:off x="130631" y="993502"/>
          <a:ext cx="11912599" cy="577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659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쓰기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읽기</a:t>
                      </a:r>
                    </a:p>
                  </a:txBody>
                  <a:tcPr anchor="ctr"/>
                </a:tc>
              </a:tr>
              <a:tr h="1938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객체 </a:t>
                      </a:r>
                      <a:r>
                        <a:rPr lang="en-US" altLang="ko-KR" sz="1400" dirty="0" smtClean="0"/>
                        <a:t>= open(</a:t>
                      </a:r>
                      <a:r>
                        <a:rPr lang="ko-KR" altLang="en-US" sz="1400" dirty="0" smtClean="0"/>
                        <a:t>파일 이름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파일 열기 모드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모드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w  :</a:t>
                      </a: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쓰기모드</a:t>
                      </a:r>
                      <a:r>
                        <a:rPr lang="en-US" altLang="ko-KR" sz="1400" dirty="0" smtClean="0"/>
                        <a:t>(write)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파일에 내용을 쓸 때 사용</a:t>
                      </a:r>
                    </a:p>
                    <a:p>
                      <a:r>
                        <a:rPr lang="en-US" altLang="ko-KR" sz="1400" dirty="0" smtClean="0"/>
                        <a:t>a   :  </a:t>
                      </a:r>
                      <a:r>
                        <a:rPr lang="ko-KR" altLang="en-US" sz="1400" dirty="0" smtClean="0"/>
                        <a:t>추가모드</a:t>
                      </a:r>
                      <a:r>
                        <a:rPr lang="en-US" altLang="ko-KR" sz="1400" dirty="0" smtClean="0"/>
                        <a:t>(add)</a:t>
                      </a:r>
                      <a:r>
                        <a:rPr lang="ko-KR" altLang="en-US" sz="1400" dirty="0" smtClean="0"/>
                        <a:t> 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파일의 마지막에 새로운 내용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r    : </a:t>
                      </a:r>
                      <a:r>
                        <a:rPr lang="ko-KR" altLang="en-US" sz="1400" dirty="0" smtClean="0"/>
                        <a:t>읽기모드</a:t>
                      </a:r>
                      <a:r>
                        <a:rPr lang="en-US" altLang="ko-KR" sz="1400" dirty="0" smtClean="0"/>
                        <a:t>(read)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파일을 읽기만 할 때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127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쓰기 모드</a:t>
                      </a:r>
                      <a:r>
                        <a:rPr lang="en-US" altLang="ko-KR" sz="1400" dirty="0" smtClean="0"/>
                        <a:t>(w)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'w')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('</a:t>
                      </a:r>
                      <a:r>
                        <a:rPr lang="en-US" altLang="ko-KR" sz="1400" dirty="0" err="1" smtClean="0"/>
                        <a:t>shrek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추가 모드</a:t>
                      </a:r>
                      <a:r>
                        <a:rPr lang="en-US" altLang="ko-KR" sz="1400" dirty="0" smtClean="0"/>
                        <a:t>(a)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‘a')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(‘</a:t>
                      </a:r>
                      <a:r>
                        <a:rPr lang="en-US" altLang="ko-KR" sz="1400" dirty="0" err="1" smtClean="0"/>
                        <a:t>piona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400" dirty="0" smtClean="0"/>
                        <a:t># </a:t>
                      </a:r>
                      <a:r>
                        <a:rPr lang="en-US" altLang="ko-KR" sz="1400" dirty="0" smtClean="0"/>
                        <a:t>my_name.txt </a:t>
                      </a:r>
                      <a:r>
                        <a:rPr lang="ko-KR" altLang="en-US" sz="1400" dirty="0" smtClean="0"/>
                        <a:t>파일을 읽기 모드</a:t>
                      </a:r>
                      <a:r>
                        <a:rPr lang="en-US" altLang="ko-KR" sz="1400" dirty="0" smtClean="0"/>
                        <a:t>(r)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 = open('my_name.txt', 'r')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name = file.read()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file.close()  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print(name)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t="23450" r="22372" b="24079"/>
          <a:stretch/>
        </p:blipFill>
        <p:spPr bwMode="auto">
          <a:xfrm>
            <a:off x="2683320" y="1391581"/>
            <a:ext cx="2368508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22" y="1391581"/>
            <a:ext cx="2372732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19570" y="6516690"/>
            <a:ext cx="6630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https://github.com/moebs/python_lab/blob/master/ch06/ch06_example.ipynb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88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(if-else)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1668"/>
              </p:ext>
            </p:extLst>
          </p:nvPr>
        </p:nvGraphicFramePr>
        <p:xfrm>
          <a:off x="203201" y="1050841"/>
          <a:ext cx="11785601" cy="569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22641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7772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조건을 판단한 후 상황에 맞게 처리해야 할 경우가 생긴다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프로그래밍에서 조건을 판단하여 해당 조건에 맞는 상황을 수행하는 데 쓰는 것이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</a:tr>
              <a:tr h="1101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"</a:t>
                      </a:r>
                      <a:r>
                        <a:rPr lang="ko-KR" altLang="en-US" sz="1600" dirty="0" smtClean="0"/>
                        <a:t>돈이 있으면 택시를 타고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algn="ctr"/>
                      <a:r>
                        <a:rPr lang="ko-KR" altLang="en-US" sz="1600" dirty="0" smtClean="0"/>
                        <a:t>돈이 없으면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그렇지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않으면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걸어 간다</a:t>
                      </a:r>
                      <a:r>
                        <a:rPr lang="en-US" altLang="ko-KR" sz="1600" dirty="0" smtClean="0"/>
                        <a:t>.“</a:t>
                      </a:r>
                    </a:p>
                    <a:p>
                      <a:pPr algn="ctr"/>
                      <a:endParaRPr lang="en-US" altLang="ko-KR" sz="1600" dirty="0" smtClean="0"/>
                    </a:p>
                    <a:p>
                      <a:pPr algn="ctr"/>
                      <a:r>
                        <a:rPr lang="en-US" altLang="ko-KR" sz="1600" dirty="0" smtClean="0"/>
                        <a:t>If I have money, I take a taxi,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if I don't have money, I walk.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(if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≒ otherwise ≒ else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8027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22" y="4029874"/>
            <a:ext cx="4432526" cy="266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중복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4595"/>
              </p:ext>
            </p:extLst>
          </p:nvPr>
        </p:nvGraphicFramePr>
        <p:xfrm>
          <a:off x="203201" y="1013754"/>
          <a:ext cx="11785601" cy="57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43766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9557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 smtClean="0"/>
                        <a:t>택시비</a:t>
                      </a:r>
                      <a:r>
                        <a:rPr lang="en-US" altLang="ko-KR" sz="1600" dirty="0" smtClean="0"/>
                        <a:t> :            money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≥</a:t>
                      </a:r>
                      <a:r>
                        <a:rPr lang="en-US" altLang="ko-KR" sz="1600" baseline="0" dirty="0" smtClean="0"/>
                        <a:t> 35</a:t>
                      </a:r>
                      <a:r>
                        <a:rPr lang="en-US" altLang="ko-KR" sz="1600" dirty="0" smtClean="0"/>
                        <a:t>00</a:t>
                      </a:r>
                    </a:p>
                    <a:p>
                      <a:pPr algn="l"/>
                      <a:r>
                        <a:rPr lang="ko-KR" altLang="en-US" sz="1600" dirty="0" err="1" smtClean="0"/>
                        <a:t>버스비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1500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≤  money &lt; 3500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ym typeface="Wingdings" pitchFamily="2" charset="2"/>
                        </a:rPr>
                        <a:t>도보 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:               money </a:t>
                      </a:r>
                      <a:r>
                        <a:rPr lang="en-US" altLang="ko-KR" sz="1600" dirty="0" smtClean="0"/>
                        <a:t>≤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 1500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3500: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(1500 &lt;=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버스 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600" dirty="0" smtClean="0"/>
                    </a:p>
                  </a:txBody>
                  <a:tcPr anchor="ctr"/>
                </a:tc>
              </a:tr>
              <a:tr h="29808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elseif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pt-BR" altLang="ko-KR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38" y="4574039"/>
            <a:ext cx="8172450" cy="155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58338"/>
              </p:ext>
            </p:extLst>
          </p:nvPr>
        </p:nvGraphicFramePr>
        <p:xfrm>
          <a:off x="203201" y="1121599"/>
          <a:ext cx="11785601" cy="545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52940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처리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1358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학점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/>
                        <a:t>A : </a:t>
                      </a:r>
                      <a:r>
                        <a:rPr lang="en-US" altLang="ko-KR" sz="1400" baseline="0" dirty="0" smtClean="0"/>
                        <a:t>   10</a:t>
                      </a:r>
                      <a:r>
                        <a:rPr lang="en-US" altLang="ko-KR" sz="1400" dirty="0" smtClean="0"/>
                        <a:t>0 ≥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90</a:t>
                      </a:r>
                    </a:p>
                    <a:p>
                      <a:pPr algn="l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     </a:t>
                      </a:r>
                      <a:r>
                        <a:rPr lang="en-US" altLang="ko-KR" sz="1400" baseline="0" dirty="0" smtClean="0"/>
                        <a:t>90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8</a:t>
                      </a:r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C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8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7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D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7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6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F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 60 &gt; </a:t>
                      </a:r>
                      <a:r>
                        <a:rPr lang="en-US" altLang="ko-KR" sz="1400" baseline="0" dirty="0" smtClean="0"/>
                        <a:t>score </a:t>
                      </a:r>
                      <a:r>
                        <a:rPr lang="en-US" altLang="ko-KR" sz="1400" dirty="0" smtClean="0"/>
                        <a:t>≥ 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input(‘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( 100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90):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print(“A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학점 입니다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( 90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80)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912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계산기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사칙연산 기호와 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수 </a:t>
                      </a:r>
                      <a:r>
                        <a:rPr lang="en-US" altLang="ko-KR" sz="1400" baseline="0" dirty="0" smtClean="0"/>
                        <a:t>a, b</a:t>
                      </a:r>
                      <a:r>
                        <a:rPr lang="ko-KR" altLang="en-US" sz="1400" baseline="0" dirty="0" smtClean="0"/>
                        <a:t>를 입력 받아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연산 수행하시오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= input('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사직연산 기호를 입력 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input('a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input('b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float(a)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float(b)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print('\n')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 mark == '+'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',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5644</TotalTime>
  <Words>1417</Words>
  <Application>Microsoft Office PowerPoint</Application>
  <PresentationFormat>사용자 지정</PresentationFormat>
  <Paragraphs>284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디자인 사용자 지정</vt:lpstr>
      <vt:lpstr>Review 및 Python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761</cp:revision>
  <dcterms:created xsi:type="dcterms:W3CDTF">2020-03-22T10:18:41Z</dcterms:created>
  <dcterms:modified xsi:type="dcterms:W3CDTF">2020-11-19T08:11:39Z</dcterms:modified>
</cp:coreProperties>
</file>