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16"/>
  </p:notesMasterIdLst>
  <p:sldIdLst>
    <p:sldId id="256" r:id="rId3"/>
    <p:sldId id="373" r:id="rId4"/>
    <p:sldId id="378" r:id="rId5"/>
    <p:sldId id="421" r:id="rId6"/>
    <p:sldId id="400" r:id="rId7"/>
    <p:sldId id="431" r:id="rId8"/>
    <p:sldId id="432" r:id="rId9"/>
    <p:sldId id="435" r:id="rId10"/>
    <p:sldId id="433" r:id="rId11"/>
    <p:sldId id="437" r:id="rId12"/>
    <p:sldId id="438" r:id="rId13"/>
    <p:sldId id="439" r:id="rId14"/>
    <p:sldId id="44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="" xmlns:p15="http://schemas.microsoft.com/office/powerpoint/2012/main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 varScale="1">
        <p:scale>
          <a:sx n="75" d="100"/>
          <a:sy n="75" d="100"/>
        </p:scale>
        <p:origin x="-954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Review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-1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62167"/>
              </p:ext>
            </p:extLst>
          </p:nvPr>
        </p:nvGraphicFramePr>
        <p:xfrm>
          <a:off x="101601" y="1050841"/>
          <a:ext cx="12014199" cy="571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55"/>
                <a:gridCol w="5474018"/>
                <a:gridCol w="5502226"/>
              </a:tblGrid>
              <a:tr h="3511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문법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예제</a:t>
                      </a: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기본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구조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ko-KR" altLang="en-US" sz="1600" dirty="0" smtClean="0"/>
                        <a:t>변수 </a:t>
                      </a:r>
                      <a:r>
                        <a:rPr lang="en-US" altLang="ko-KR" sz="1600" dirty="0" smtClean="0"/>
                        <a:t>in </a:t>
                      </a:r>
                      <a:r>
                        <a:rPr lang="ko-KR" altLang="en-US" sz="1600" dirty="0" smtClean="0"/>
                        <a:t>리스트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    print(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/>
                </a:tc>
              </a:tr>
              <a:tr h="2223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baseline="0" dirty="0" smtClean="0"/>
                        <a:t>사항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끝에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:(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을 빠뜨리지 않았는지 확인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다음 줄에 오는 반복할 코드의 들여쓰기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확인</a:t>
                      </a:r>
                      <a:r>
                        <a:rPr lang="en-US" altLang="ko-KR" sz="1600" b="1" dirty="0" smtClean="0"/>
                        <a:t> </a:t>
                      </a:r>
                      <a:endParaRPr lang="ko-KR" altLang="en-US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 없어서 에러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사랑하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')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print(str_1)      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들여쓰기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smtClean="0"/>
                        <a:t>(indent)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들여쓰기를 사용하여 영역을 지정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/>
                      </a:r>
                      <a:br>
                        <a:rPr lang="ko-KR" altLang="en-US" sz="1600" dirty="0" smtClean="0"/>
                      </a:b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for, if,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작성하면서 나오는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”:” 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아랫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줄은 반드시 들여쓰기를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해야합니다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print(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)              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들여쓰기가 안되어서 반복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x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기본 구조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667500" y="5854700"/>
            <a:ext cx="2044700" cy="5842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7500" y="2044700"/>
            <a:ext cx="2095500" cy="8382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750300" y="2057400"/>
            <a:ext cx="3530599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smtClean="0"/>
              <a:t>str_1 </a:t>
            </a:r>
            <a:r>
              <a:rPr lang="en-US" altLang="ko-KR" sz="1600" dirty="0"/>
              <a:t>in ['</a:t>
            </a:r>
            <a:r>
              <a:rPr lang="en-US" altLang="ko-KR" sz="1600" dirty="0" err="1"/>
              <a:t>mother</a:t>
            </a:r>
            <a:r>
              <a:rPr lang="en-US" altLang="ko-KR" sz="1600" dirty="0" err="1" smtClean="0"/>
              <a:t>','father','sister</a:t>
            </a:r>
            <a:r>
              <a:rPr lang="en-US" altLang="ko-KR" sz="1600" dirty="0" smtClean="0"/>
              <a:t>']: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print</a:t>
            </a:r>
            <a:r>
              <a:rPr lang="en-US" altLang="ko-KR" sz="1600" dirty="0"/>
              <a:t>('</a:t>
            </a:r>
            <a:r>
              <a:rPr lang="ko-KR" altLang="en-US" sz="1600" dirty="0"/>
              <a:t>사랑하는</a:t>
            </a:r>
            <a:r>
              <a:rPr lang="en-US" altLang="ko-KR" sz="1600" dirty="0" smtClean="0"/>
              <a:t>')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print(</a:t>
            </a:r>
            <a:r>
              <a:rPr lang="en-US" altLang="ko-KR" sz="1600" dirty="0" err="1" smtClean="0"/>
              <a:t>str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9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응</a:t>
            </a:r>
            <a:r>
              <a:rPr lang="ko-KR" altLang="en-US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용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66158"/>
              </p:ext>
            </p:extLst>
          </p:nvPr>
        </p:nvGraphicFramePr>
        <p:xfrm>
          <a:off x="25400" y="1066073"/>
          <a:ext cx="12115801" cy="56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13"/>
                <a:gridCol w="5020499"/>
                <a:gridCol w="5786789"/>
              </a:tblGrid>
              <a:tr h="5586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반복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반복문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 loop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반복적인 작업을 가능하게 해주는 알고리즘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1708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1 + 2 + 3 + 4 + 5 + 6 + 7 + 8 + 9 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0 #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변수 초기화</a:t>
                      </a:r>
                      <a:endParaRPr lang="pt-BR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range(1, 11):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</a:t>
                      </a: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4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print('</a:t>
                      </a:r>
                      <a:r>
                        <a:rPr lang="ko-KR" altLang="en-US" sz="1400" dirty="0" smtClean="0"/>
                        <a:t>합계 </a:t>
                      </a:r>
                      <a:r>
                        <a:rPr lang="en-US" altLang="ko-KR" sz="1400" dirty="0" smtClean="0"/>
                        <a:t>: ', </a:t>
                      </a:r>
                      <a:r>
                        <a:rPr lang="pt-BR" altLang="ko-KR" sz="1400" dirty="0" smtClean="0"/>
                        <a:t>total)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Quiz_4. </a:t>
                      </a:r>
                      <a:r>
                        <a:rPr lang="ko-KR" altLang="en-US" sz="1400" dirty="0" smtClean="0"/>
                        <a:t>자연수 </a:t>
                      </a:r>
                      <a:r>
                        <a:rPr lang="en-US" altLang="ko-KR" sz="1400" dirty="0" smtClean="0"/>
                        <a:t>n</a:t>
                      </a:r>
                      <a:r>
                        <a:rPr lang="ko-KR" altLang="en-US" sz="1400" dirty="0" smtClean="0"/>
                        <a:t>을 입력 받아</a:t>
                      </a:r>
                      <a:r>
                        <a:rPr lang="en-US" altLang="ko-KR" sz="1400" dirty="0" smtClean="0"/>
                        <a:t> n</a:t>
                      </a:r>
                      <a:r>
                        <a:rPr lang="ko-KR" altLang="en-US" sz="1400" dirty="0" smtClean="0"/>
                        <a:t>까지 합계 구하기 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1708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더하기</a:t>
                      </a:r>
                      <a:r>
                        <a:rPr lang="en-US" altLang="ko-KR" sz="1400" baseline="0" dirty="0" smtClean="0"/>
                        <a:t>(+)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= [1, 2, 3]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b = [4,</a:t>
                      </a:r>
                      <a:r>
                        <a:rPr lang="pt-BR" altLang="ko-KR" sz="1400" baseline="0" dirty="0" smtClean="0"/>
                        <a:t> 5, 6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 = [0, 0, 0] # </a:t>
                      </a:r>
                      <a:r>
                        <a:rPr lang="ko-KR" altLang="en-US" sz="1400" dirty="0" smtClean="0"/>
                        <a:t>리스트 초기화</a:t>
                      </a: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[0]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c[1] = a[1]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[1]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c[2] = a[2]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= [1, 2, 3]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b = [4,</a:t>
                      </a:r>
                      <a:r>
                        <a:rPr lang="pt-BR" altLang="ko-KR" sz="1400" baseline="0" dirty="0" smtClean="0"/>
                        <a:t> 5, 6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 = [0, 0, 0]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</a:t>
                      </a:r>
                      <a:r>
                        <a:rPr lang="pt-BR" altLang="ko-KR" sz="1400" baseline="0" dirty="0" smtClean="0"/>
                        <a:t> b</a:t>
                      </a:r>
                      <a:r>
                        <a:rPr lang="pt-BR" altLang="ko-KR" sz="1400" dirty="0" smtClean="0"/>
                        <a:t>[i] </a:t>
                      </a:r>
                    </a:p>
                  </a:txBody>
                  <a:tcPr anchor="ctr"/>
                </a:tc>
              </a:tr>
              <a:tr h="558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빼기</a:t>
                      </a:r>
                      <a:r>
                        <a:rPr lang="en-US" altLang="ko-KR" sz="1400" dirty="0" smtClean="0"/>
                        <a:t>(-)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- b[0]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 b[i] </a:t>
                      </a:r>
                    </a:p>
                  </a:txBody>
                  <a:tcPr anchor="ctr"/>
                </a:tc>
              </a:tr>
              <a:tr h="558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곱하기</a:t>
                      </a:r>
                      <a:r>
                        <a:rPr lang="en-US" altLang="ko-KR" sz="1400" baseline="0" dirty="0" smtClean="0"/>
                        <a:t>(*)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* b[0]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 b[i] </a:t>
                      </a:r>
                    </a:p>
                  </a:txBody>
                  <a:tcPr anchor="ctr"/>
                </a:tc>
              </a:tr>
              <a:tr h="558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/>
                        <a:t>나누기</a:t>
                      </a:r>
                      <a:r>
                        <a:rPr lang="en-US" altLang="ko-KR" sz="1400" baseline="0" dirty="0" smtClean="0"/>
                        <a:t>(/)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c[0] = a[0] / b[0]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range(0,</a:t>
                      </a:r>
                      <a:r>
                        <a:rPr lang="pt-BR" altLang="ko-KR" sz="1400" baseline="0" dirty="0" smtClean="0"/>
                        <a:t> 3):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c[i] = a[i] + b[i]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56700" y="1785256"/>
            <a:ext cx="2664512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altLang="ko-KR" sz="1500" dirty="0" smtClean="0"/>
              <a:t>total </a:t>
            </a:r>
            <a:r>
              <a:rPr lang="pt-BR" altLang="ko-KR" sz="1500" dirty="0"/>
              <a:t>= 0</a:t>
            </a:r>
          </a:p>
          <a:p>
            <a:pPr>
              <a:defRPr/>
            </a:pPr>
            <a:r>
              <a:rPr lang="pt-BR" altLang="ko-KR" sz="1500" dirty="0"/>
              <a:t>for i in </a:t>
            </a:r>
            <a:r>
              <a:rPr lang="pt-BR" altLang="ko-KR" sz="1500" dirty="0" smtClean="0"/>
              <a:t>[1,2,3,4,5,6,7,8,9,10]: </a:t>
            </a:r>
            <a:endParaRPr lang="pt-BR" altLang="ko-KR" sz="1500" dirty="0"/>
          </a:p>
          <a:p>
            <a:pPr>
              <a:defRPr/>
            </a:pPr>
            <a:r>
              <a:rPr lang="pt-BR" altLang="ko-KR" sz="1500" dirty="0"/>
              <a:t>    </a:t>
            </a:r>
            <a:r>
              <a:rPr lang="pt-BR" altLang="ko-KR" sz="1500" dirty="0" smtClean="0"/>
              <a:t>total </a:t>
            </a:r>
            <a:r>
              <a:rPr lang="pt-BR" altLang="ko-KR" sz="1500" dirty="0"/>
              <a:t>= </a:t>
            </a:r>
            <a:r>
              <a:rPr lang="pt-BR" altLang="ko-KR" sz="1500" dirty="0" smtClean="0"/>
              <a:t>total </a:t>
            </a:r>
            <a:r>
              <a:rPr lang="pt-BR" altLang="ko-KR" sz="1500" dirty="0"/>
              <a:t>+ i    </a:t>
            </a:r>
          </a:p>
          <a:p>
            <a:pPr>
              <a:defRPr/>
            </a:pPr>
            <a:r>
              <a:rPr lang="pt-BR" altLang="ko-KR" sz="1500" dirty="0" smtClean="0"/>
              <a:t>    print(＇</a:t>
            </a:r>
            <a:r>
              <a:rPr lang="ko-KR" altLang="en-US" sz="1500" dirty="0" smtClean="0"/>
              <a:t>누적합계 </a:t>
            </a:r>
            <a:r>
              <a:rPr lang="en-US" altLang="ko-KR" sz="1500" dirty="0"/>
              <a:t>: ', </a:t>
            </a:r>
            <a:r>
              <a:rPr lang="pt-BR" altLang="ko-KR" sz="1500" dirty="0" smtClean="0"/>
              <a:t>total)</a:t>
            </a:r>
            <a:endParaRPr lang="pt-BR" altLang="ko-KR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3766456"/>
            <a:ext cx="4114799" cy="20313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altLang="ko-KR" sz="1400" dirty="0" smtClean="0"/>
              <a:t>Quiz_5.</a:t>
            </a:r>
          </a:p>
          <a:p>
            <a:pPr>
              <a:defRPr/>
            </a:pPr>
            <a:endParaRPr lang="pt-BR" altLang="ko-KR" sz="1400" dirty="0" smtClean="0"/>
          </a:p>
          <a:p>
            <a:pPr>
              <a:defRPr/>
            </a:pPr>
            <a:r>
              <a:rPr lang="ko-KR" altLang="en-US" sz="1400" dirty="0" smtClean="0"/>
              <a:t>한 학급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명의 영어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수학 성적이</a:t>
            </a:r>
            <a:endParaRPr lang="en-US" altLang="ko-KR" sz="1400" dirty="0" smtClean="0"/>
          </a:p>
          <a:p>
            <a:pPr>
              <a:defRPr/>
            </a:pPr>
            <a:r>
              <a:rPr lang="ko-KR" altLang="en-US" sz="1400" dirty="0" smtClean="0"/>
              <a:t>아래와 같을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 개인별 평균 점수를 구하고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ko-KR" altLang="en-US" sz="1400" dirty="0" smtClean="0"/>
              <a:t>평균점수 기준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등과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등의 점수를 구하세요  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ko-KR" altLang="en-US" sz="1400" dirty="0" smtClean="0"/>
              <a:t>영어성적 </a:t>
            </a:r>
            <a:r>
              <a:rPr lang="en-US" altLang="ko-KR" sz="1400" dirty="0" smtClean="0"/>
              <a:t>: 70, 85, 50, 95, 80</a:t>
            </a:r>
          </a:p>
          <a:p>
            <a:pPr>
              <a:defRPr/>
            </a:pPr>
            <a:r>
              <a:rPr lang="ko-KR" altLang="en-US" sz="1400" dirty="0" smtClean="0"/>
              <a:t>수학성적 </a:t>
            </a:r>
            <a:r>
              <a:rPr lang="en-US" altLang="ko-KR" sz="1400" dirty="0" smtClean="0"/>
              <a:t>: 85, 65, 85, 55, 75</a:t>
            </a:r>
            <a:endParaRPr lang="pt-B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269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Quiz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정답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(1~3)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23360"/>
              </p:ext>
            </p:extLst>
          </p:nvPr>
        </p:nvGraphicFramePr>
        <p:xfrm>
          <a:off x="152401" y="1066072"/>
          <a:ext cx="11912599" cy="57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35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Quiz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No.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정답</a:t>
                      </a:r>
                    </a:p>
                  </a:txBody>
                  <a:tcPr anchor="ctr"/>
                </a:tc>
              </a:tr>
              <a:tr h="3622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str_1, str_2 = input('</a:t>
                      </a:r>
                      <a:r>
                        <a:rPr lang="ko-KR" altLang="en-US" sz="1600" dirty="0" smtClean="0"/>
                        <a:t>두 실수를 입력하세요</a:t>
                      </a:r>
                      <a:r>
                        <a:rPr lang="en-US" altLang="ko-KR" sz="1600" dirty="0" smtClean="0"/>
                        <a:t>: ').split()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f_1 = </a:t>
                      </a:r>
                      <a:r>
                        <a:rPr lang="en-US" altLang="ko-KR" sz="1600" dirty="0" smtClean="0"/>
                        <a:t>float</a:t>
                      </a:r>
                      <a:r>
                        <a:rPr lang="pt-BR" altLang="ko-KR" sz="1600" dirty="0" smtClean="0"/>
                        <a:t>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f_2 = </a:t>
                      </a:r>
                      <a:r>
                        <a:rPr lang="en-US" altLang="ko-KR" sz="1600" dirty="0" smtClean="0"/>
                        <a:t>float</a:t>
                      </a:r>
                      <a:r>
                        <a:rPr lang="pt-BR" altLang="ko-KR" sz="1600" dirty="0" smtClean="0"/>
                        <a:t>(str_2)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입력한 두 수는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:',)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두 수의 합은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두 수의 곱은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두 수의 </a:t>
                      </a:r>
                      <a:r>
                        <a:rPr lang="ko-KR" altLang="en-US" sz="1600" b="1" dirty="0" err="1" smtClean="0">
                          <a:solidFill>
                            <a:srgbClr val="FF0000"/>
                          </a:solidFill>
                        </a:rPr>
                        <a:t>차은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세 수의 합은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pt-BR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입력한 두 수는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:', f_1, 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두 수의 합은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:' , f_1+f_2)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두 수의 곱은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:' , f_1*f_2)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두 수의 차는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:' , abs(f_1-f_2))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세 수의 합은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str_1, str_2, str_3 = input('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세 실수를 입력하세요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 ').split()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f_1 = float(str_1)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f_2 = float(str_2)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f_3 = float(str_3)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세 수의 합은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:' , f_1 + f_2 + f_3)</a:t>
                      </a:r>
                    </a:p>
                  </a:txBody>
                  <a:tcPr anchor="ctr"/>
                </a:tc>
              </a:tr>
              <a:tr h="35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range(?, ?, ?) : 1, 3, 5, 7,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range(1, 10, 2) : 1, 3, 5, 7, 9</a:t>
                      </a:r>
                    </a:p>
                  </a:txBody>
                  <a:tcPr anchor="ctr"/>
                </a:tc>
              </a:tr>
              <a:tr h="136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짝수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홀수 번지만 출력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range(1, 347):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b="1" dirty="0" smtClean="0">
                          <a:solidFill>
                            <a:srgbClr val="FF0000"/>
                          </a:solidFill>
                        </a:rPr>
                        <a:t>for i in range(2, 347,</a:t>
                      </a:r>
                      <a:r>
                        <a:rPr lang="pt-BR" altLang="ko-KR" sz="1600" b="1" baseline="0" dirty="0" smtClean="0">
                          <a:solidFill>
                            <a:srgbClr val="FF0000"/>
                          </a:solidFill>
                        </a:rPr>
                        <a:t> 2) </a:t>
                      </a:r>
                      <a:r>
                        <a:rPr lang="pt-BR" altLang="ko-KR" sz="1600" b="1" dirty="0" smtClean="0">
                          <a:solidFill>
                            <a:srgbClr val="FF0000"/>
                          </a:solidFill>
                        </a:rPr>
                        <a:t>:      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짝수 번지</a:t>
                      </a:r>
                      <a:endParaRPr lang="pt-BR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b="1" dirty="0" smtClean="0">
                          <a:solidFill>
                            <a:srgbClr val="FF0000"/>
                          </a:solidFill>
                        </a:rPr>
                        <a:t>for i in range(1,</a:t>
                      </a:r>
                      <a:r>
                        <a:rPr lang="pt-BR" altLang="ko-KR" sz="1600" b="1" baseline="0" dirty="0" smtClean="0">
                          <a:solidFill>
                            <a:srgbClr val="FF0000"/>
                          </a:solidFill>
                        </a:rPr>
                        <a:t> 347, 2) </a:t>
                      </a:r>
                      <a:r>
                        <a:rPr lang="pt-BR" altLang="ko-KR" sz="1600" b="1" dirty="0" smtClean="0">
                          <a:solidFill>
                            <a:srgbClr val="FF0000"/>
                          </a:solidFill>
                        </a:rPr>
                        <a:t>:      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홀수 번지</a:t>
                      </a:r>
                      <a:endParaRPr lang="pt-BR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44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84029"/>
              </p:ext>
            </p:extLst>
          </p:nvPr>
        </p:nvGraphicFramePr>
        <p:xfrm>
          <a:off x="203201" y="1066072"/>
          <a:ext cx="11912599" cy="5423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42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Quiz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No.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정답</a:t>
                      </a:r>
                    </a:p>
                  </a:txBody>
                  <a:tcPr anchor="ctr"/>
                </a:tc>
              </a:tr>
              <a:tr h="2203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>
                          <a:solidFill>
                            <a:srgbClr val="FF0000"/>
                          </a:solidFill>
                        </a:rPr>
                        <a:t>total = 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range(1, 11):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</a:t>
                      </a:r>
                      <a:r>
                        <a:rPr lang="pt-BR" altLang="ko-KR" sz="16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6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print('</a:t>
                      </a:r>
                      <a:r>
                        <a:rPr lang="ko-KR" altLang="en-US" sz="1600" dirty="0" smtClean="0"/>
                        <a:t>합계 </a:t>
                      </a:r>
                      <a:r>
                        <a:rPr lang="en-US" altLang="ko-KR" sz="1600" dirty="0" smtClean="0"/>
                        <a:t>: ', </a:t>
                      </a:r>
                      <a:r>
                        <a:rPr lang="pt-BR" altLang="ko-KR" sz="1600" dirty="0" smtClean="0"/>
                        <a:t>total)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자연수 </a:t>
                      </a:r>
                      <a:r>
                        <a:rPr lang="en-US" altLang="ko-KR" sz="1600" dirty="0" smtClean="0"/>
                        <a:t>n</a:t>
                      </a:r>
                      <a:r>
                        <a:rPr lang="ko-KR" altLang="en-US" sz="1600" dirty="0" smtClean="0"/>
                        <a:t>을 입력 받아</a:t>
                      </a:r>
                      <a:r>
                        <a:rPr lang="en-US" altLang="ko-KR" sz="1600" dirty="0" smtClean="0"/>
                        <a:t> n</a:t>
                      </a:r>
                      <a:r>
                        <a:rPr lang="ko-KR" altLang="en-US" sz="1600" dirty="0" smtClean="0"/>
                        <a:t>까지 합계 구하기 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str_1</a:t>
                      </a:r>
                      <a:r>
                        <a:rPr lang="pt-BR" altLang="ko-KR" sz="1600" dirty="0" smtClean="0"/>
                        <a:t> = input('</a:t>
                      </a:r>
                      <a:r>
                        <a:rPr lang="ko-KR" altLang="en-US" sz="1600" dirty="0" smtClean="0"/>
                        <a:t>정수를 입력하세요</a:t>
                      </a:r>
                      <a:r>
                        <a:rPr lang="en-US" altLang="ko-KR" sz="1600" dirty="0" smtClean="0"/>
                        <a:t>: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n </a:t>
                      </a:r>
                      <a:r>
                        <a:rPr lang="pt-BR" altLang="ko-KR" sz="1600" smtClean="0"/>
                        <a:t>= int(str_1)</a:t>
                      </a: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>
                          <a:solidFill>
                            <a:srgbClr val="FF0000"/>
                          </a:solidFill>
                        </a:rPr>
                        <a:t>total = 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range(1, </a:t>
                      </a:r>
                      <a:r>
                        <a:rPr lang="pt-BR" altLang="ko-KR" sz="16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  <a:r>
                        <a:rPr lang="pt-BR" altLang="ko-KR" sz="1600" dirty="0" smtClean="0"/>
                        <a:t>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</a:t>
                      </a:r>
                      <a:r>
                        <a:rPr lang="pt-BR" altLang="ko-KR" sz="16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6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print('</a:t>
                      </a:r>
                      <a:r>
                        <a:rPr lang="ko-KR" altLang="en-US" sz="1600" dirty="0" smtClean="0"/>
                        <a:t>합계 </a:t>
                      </a:r>
                      <a:r>
                        <a:rPr lang="en-US" altLang="ko-KR" sz="1600" dirty="0" smtClean="0"/>
                        <a:t>: ', </a:t>
                      </a:r>
                      <a:r>
                        <a:rPr lang="pt-BR" altLang="ko-KR" sz="1600" dirty="0" smtClean="0"/>
                        <a:t>total)</a:t>
                      </a:r>
                    </a:p>
                  </a:txBody>
                  <a:tcPr anchor="ctr"/>
                </a:tc>
              </a:tr>
              <a:tr h="2796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 smtClean="0"/>
                        <a:t>한 학급 </a:t>
                      </a:r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명의 영어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수학 성적이</a:t>
                      </a:r>
                      <a:endParaRPr lang="en-US" altLang="ko-KR" sz="1600" dirty="0" smtClean="0"/>
                    </a:p>
                    <a:p>
                      <a:pPr>
                        <a:defRPr/>
                      </a:pPr>
                      <a:r>
                        <a:rPr lang="ko-KR" altLang="en-US" sz="1600" dirty="0" smtClean="0"/>
                        <a:t>아래와 같을 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학생 개인별 평균 점수를 구하고</a:t>
                      </a:r>
                      <a:endParaRPr lang="en-US" altLang="ko-KR" sz="1600" dirty="0" smtClean="0"/>
                    </a:p>
                    <a:p>
                      <a:pPr>
                        <a:defRPr/>
                      </a:pPr>
                      <a:endParaRPr lang="en-US" altLang="ko-KR" sz="1600" dirty="0" smtClean="0"/>
                    </a:p>
                    <a:p>
                      <a:pPr>
                        <a:defRPr/>
                      </a:pPr>
                      <a:r>
                        <a:rPr lang="ko-KR" altLang="en-US" sz="1600" dirty="0" smtClean="0"/>
                        <a:t>평균점수 기준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등과 </a:t>
                      </a:r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등의 점수를 구하세요  </a:t>
                      </a:r>
                      <a:endParaRPr lang="en-US" altLang="ko-KR" sz="1600" dirty="0" smtClean="0"/>
                    </a:p>
                    <a:p>
                      <a:pPr>
                        <a:defRPr/>
                      </a:pPr>
                      <a:endParaRPr lang="en-US" altLang="ko-KR" sz="1600" dirty="0" smtClean="0"/>
                    </a:p>
                    <a:p>
                      <a:pPr>
                        <a:defRPr/>
                      </a:pPr>
                      <a:r>
                        <a:rPr lang="ko-KR" altLang="en-US" sz="1600" dirty="0" smtClean="0"/>
                        <a:t>영어성적 </a:t>
                      </a:r>
                      <a:r>
                        <a:rPr lang="en-US" altLang="ko-KR" sz="1600" dirty="0" smtClean="0"/>
                        <a:t>: 70, 85, 50, 95, 80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dirty="0" smtClean="0"/>
                        <a:t>수학성적 </a:t>
                      </a:r>
                      <a:r>
                        <a:rPr lang="en-US" altLang="ko-KR" sz="1600" dirty="0" smtClean="0"/>
                        <a:t>: 85, 65, 85, 55, 75</a:t>
                      </a:r>
                      <a:endParaRPr lang="pt-BR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eng = [</a:t>
                      </a:r>
                      <a:r>
                        <a:rPr lang="en-US" altLang="ko-KR" sz="1600" dirty="0" smtClean="0"/>
                        <a:t>70, 85, 50, 95, 80</a:t>
                      </a:r>
                      <a:r>
                        <a:rPr lang="pt-BR" altLang="ko-KR" sz="1600" dirty="0" smtClean="0"/>
                        <a:t>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math = [</a:t>
                      </a:r>
                      <a:r>
                        <a:rPr lang="en-US" altLang="ko-KR" sz="1600" dirty="0" smtClean="0"/>
                        <a:t>85, 65, 85, 55, 75</a:t>
                      </a:r>
                      <a:r>
                        <a:rPr lang="pt-BR" altLang="ko-KR" sz="16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average = [0, 0, 0, 0, 0]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range(0,</a:t>
                      </a:r>
                      <a:r>
                        <a:rPr lang="pt-BR" altLang="ko-KR" sz="1600" baseline="0" dirty="0" smtClean="0"/>
                        <a:t> 5):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average[i] = ( eng[i] + math[i] ) / 2.0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max(average)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min(average)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Quiz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정답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(4~5)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64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69948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5-2.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구현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if~else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elif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</a:t>
            </a:r>
            <a:r>
              <a:rPr lang="ko-KR" altLang="en-US" b="1" dirty="0" smtClean="0"/>
              <a:t>매주 </a:t>
            </a:r>
            <a:r>
              <a:rPr lang="ko-KR" altLang="en-US" b="1" dirty="0"/>
              <a:t>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3A16852-3B19-4B91-81AF-44A92A6D7C03}"/>
              </a:ext>
            </a:extLst>
          </p:cNvPr>
          <p:cNvGrpSpPr/>
          <p:nvPr/>
        </p:nvGrpSpPr>
        <p:grpSpPr>
          <a:xfrm>
            <a:off x="4793673" y="998872"/>
            <a:ext cx="6442363" cy="1080000"/>
            <a:chOff x="4793673" y="1205344"/>
            <a:chExt cx="6442363" cy="1080000"/>
          </a:xfrm>
        </p:grpSpPr>
        <p:sp>
          <p:nvSpPr>
            <p:cNvPr id="33" name="육각형 32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="" xmlns:a16="http://schemas.microsoft.com/office/drawing/2014/main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42071" y="1143632"/>
            <a:ext cx="5703462" cy="769441"/>
            <a:chOff x="5376075" y="1656674"/>
            <a:chExt cx="4112516" cy="554811"/>
          </a:xfrm>
        </p:grpSpPr>
        <p:sp>
          <p:nvSpPr>
            <p:cNvPr id="18" name="직사각형 17"/>
            <p:cNvSpPr/>
            <p:nvPr/>
          </p:nvSpPr>
          <p:spPr>
            <a:xfrm>
              <a:off x="5893612" y="1723251"/>
              <a:ext cx="3594979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Review(2 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주차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변수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)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987E73B-5ACA-4B9F-870A-F134604467CA}"/>
              </a:ext>
            </a:extLst>
          </p:cNvPr>
          <p:cNvGrpSpPr/>
          <p:nvPr/>
        </p:nvGrpSpPr>
        <p:grpSpPr>
          <a:xfrm>
            <a:off x="4793673" y="2301199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="" xmlns:a16="http://schemas.microsoft.com/office/drawing/2014/main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="" xmlns:a16="http://schemas.microsoft.com/office/drawing/2014/main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3F4E5974-F99B-4E16-B3A8-39C2FC342760}"/>
              </a:ext>
            </a:extLst>
          </p:cNvPr>
          <p:cNvGrpSpPr/>
          <p:nvPr/>
        </p:nvGrpSpPr>
        <p:grpSpPr>
          <a:xfrm>
            <a:off x="5342072" y="2445959"/>
            <a:ext cx="5211626" cy="769441"/>
            <a:chOff x="5376075" y="1656674"/>
            <a:chExt cx="3757874" cy="554811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718E8629-A095-4DB6-B247-4C40B6397302}"/>
                </a:ext>
              </a:extLst>
            </p:cNvPr>
            <p:cNvSpPr/>
            <p:nvPr/>
          </p:nvSpPr>
          <p:spPr>
            <a:xfrm>
              <a:off x="5875298" y="1723251"/>
              <a:ext cx="3258651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Review(3 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주차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-List)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793673" y="3603526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42072" y="3594395"/>
            <a:ext cx="5690763" cy="1077218"/>
            <a:chOff x="5376075" y="1545710"/>
            <a:chExt cx="4103359" cy="776736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545710"/>
              <a:ext cx="3594978" cy="7767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–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화면입출력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(input/print)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806373" y="4898926"/>
            <a:ext cx="6442363" cy="1080000"/>
            <a:chOff x="4793673" y="3809998"/>
            <a:chExt cx="6442363" cy="1080000"/>
          </a:xfrm>
        </p:grpSpPr>
        <p:sp>
          <p:nvSpPr>
            <p:cNvPr id="25" name="육각형 24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54772" y="5043686"/>
            <a:ext cx="5690763" cy="769441"/>
            <a:chOff x="5376075" y="1656674"/>
            <a:chExt cx="4103359" cy="55481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723250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–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반복문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1(for)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4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9374" r="1881" b="60525"/>
          <a:stretch/>
        </p:blipFill>
        <p:spPr bwMode="auto">
          <a:xfrm>
            <a:off x="1186530" y="1061358"/>
            <a:ext cx="10039025" cy="56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 2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1498600"/>
            <a:ext cx="9525000" cy="25527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0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18" y="1057818"/>
            <a:ext cx="1172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영문자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( _, underscore )</a:t>
            </a:r>
            <a:r>
              <a:rPr lang="ko-KR" altLang="en-US" dirty="0" smtClean="0"/>
              <a:t>의 조합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숫자가 맨 앞에 와서는 안됨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변수명은</a:t>
            </a:r>
            <a:r>
              <a:rPr lang="ko-KR" altLang="en-US" dirty="0" smtClean="0"/>
              <a:t> 가급적 의미 있는 </a:t>
            </a:r>
            <a:r>
              <a:rPr lang="en-US" altLang="ko-KR" dirty="0" smtClean="0"/>
              <a:t>key word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print, for, if, with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사용하는 단어는 안됨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특수문자</a:t>
            </a:r>
            <a:r>
              <a:rPr lang="en-US" altLang="ko-KR" dirty="0" smtClean="0"/>
              <a:t>(+,-,*, @,#,$,%),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사용 금지 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 2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변수명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규칙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164730"/>
            <a:ext cx="8975449" cy="445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8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653"/>
              </p:ext>
            </p:extLst>
          </p:nvPr>
        </p:nvGraphicFramePr>
        <p:xfrm>
          <a:off x="241300" y="1022878"/>
          <a:ext cx="11709399" cy="545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91"/>
                <a:gridCol w="4991642"/>
                <a:gridCol w="2708383"/>
                <a:gridCol w="2708383"/>
              </a:tblGrid>
              <a:tr h="39008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일반적인 변수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행렬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numpy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1218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 선언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a_0 = 3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a_1 = 2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a_2 = 4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a_3 = 1 </a:t>
                      </a:r>
                    </a:p>
                    <a:p>
                      <a:pPr algn="ctr"/>
                      <a:r>
                        <a:rPr lang="pt-BR" altLang="ko-KR" sz="1400" dirty="0" smtClean="0"/>
                        <a:t>a_4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a=[3, 2, 4, 1,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(a)=</a:t>
                      </a:r>
                      <a:r>
                        <a:rPr lang="pt-BR" altLang="ko-KR" sz="1400" dirty="0" smtClean="0"/>
                        <a:t>[3 2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4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1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 5]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90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a_0 +a_1 + a_2 + a_3 + a_4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sum(a)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numpy.sum(a)</a:t>
                      </a:r>
                    </a:p>
                  </a:txBody>
                  <a:tcPr anchor="ctr"/>
                </a:tc>
              </a:tr>
              <a:tr h="769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 = 5</a:t>
                      </a:r>
                    </a:p>
                    <a:p>
                      <a:pPr algn="ctr"/>
                      <a:endParaRPr lang="pt-BR" altLang="ko-KR" sz="1400" dirty="0" smtClean="0"/>
                    </a:p>
                    <a:p>
                      <a:pPr algn="ctr"/>
                      <a:r>
                        <a:rPr lang="pt-BR" altLang="ko-KR" sz="1400" dirty="0" smtClean="0"/>
                        <a:t>print( total/N 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 = len(a)</a:t>
                      </a:r>
                    </a:p>
                    <a:p>
                      <a:pPr algn="ctr"/>
                      <a:endParaRPr lang="pt-BR" altLang="ko-KR" sz="1400" dirty="0" smtClean="0"/>
                    </a:p>
                    <a:p>
                      <a:pPr algn="ctr"/>
                      <a:r>
                        <a:rPr lang="pt-BR" altLang="ko-KR" sz="1400" dirty="0" smtClean="0"/>
                        <a:t>print( total/N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ko-KR" sz="1400" dirty="0" smtClean="0"/>
                        <a:t>numpy.mean(a)</a:t>
                      </a:r>
                    </a:p>
                  </a:txBody>
                  <a:tcPr anchor="ctr"/>
                </a:tc>
              </a:tr>
              <a:tr h="2690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최대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최소값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400" dirty="0" smtClean="0"/>
                        <a:t>max(a)</a:t>
                      </a:r>
                    </a:p>
                    <a:p>
                      <a:pPr algn="ctr" latinLnBrk="1"/>
                      <a:endParaRPr lang="pt-BR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min(a)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numpy.max</a:t>
                      </a:r>
                      <a:r>
                        <a:rPr lang="en-US" altLang="ko-KR" sz="1400" dirty="0" smtClean="0"/>
                        <a:t>(a)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numpy.min</a:t>
                      </a:r>
                      <a:r>
                        <a:rPr lang="en-US" altLang="ko-KR" sz="1400" dirty="0" smtClean="0"/>
                        <a:t>(a)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83" y="4101616"/>
            <a:ext cx="410368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5101" y="4547402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myMax</a:t>
            </a:r>
            <a:r>
              <a:rPr lang="en-US" altLang="ko-KR" sz="1400" dirty="0" smtClean="0"/>
              <a:t>( a_0, a_1)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51201" y="5098367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myMax</a:t>
            </a:r>
            <a:r>
              <a:rPr lang="en-US" altLang="ko-KR" sz="1400" dirty="0" smtClean="0"/>
              <a:t>(  3,   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  )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369501" y="4855179"/>
            <a:ext cx="7815" cy="2420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5709461" y="4866909"/>
            <a:ext cx="7815" cy="2420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리스트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(List)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의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726" y="6508403"/>
            <a:ext cx="963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https://github.com/moebs/python_lab/blob/master/ch03/ch03_example.ipynb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7329876" y="1663216"/>
            <a:ext cx="14109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a[0] a[1] a[2] a[3] a[4</a:t>
            </a:r>
            <a:r>
              <a:rPr lang="en-US" altLang="ko-KR" sz="900" b="1" dirty="0">
                <a:solidFill>
                  <a:srgbClr val="FF0000"/>
                </a:solidFill>
              </a:rPr>
              <a:t>]</a:t>
            </a:r>
            <a:endParaRPr lang="pt-BR" altLang="ko-KR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주차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리스트 연산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88608"/>
              </p:ext>
            </p:extLst>
          </p:nvPr>
        </p:nvGraphicFramePr>
        <p:xfrm>
          <a:off x="177799" y="1071157"/>
          <a:ext cx="11874501" cy="560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374"/>
                <a:gridCol w="2815457"/>
                <a:gridCol w="3912335"/>
                <a:gridCol w="3912335"/>
              </a:tblGrid>
              <a:tr h="375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일반적인 변수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행렬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numpy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00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 선언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ko-KR" sz="1400" dirty="0" smtClean="0"/>
                        <a:t>a = 1 (</a:t>
                      </a:r>
                      <a:r>
                        <a:rPr lang="pt-BR" altLang="ko-KR" sz="1400" baseline="0" dirty="0" smtClean="0"/>
                        <a:t> 1.0 </a:t>
                      </a:r>
                      <a:r>
                        <a:rPr lang="pt-BR" altLang="ko-KR" sz="1400" dirty="0" smtClean="0"/>
                        <a:t>)</a:t>
                      </a:r>
                    </a:p>
                    <a:p>
                      <a:pPr algn="l"/>
                      <a:r>
                        <a:rPr lang="pt-BR" altLang="ko-KR" sz="1400" dirty="0" smtClean="0"/>
                        <a:t>b =</a:t>
                      </a:r>
                      <a:r>
                        <a:rPr lang="pt-BR" altLang="ko-KR" sz="1400" baseline="0" dirty="0" smtClean="0"/>
                        <a:t> 2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= [1, 2, 3]  ( [1.0, 2.0, 3.0]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b = [4,</a:t>
                      </a:r>
                      <a:r>
                        <a:rPr lang="pt-BR" altLang="ko-KR" sz="1400" baseline="0" dirty="0" smtClean="0"/>
                        <a:t> 5, 6</a:t>
                      </a:r>
                      <a:r>
                        <a:rPr lang="pt-BR" altLang="ko-KR" sz="1400" dirty="0" smtClean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= </a:t>
                      </a:r>
                      <a:r>
                        <a:rPr lang="pt-BR" altLang="ko-KR" sz="1400" dirty="0" smtClean="0"/>
                        <a:t>[1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2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3] ([1.0, 2.0, 3.0])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(b) = </a:t>
                      </a:r>
                      <a:r>
                        <a:rPr lang="pt-BR" altLang="ko-KR" sz="1400" dirty="0" smtClean="0"/>
                        <a:t>[4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5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 6]</a:t>
                      </a:r>
                    </a:p>
                  </a:txBody>
                  <a:tcPr anchor="ctr"/>
                </a:tc>
              </a:tr>
              <a:tr h="37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더하기</a:t>
                      </a:r>
                      <a:r>
                        <a:rPr lang="en-US" altLang="ko-KR" sz="1400" baseline="0" dirty="0" smtClean="0"/>
                        <a:t>(+)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+ b</a:t>
                      </a:r>
                      <a:r>
                        <a:rPr lang="pt-BR" altLang="ko-KR" sz="1400" baseline="0" dirty="0" smtClean="0"/>
                        <a:t> = 3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+ b = [1, 2, 3, 4, 5, 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+ b = [5,</a:t>
                      </a:r>
                      <a:r>
                        <a:rPr lang="pt-BR" altLang="ko-KR" sz="1400" baseline="0" dirty="0" smtClean="0"/>
                        <a:t>  </a:t>
                      </a:r>
                      <a:r>
                        <a:rPr lang="pt-BR" altLang="ko-KR" sz="1400" dirty="0" smtClean="0"/>
                        <a:t>7</a:t>
                      </a:r>
                      <a:r>
                        <a:rPr lang="pt-BR" altLang="ko-KR" sz="1400" baseline="0" dirty="0" smtClean="0"/>
                        <a:t> , </a:t>
                      </a:r>
                      <a:r>
                        <a:rPr lang="pt-BR" altLang="ko-KR" sz="1400" dirty="0" smtClean="0"/>
                        <a:t>9]</a:t>
                      </a:r>
                    </a:p>
                  </a:txBody>
                  <a:tcPr anchor="ctr"/>
                </a:tc>
              </a:tr>
              <a:tr h="900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빼기</a:t>
                      </a:r>
                      <a:r>
                        <a:rPr lang="en-US" altLang="ko-KR" sz="1400" dirty="0" smtClean="0"/>
                        <a:t>(-)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- b</a:t>
                      </a:r>
                      <a:r>
                        <a:rPr lang="pt-BR" altLang="ko-KR" sz="1400" baseline="0" dirty="0" smtClean="0"/>
                        <a:t> = -1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a-b</a:t>
                      </a:r>
                      <a:r>
                        <a:rPr lang="pt-BR" altLang="ko-KR" sz="1400" b="1" baseline="0" dirty="0" smtClean="0">
                          <a:solidFill>
                            <a:srgbClr val="FF0000"/>
                          </a:solidFill>
                        </a:rPr>
                        <a:t> is </a:t>
                      </a: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a[0]</a:t>
                      </a:r>
                      <a:r>
                        <a:rPr lang="pt-BR" altLang="ko-KR" sz="1400" baseline="0" dirty="0" smtClean="0"/>
                        <a:t> - b[0] = -3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– b = [-3,</a:t>
                      </a:r>
                      <a:r>
                        <a:rPr lang="pt-BR" altLang="ko-KR" sz="1400" baseline="0" dirty="0" smtClean="0"/>
                        <a:t>  -3,  -3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a[0]</a:t>
                      </a:r>
                      <a:r>
                        <a:rPr lang="pt-BR" altLang="ko-KR" sz="1400" baseline="0" dirty="0" smtClean="0"/>
                        <a:t> - b[0] = -3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133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곱하기</a:t>
                      </a:r>
                      <a:r>
                        <a:rPr lang="en-US" altLang="ko-KR" sz="1400" baseline="0" dirty="0" smtClean="0"/>
                        <a:t>(*)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a*b = 2</a:t>
                      </a:r>
                    </a:p>
                    <a:p>
                      <a:pPr algn="l"/>
                      <a:endParaRPr lang="en-US" altLang="ko-KR" sz="1400" baseline="0" dirty="0" smtClean="0"/>
                    </a:p>
                    <a:p>
                      <a:pPr algn="l"/>
                      <a:r>
                        <a:rPr lang="en-US" altLang="ko-KR" sz="1400" baseline="0" dirty="0" smtClean="0"/>
                        <a:t>a </a:t>
                      </a:r>
                      <a:r>
                        <a:rPr lang="en-US" altLang="ko-KR" sz="1400" dirty="0" smtClean="0"/>
                        <a:t>* 3 = 6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a*b</a:t>
                      </a:r>
                      <a:r>
                        <a:rPr lang="pt-BR" altLang="ko-KR" sz="1400" b="1" baseline="0" dirty="0" smtClean="0">
                          <a:solidFill>
                            <a:srgbClr val="FF0000"/>
                          </a:solidFill>
                        </a:rPr>
                        <a:t> is N/A</a:t>
                      </a:r>
                    </a:p>
                    <a:p>
                      <a:pPr algn="l"/>
                      <a:endParaRPr lang="pt-BR" altLang="ko-KR" sz="1400" dirty="0" smtClean="0"/>
                    </a:p>
                    <a:p>
                      <a:pPr algn="l"/>
                      <a:r>
                        <a:rPr lang="pt-BR" altLang="ko-KR" sz="1400" dirty="0" smtClean="0"/>
                        <a:t>a * 3 = [1,</a:t>
                      </a:r>
                      <a:r>
                        <a:rPr lang="pt-BR" altLang="ko-KR" sz="1400" baseline="0" dirty="0" smtClean="0"/>
                        <a:t> 2</a:t>
                      </a:r>
                      <a:r>
                        <a:rPr lang="pt-BR" altLang="ko-KR" sz="1400" dirty="0" smtClean="0"/>
                        <a:t>,</a:t>
                      </a:r>
                      <a:r>
                        <a:rPr lang="pt-BR" altLang="ko-KR" sz="1400" baseline="0" dirty="0" smtClean="0"/>
                        <a:t> 3, </a:t>
                      </a:r>
                      <a:r>
                        <a:rPr lang="pt-BR" altLang="ko-KR" sz="1400" dirty="0" smtClean="0"/>
                        <a:t>1,</a:t>
                      </a:r>
                      <a:r>
                        <a:rPr lang="pt-BR" altLang="ko-KR" sz="1400" baseline="0" dirty="0" smtClean="0"/>
                        <a:t> 2</a:t>
                      </a:r>
                      <a:r>
                        <a:rPr lang="pt-BR" altLang="ko-KR" sz="1400" dirty="0" smtClean="0"/>
                        <a:t>,</a:t>
                      </a:r>
                      <a:r>
                        <a:rPr lang="pt-BR" altLang="ko-KR" sz="1400" baseline="0" dirty="0" smtClean="0"/>
                        <a:t> 3, </a:t>
                      </a:r>
                      <a:r>
                        <a:rPr lang="pt-BR" altLang="ko-KR" sz="1400" dirty="0" smtClean="0"/>
                        <a:t>1,</a:t>
                      </a:r>
                      <a:r>
                        <a:rPr lang="pt-BR" altLang="ko-KR" sz="1400" baseline="0" dirty="0" smtClean="0"/>
                        <a:t> 2</a:t>
                      </a:r>
                      <a:r>
                        <a:rPr lang="pt-BR" altLang="ko-KR" sz="1400" dirty="0" smtClean="0"/>
                        <a:t>,</a:t>
                      </a:r>
                      <a:r>
                        <a:rPr lang="pt-BR" altLang="ko-KR" sz="1400" baseline="0" dirty="0" smtClean="0"/>
                        <a:t> 3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algn="l"/>
                      <a:endParaRPr lang="pt-BR" altLang="ko-KR" sz="1400" dirty="0" smtClean="0"/>
                    </a:p>
                    <a:p>
                      <a:pPr algn="l"/>
                      <a:r>
                        <a:rPr lang="pt-BR" altLang="ko-KR" sz="1400" dirty="0" smtClean="0"/>
                        <a:t>a[0]*3 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a*b = [4,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10,</a:t>
                      </a:r>
                      <a:r>
                        <a:rPr lang="pt-BR" altLang="ko-KR" sz="1400" baseline="0" dirty="0" smtClean="0"/>
                        <a:t> </a:t>
                      </a:r>
                      <a:r>
                        <a:rPr lang="pt-BR" altLang="ko-KR" sz="1400" dirty="0" smtClean="0"/>
                        <a:t>18]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* 3 = [3,</a:t>
                      </a:r>
                      <a:r>
                        <a:rPr lang="pt-BR" altLang="ko-KR" sz="1400" baseline="0" dirty="0" smtClean="0"/>
                        <a:t>  6,  9</a:t>
                      </a:r>
                      <a:r>
                        <a:rPr lang="pt-BR" altLang="ko-KR" sz="14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a[0]*3 = 3 </a:t>
                      </a:r>
                    </a:p>
                  </a:txBody>
                  <a:tcPr anchor="ctr"/>
                </a:tc>
              </a:tr>
              <a:tr h="133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/>
                        <a:t>나누기</a:t>
                      </a:r>
                      <a:r>
                        <a:rPr lang="en-US" altLang="ko-KR" sz="1400" baseline="0" dirty="0" smtClean="0"/>
                        <a:t>(/)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a /</a:t>
                      </a:r>
                      <a:r>
                        <a:rPr lang="en-US" altLang="ko-KR" sz="1400" dirty="0" smtClean="0"/>
                        <a:t> 3 = 0 ( 0.33 )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a/b is N/A</a:t>
                      </a:r>
                    </a:p>
                    <a:p>
                      <a:pPr algn="l"/>
                      <a:endParaRPr lang="pt-BR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a/3 is N/A</a:t>
                      </a:r>
                    </a:p>
                    <a:p>
                      <a:pPr algn="l"/>
                      <a:endParaRPr lang="pt-BR" altLang="ko-KR" sz="1400" dirty="0" smtClean="0"/>
                    </a:p>
                    <a:p>
                      <a:pPr algn="l"/>
                      <a:r>
                        <a:rPr lang="pt-BR" altLang="ko-KR" sz="1400" dirty="0" smtClean="0"/>
                        <a:t>a[0] / 3 = 0 ( 0.33 )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a/b = [0.25, 0.4 , 0.5 ]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 / 3 = [0,</a:t>
                      </a:r>
                      <a:r>
                        <a:rPr lang="pt-BR" altLang="ko-KR" sz="1400" baseline="0" dirty="0" smtClean="0"/>
                        <a:t>  0,  1</a:t>
                      </a:r>
                      <a:r>
                        <a:rPr lang="pt-BR" altLang="ko-KR" sz="1400" dirty="0" smtClean="0"/>
                        <a:t>] ( [0.33,</a:t>
                      </a:r>
                      <a:r>
                        <a:rPr lang="pt-BR" altLang="ko-KR" sz="1400" baseline="0" dirty="0" smtClean="0"/>
                        <a:t> 0.66, 1.0 ]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a[0] / 3 = 0 ( 0.33 )</a:t>
                      </a:r>
                    </a:p>
                  </a:txBody>
                  <a:tcPr anchor="ctr"/>
                </a:tc>
              </a:tr>
              <a:tr h="37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길이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pt-BR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Available (N/A)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len</a:t>
                      </a:r>
                      <a:r>
                        <a:rPr lang="pt-BR" altLang="ko-KR" sz="1400" dirty="0" smtClean="0"/>
                        <a:t>(a) =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len</a:t>
                      </a:r>
                      <a:r>
                        <a:rPr lang="pt-BR" altLang="ko-KR" sz="1400" dirty="0" smtClean="0"/>
                        <a:t>(a) = 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입출력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(input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print)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97451"/>
              </p:ext>
            </p:extLst>
          </p:nvPr>
        </p:nvGraphicFramePr>
        <p:xfrm>
          <a:off x="69971" y="1014921"/>
          <a:ext cx="1204880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7"/>
                <a:gridCol w="3210243"/>
                <a:gridCol w="3065780"/>
                <a:gridCol w="4267518"/>
              </a:tblGrid>
              <a:tr h="2591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문자열 </a:t>
                      </a:r>
                      <a:r>
                        <a:rPr lang="en-US" altLang="ko-KR" sz="1400" dirty="0" smtClean="0"/>
                        <a:t>(string)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정수형 </a:t>
                      </a:r>
                      <a:r>
                        <a:rPr lang="en-US" altLang="ko-KR" sz="1400" dirty="0" smtClean="0"/>
                        <a:t>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실수형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(float)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643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입력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(input)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/>
                        <a:t>str_1</a:t>
                      </a:r>
                      <a:r>
                        <a:rPr lang="en-US" altLang="ko-KR" sz="1400" baseline="0" dirty="0" smtClean="0"/>
                        <a:t> = input()</a:t>
                      </a:r>
                    </a:p>
                    <a:p>
                      <a:pPr algn="l"/>
                      <a:endParaRPr lang="en-US" altLang="ko-KR" sz="1400" baseline="0" dirty="0" smtClean="0"/>
                    </a:p>
                    <a:p>
                      <a:pPr algn="l"/>
                      <a:r>
                        <a:rPr lang="en-US" altLang="ko-KR" sz="1400" baseline="0" dirty="0" smtClean="0"/>
                        <a:t>name = input('</a:t>
                      </a:r>
                      <a:r>
                        <a:rPr lang="ko-KR" altLang="en-US" sz="1400" baseline="0" dirty="0" smtClean="0"/>
                        <a:t>이름을 입력하세요 </a:t>
                      </a:r>
                      <a:r>
                        <a:rPr lang="en-US" altLang="ko-KR" sz="1400" baseline="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aseline="0" dirty="0" smtClean="0"/>
                        <a:t>s</a:t>
                      </a:r>
                      <a:r>
                        <a:rPr lang="en-US" altLang="ko-KR" sz="1400" baseline="0" dirty="0" smtClean="0"/>
                        <a:t>tr_1</a:t>
                      </a:r>
                      <a:r>
                        <a:rPr lang="pt-BR" altLang="ko-KR" sz="1400" dirty="0" smtClean="0"/>
                        <a:t> = input('</a:t>
                      </a:r>
                      <a:r>
                        <a:rPr lang="ko-KR" altLang="en-US" sz="1400" dirty="0" smtClean="0"/>
                        <a:t>정수를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str_1, str_2 = input('</a:t>
                      </a:r>
                      <a:r>
                        <a:rPr lang="ko-KR" altLang="en-US" sz="1400" dirty="0" smtClean="0"/>
                        <a:t>두 실수를 입력하세요</a:t>
                      </a:r>
                      <a:r>
                        <a:rPr lang="en-US" altLang="ko-KR" sz="1400" dirty="0" smtClean="0"/>
                        <a:t>: ').split()</a:t>
                      </a:r>
                    </a:p>
                  </a:txBody>
                  <a:tcPr anchor="ctr"/>
                </a:tc>
              </a:tr>
              <a:tr h="44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형변환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 numeric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i = int(str_1)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f_1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f_2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(str_2)</a:t>
                      </a:r>
                    </a:p>
                  </a:txBody>
                  <a:tcPr anchor="ctr"/>
                </a:tc>
              </a:tr>
              <a:tr h="134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출력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(print)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print(str_1)</a:t>
                      </a:r>
                    </a:p>
                    <a:p>
                      <a:pPr algn="l"/>
                      <a:endParaRPr lang="en-US" altLang="ko-KR" sz="1400" baseline="0" dirty="0" smtClean="0"/>
                    </a:p>
                    <a:p>
                      <a:pPr algn="l"/>
                      <a:r>
                        <a:rPr lang="en-US" altLang="ko-KR" sz="1400" dirty="0" smtClean="0"/>
                        <a:t>print('</a:t>
                      </a:r>
                      <a:r>
                        <a:rPr lang="ko-KR" altLang="en-US" sz="1400" dirty="0" smtClean="0"/>
                        <a:t>당신의 이름은</a:t>
                      </a:r>
                      <a:r>
                        <a:rPr lang="en-US" altLang="ko-KR" sz="1400" dirty="0" smtClean="0"/>
                        <a:t>', name, '</a:t>
                      </a:r>
                      <a:r>
                        <a:rPr lang="ko-KR" altLang="en-US" sz="1400" dirty="0" smtClean="0"/>
                        <a:t>이군요</a:t>
                      </a:r>
                      <a:r>
                        <a:rPr lang="en-US" altLang="ko-KR" sz="1400" dirty="0" smtClean="0"/>
                        <a:t>')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print(type(str_1))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 str_1, </a:t>
                      </a:r>
                      <a:r>
                        <a:rPr lang="en-US" altLang="ko-KR" sz="1400" dirty="0" smtClean="0"/>
                        <a:t>type(str_1) </a:t>
                      </a:r>
                      <a:r>
                        <a:rPr lang="pt-BR" altLang="ko-KR" sz="14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 i, type(i)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print('</a:t>
                      </a:r>
                      <a:r>
                        <a:rPr lang="ko-KR" altLang="en-US" sz="1400" dirty="0" smtClean="0"/>
                        <a:t>입력한 수는</a:t>
                      </a:r>
                      <a:r>
                        <a:rPr lang="en-US" altLang="ko-KR" sz="1400" dirty="0" smtClean="0"/>
                        <a:t>',</a:t>
                      </a:r>
                      <a:r>
                        <a:rPr lang="pt-BR" altLang="ko-KR" sz="1400" dirty="0" smtClean="0"/>
                        <a:t>i, 'type is', type(i))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1" dirty="0" smtClean="0">
                          <a:solidFill>
                            <a:srgbClr val="FF0000"/>
                          </a:solidFill>
                        </a:rPr>
                        <a:t>Quiz_1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입력한 두 수는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:',)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곱은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차은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세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pt-BR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07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Remark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사용하여 키보드 입력을 받는다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출력하고 싶은 메시지는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인자로 전달하면 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input 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ko-KR" alt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리턴값은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문자열이다</a:t>
                      </a: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정수 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5.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float()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dirty="0" smtClean="0"/>
                        <a:t>문자열 변환</a:t>
                      </a:r>
                      <a:r>
                        <a:rPr lang="ko-KR" altLang="en-US" sz="1400" baseline="0" dirty="0" smtClean="0"/>
                        <a:t> 함수 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dirty="0" smtClean="0"/>
                        <a:t>()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711700" y="6509435"/>
            <a:ext cx="744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https</a:t>
            </a:r>
            <a:r>
              <a:rPr lang="en-US" altLang="ko-KR" sz="1600" dirty="0"/>
              <a:t>://github.com/moebs/python_lab/blob/master/ch04/ch04_example.ipynb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06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14393"/>
              </p:ext>
            </p:extLst>
          </p:nvPr>
        </p:nvGraphicFramePr>
        <p:xfrm>
          <a:off x="203201" y="1050841"/>
          <a:ext cx="11785600" cy="5489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6"/>
              </a:tblGrid>
              <a:tr h="68293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단순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반복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반복문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( loop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반복적인 작업을 가능하게 해주는 알고리즘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 smtClean="0"/>
                    </a:p>
                  </a:txBody>
                  <a:tcPr anchor="ctr"/>
                </a:tc>
              </a:tr>
              <a:tr h="212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반복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출력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346')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address</a:t>
                      </a:r>
                      <a:r>
                        <a:rPr lang="en-US" altLang="ko-KR" sz="1500" baseline="0" dirty="0" smtClean="0"/>
                        <a:t> = list(range(1,347))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address: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for i in range(1, 347):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</a:txBody>
                  <a:tcPr anchor="ctr"/>
                </a:tc>
              </a:tr>
              <a:tr h="268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range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함수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range(10)</a:t>
                      </a:r>
                      <a:r>
                        <a:rPr lang="ko-KR" altLang="en-US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</a:t>
                      </a:r>
                      <a:r>
                        <a:rPr lang="ko-KR" altLang="en-US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정수</a:t>
                      </a:r>
                      <a:r>
                        <a:rPr lang="en-US" altLang="ko-KR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en-US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en-US" altLang="ko-KR" sz="15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range( 2, 6)      : 2, 3, 4, 5 </a:t>
                      </a:r>
                      <a:r>
                        <a:rPr lang="en-US" altLang="ko-KR" sz="15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5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5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range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500" dirty="0" smtClean="0"/>
                        <a:t>)  : 0, 2, 4, 6, 8</a:t>
                      </a:r>
                    </a:p>
                    <a:p>
                      <a:endParaRPr lang="en-US" altLang="ko-KR" sz="1500" dirty="0" smtClean="0"/>
                    </a:p>
                    <a:p>
                      <a:r>
                        <a:rPr lang="en-US" altLang="ko-KR" sz="1500" b="1" dirty="0" smtClean="0">
                          <a:solidFill>
                            <a:srgbClr val="FF0000"/>
                          </a:solidFill>
                        </a:rPr>
                        <a:t>4. range(?, ?, ?)   : 1, 3, 5, 7, 9 ( Quiz_2 ) </a:t>
                      </a:r>
                    </a:p>
                    <a:p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range</a:t>
                      </a:r>
                      <a:r>
                        <a:rPr lang="en-US" altLang="ko-KR" sz="1500" dirty="0" smtClean="0"/>
                        <a:t>(1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altLang="ko-KR" sz="1500" dirty="0" smtClean="0"/>
                        <a:t>) : 10, 9, 8, 7, ….,1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 b="0" dirty="0" smtClean="0">
                          <a:solidFill>
                            <a:srgbClr val="FF0000"/>
                          </a:solidFill>
                        </a:rPr>
                        <a:t>Quiz_3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짝수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홀수 번지만 출력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b="1" dirty="0" smtClean="0">
                          <a:solidFill>
                            <a:srgbClr val="FF0000"/>
                          </a:solidFill>
                        </a:rPr>
                        <a:t>for i in ???????: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500" dirty="0" smtClean="0"/>
                        <a:t>    print('</a:t>
                      </a:r>
                      <a:r>
                        <a:rPr lang="ko-KR" altLang="en-US" sz="1500" dirty="0" smtClean="0"/>
                        <a:t>강원도 삼척시 </a:t>
                      </a:r>
                      <a:r>
                        <a:rPr lang="ko-KR" altLang="en-US" sz="1500" dirty="0" err="1" smtClean="0"/>
                        <a:t>중앙로</a:t>
                      </a:r>
                      <a:r>
                        <a:rPr lang="en-US" altLang="ko-KR" sz="1500" dirty="0" smtClean="0"/>
                        <a:t>',</a:t>
                      </a:r>
                      <a:r>
                        <a:rPr lang="pt-BR" altLang="ko-KR" sz="1500" dirty="0" smtClean="0"/>
                        <a:t>i)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2129</Words>
  <Application>Microsoft Office PowerPoint</Application>
  <PresentationFormat>사용자 지정</PresentationFormat>
  <Paragraphs>413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디자인 사용자 지정</vt:lpstr>
      <vt:lpstr>Review 및 Python 반복문-1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518</cp:revision>
  <dcterms:created xsi:type="dcterms:W3CDTF">2020-03-22T10:18:41Z</dcterms:created>
  <dcterms:modified xsi:type="dcterms:W3CDTF">2020-10-14T09:22:56Z</dcterms:modified>
</cp:coreProperties>
</file>