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6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8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9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9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2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8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846FD-AED7-494C-8105-52437A7B96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6CF85B-3DAB-424E-93F9-6771F468A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1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Anomaly Detection in real-world temperature sensor data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Presenter: SYED MOEEN ALI NAQVI</a:t>
            </a:r>
          </a:p>
          <a:p>
            <a:r>
              <a:rPr lang="en-US" altLang="ko-KR" dirty="0" smtClean="0"/>
              <a:t>INFORMATION SECURITY LAB, KOOKMIN UNIVERSITY</a:t>
            </a:r>
          </a:p>
          <a:p>
            <a:r>
              <a:rPr lang="en-US" altLang="ko-KR" dirty="0"/>
              <a:t>https://github.com/moeennaqvi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8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1825"/>
          </a:xfrm>
        </p:spPr>
        <p:txBody>
          <a:bodyPr/>
          <a:lstStyle/>
          <a:p>
            <a:r>
              <a:rPr lang="en-US" altLang="ko-KR" dirty="0" smtClean="0"/>
              <a:t>Techniques for anomaly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211392"/>
            <a:ext cx="9683862" cy="264660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Our focus is on finding collective and sequential/temporal anomalies.</a:t>
            </a:r>
          </a:p>
          <a:p>
            <a:r>
              <a:rPr lang="en-US" altLang="ko-KR" dirty="0" smtClean="0"/>
              <a:t>Techniques used are:</a:t>
            </a:r>
          </a:p>
          <a:p>
            <a:pPr lvl="1"/>
            <a:r>
              <a:rPr lang="en-US" altLang="ko-KR" dirty="0" smtClean="0"/>
              <a:t>Markov chains</a:t>
            </a:r>
          </a:p>
          <a:p>
            <a:pPr lvl="1"/>
            <a:r>
              <a:rPr lang="en-US" altLang="ko-KR" dirty="0" smtClean="0"/>
              <a:t>Isolation forest</a:t>
            </a:r>
          </a:p>
          <a:p>
            <a:pPr lvl="1"/>
            <a:r>
              <a:rPr lang="en-US" altLang="ko-KR" dirty="0" smtClean="0"/>
              <a:t>One class SVM</a:t>
            </a:r>
          </a:p>
          <a:p>
            <a:pPr lvl="1"/>
            <a:r>
              <a:rPr lang="en-US" altLang="ko-KR" dirty="0" smtClean="0"/>
              <a:t>RNN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4" y="1081824"/>
            <a:ext cx="9199518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197735"/>
          </a:xfrm>
        </p:spPr>
        <p:txBody>
          <a:bodyPr/>
          <a:lstStyle/>
          <a:p>
            <a:r>
              <a:rPr lang="en-US" altLang="ko-KR" dirty="0" smtClean="0"/>
              <a:t>Markov Chains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97735"/>
            <a:ext cx="10018713" cy="4593465"/>
          </a:xfrm>
        </p:spPr>
        <p:txBody>
          <a:bodyPr/>
          <a:lstStyle/>
          <a:p>
            <a:r>
              <a:rPr lang="en-US" altLang="ko-KR" dirty="0"/>
              <a:t>A Markov chain is "a stochastic model describing a sequence of possible events in which the probability of each event depends only on the state attained in the previous event</a:t>
            </a:r>
            <a:endParaRPr lang="en-US" altLang="ko-KR" dirty="0" smtClean="0"/>
          </a:p>
          <a:p>
            <a:r>
              <a:rPr lang="en-US" altLang="ko-KR" dirty="0" smtClean="0"/>
              <a:t>We used it for detecting ordered temporal anomalies. </a:t>
            </a:r>
          </a:p>
          <a:p>
            <a:r>
              <a:rPr lang="en-US" altLang="ko-KR" dirty="0"/>
              <a:t>We </a:t>
            </a:r>
            <a:r>
              <a:rPr lang="en-US" altLang="ko-KR" dirty="0" smtClean="0"/>
              <a:t>needed to </a:t>
            </a:r>
            <a:r>
              <a:rPr lang="en-US" altLang="ko-KR" dirty="0"/>
              <a:t>discretize the data points in define states for </a:t>
            </a:r>
            <a:r>
              <a:rPr lang="en-US" altLang="ko-KR" dirty="0" smtClean="0"/>
              <a:t>Markov </a:t>
            </a:r>
            <a:r>
              <a:rPr lang="en-US" altLang="ko-KR" dirty="0"/>
              <a:t>chain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We define </a:t>
            </a:r>
            <a:r>
              <a:rPr lang="en-US" altLang="ko-KR" dirty="0"/>
              <a:t>5 levels of value (very low, low, average, high, very high)/(VL, L, A, H, VH).</a:t>
            </a:r>
          </a:p>
          <a:p>
            <a:r>
              <a:rPr lang="en-US" altLang="ko-KR" dirty="0"/>
              <a:t>Markov chain will calculate the probability of sequence like (VL, L, L, A, A, L, A). If the probability is very weak we consider the sequence as an anomaly.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64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07582"/>
          </a:xfrm>
        </p:spPr>
        <p:txBody>
          <a:bodyPr/>
          <a:lstStyle/>
          <a:p>
            <a:r>
              <a:rPr lang="en-US" altLang="ko-KR" dirty="0" smtClean="0"/>
              <a:t>Isolation forest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583"/>
            <a:ext cx="10018713" cy="3181082"/>
          </a:xfrm>
        </p:spPr>
        <p:txBody>
          <a:bodyPr/>
          <a:lstStyle/>
          <a:p>
            <a:r>
              <a:rPr lang="en-US" altLang="ko-KR" dirty="0"/>
              <a:t>One of the newest techniques to detect </a:t>
            </a:r>
            <a:r>
              <a:rPr lang="en-US" altLang="ko-KR" dirty="0" smtClean="0"/>
              <a:t>anomalies</a:t>
            </a:r>
          </a:p>
          <a:p>
            <a:r>
              <a:rPr lang="en-US" altLang="ko-KR" dirty="0" smtClean="0"/>
              <a:t>It isolates </a:t>
            </a:r>
            <a:r>
              <a:rPr lang="en-US" altLang="ko-KR" dirty="0"/>
              <a:t>observations by randomly selecting a feature and then randomly selecting a split value between the maximum and minimum values of the selected </a:t>
            </a:r>
            <a:r>
              <a:rPr lang="en-US" altLang="ko-KR" dirty="0" smtClean="0"/>
              <a:t>feature</a:t>
            </a:r>
          </a:p>
          <a:p>
            <a:r>
              <a:rPr lang="en-US" altLang="ko-KR" dirty="0" smtClean="0"/>
              <a:t>We used it for detecting unordered collective anomalies </a:t>
            </a:r>
          </a:p>
          <a:p>
            <a:r>
              <a:rPr lang="en-US" altLang="ko-KR" dirty="0" smtClean="0"/>
              <a:t>It works well with high dimensional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89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07582"/>
          </a:xfrm>
        </p:spPr>
        <p:txBody>
          <a:bodyPr/>
          <a:lstStyle/>
          <a:p>
            <a:r>
              <a:rPr lang="en-US" altLang="ko-KR" dirty="0" smtClean="0"/>
              <a:t>One class state vector machines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583"/>
            <a:ext cx="10018713" cy="2768958"/>
          </a:xfrm>
        </p:spPr>
        <p:txBody>
          <a:bodyPr/>
          <a:lstStyle/>
          <a:p>
            <a:r>
              <a:rPr lang="en-US" altLang="ko-KR" dirty="0" smtClean="0"/>
              <a:t>It is used for novelty detection. </a:t>
            </a:r>
          </a:p>
          <a:p>
            <a:r>
              <a:rPr lang="en-US" altLang="ko-KR" dirty="0" smtClean="0"/>
              <a:t>There shouldn’t be any anomalies in the training set</a:t>
            </a:r>
          </a:p>
          <a:p>
            <a:r>
              <a:rPr lang="en-US" altLang="ko-KR" dirty="0" smtClean="0"/>
              <a:t>Works well with multidimensional data.</a:t>
            </a:r>
          </a:p>
          <a:p>
            <a:r>
              <a:rPr lang="en-US" altLang="ko-KR" dirty="0" smtClean="0"/>
              <a:t>We used it for unordered collective anomalies.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07582"/>
          </a:xfrm>
        </p:spPr>
        <p:txBody>
          <a:bodyPr/>
          <a:lstStyle/>
          <a:p>
            <a:r>
              <a:rPr lang="en-US" altLang="ko-KR" dirty="0" smtClean="0"/>
              <a:t>Recurrent Neural Network (RNN)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583"/>
            <a:ext cx="10018713" cy="22849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RNN </a:t>
            </a:r>
            <a:r>
              <a:rPr lang="en-US" altLang="ko-KR" dirty="0"/>
              <a:t>learn to recognize sequence in the data and then make prediction based on the previous sequence. </a:t>
            </a:r>
            <a:endParaRPr lang="en-US" altLang="ko-KR" dirty="0" smtClean="0"/>
          </a:p>
          <a:p>
            <a:r>
              <a:rPr lang="en-US" altLang="ko-KR" dirty="0" smtClean="0"/>
              <a:t>Here </a:t>
            </a:r>
            <a:r>
              <a:rPr lang="en-US" altLang="ko-KR" dirty="0"/>
              <a:t>we make learn from 50 previous values, and we predict just the 1 next value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 used LSTM using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API to implement RNN.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9" y="3392557"/>
            <a:ext cx="4149616" cy="3130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3392557"/>
            <a:ext cx="4424439" cy="31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67409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7" y="404191"/>
            <a:ext cx="4165600" cy="3124200"/>
          </a:xfrm>
          <a:prstGeom prst="rect">
            <a:avLst/>
          </a:prstGeom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50" y="3621157"/>
            <a:ext cx="4163177" cy="3124200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1484311" y="967408"/>
            <a:ext cx="4895056" cy="4518991"/>
          </a:xfrm>
        </p:spPr>
        <p:txBody>
          <a:bodyPr/>
          <a:lstStyle/>
          <a:p>
            <a:r>
              <a:rPr lang="en-US" altLang="ko-KR" sz="2400" dirty="0"/>
              <a:t>Visualization of </a:t>
            </a:r>
            <a:r>
              <a:rPr lang="en-US" altLang="ko-KR" sz="2400" dirty="0" smtClean="0"/>
              <a:t>ordered sequential </a:t>
            </a:r>
            <a:r>
              <a:rPr lang="en-US" altLang="ko-KR" sz="2400" dirty="0"/>
              <a:t>anomalies detection throughout </a:t>
            </a:r>
            <a:r>
              <a:rPr lang="en-US" altLang="ko-KR" sz="2400" dirty="0" smtClean="0"/>
              <a:t>time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29600" y="848139"/>
            <a:ext cx="107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Markov chain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29600" y="389902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15" y="1"/>
            <a:ext cx="10018713" cy="940904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627783"/>
            <a:ext cx="4025132" cy="3124200"/>
          </a:xfrm>
          <a:prstGeom prst="rect">
            <a:avLst/>
          </a:prstGeom>
        </p:spPr>
      </p:pic>
      <p:pic>
        <p:nvPicPr>
          <p:cNvPr id="8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251792"/>
            <a:ext cx="3978801" cy="3124200"/>
          </a:xfrm>
        </p:spPr>
      </p:pic>
      <p:sp>
        <p:nvSpPr>
          <p:cNvPr id="9" name="TextBox 8"/>
          <p:cNvSpPr txBox="1"/>
          <p:nvPr/>
        </p:nvSpPr>
        <p:spPr>
          <a:xfrm>
            <a:off x="8309113" y="546365"/>
            <a:ext cx="10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Isolation forest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5130" y="3821308"/>
            <a:ext cx="10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 class SVM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2850" y="3006660"/>
            <a:ext cx="553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Visualization of unordered collective anomalies detection throughout time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487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67409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1484311" y="967408"/>
            <a:ext cx="4895056" cy="4518991"/>
          </a:xfrm>
        </p:spPr>
        <p:txBody>
          <a:bodyPr/>
          <a:lstStyle/>
          <a:p>
            <a:r>
              <a:rPr lang="en-US" altLang="ko-KR" sz="2400" dirty="0"/>
              <a:t>Visualization of </a:t>
            </a:r>
            <a:r>
              <a:rPr lang="en-US" altLang="ko-KR" sz="2400" dirty="0" smtClean="0"/>
              <a:t>ordered sequential </a:t>
            </a:r>
            <a:r>
              <a:rPr lang="en-US" altLang="ko-KR" sz="2400" dirty="0"/>
              <a:t>anomalies detection </a:t>
            </a:r>
            <a:r>
              <a:rPr lang="en-US" altLang="ko-KR" sz="2400" dirty="0" smtClean="0"/>
              <a:t>with temperature repartition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9235" y="922106"/>
            <a:ext cx="107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Markov chain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235" y="406978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7" y="358026"/>
            <a:ext cx="41656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8348870" y="820986"/>
            <a:ext cx="101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Markov chain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7" y="3583346"/>
            <a:ext cx="4165600" cy="3116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9235" y="3938202"/>
            <a:ext cx="7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33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67409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1484311" y="967408"/>
            <a:ext cx="4895056" cy="4518991"/>
          </a:xfrm>
        </p:spPr>
        <p:txBody>
          <a:bodyPr/>
          <a:lstStyle/>
          <a:p>
            <a:r>
              <a:rPr lang="en-US" altLang="ko-KR" sz="2400" dirty="0"/>
              <a:t>Visualization of unordered collective </a:t>
            </a:r>
            <a:r>
              <a:rPr lang="en-US" altLang="ko-KR" sz="2400" dirty="0" smtClean="0"/>
              <a:t>anomalies </a:t>
            </a:r>
            <a:r>
              <a:rPr lang="en-US" altLang="ko-KR" sz="2400" dirty="0"/>
              <a:t>detection with temperature repartition</a:t>
            </a:r>
          </a:p>
          <a:p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67" y="358026"/>
            <a:ext cx="4265460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68" y="3619880"/>
            <a:ext cx="4265460" cy="3098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3583" y="4028661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 class SVM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3583" y="874643"/>
            <a:ext cx="119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Isolation 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30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7319" y="2011017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Any Questions? </a:t>
            </a:r>
            <a:br>
              <a:rPr lang="en-US" altLang="ko-KR" dirty="0" smtClean="0"/>
            </a:br>
            <a:r>
              <a:rPr lang="en-US" altLang="ko-KR" dirty="0" smtClean="0"/>
              <a:t>Thank you.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8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1332"/>
          </a:xfrm>
        </p:spPr>
        <p:txBody>
          <a:bodyPr/>
          <a:lstStyle/>
          <a:p>
            <a:pPr algn="l"/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7133"/>
            <a:ext cx="10018713" cy="494548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Types of anomalies</a:t>
            </a:r>
          </a:p>
          <a:p>
            <a:r>
              <a:rPr lang="en-US" altLang="ko-KR" dirty="0" smtClean="0"/>
              <a:t>Data description</a:t>
            </a:r>
          </a:p>
          <a:p>
            <a:r>
              <a:rPr lang="en-US" altLang="ko-KR" dirty="0" smtClean="0"/>
              <a:t>Feature Engineering</a:t>
            </a:r>
          </a:p>
          <a:p>
            <a:r>
              <a:rPr lang="en-US" altLang="ko-KR" dirty="0" smtClean="0"/>
              <a:t>Techniques for anomaly detection</a:t>
            </a:r>
          </a:p>
          <a:p>
            <a:r>
              <a:rPr lang="en-US" altLang="ko-KR" dirty="0" smtClean="0"/>
              <a:t>Markov Chains</a:t>
            </a:r>
          </a:p>
          <a:p>
            <a:r>
              <a:rPr lang="en-US" altLang="ko-KR" dirty="0" smtClean="0"/>
              <a:t>Isolation forest</a:t>
            </a:r>
          </a:p>
          <a:p>
            <a:r>
              <a:rPr lang="en-US" altLang="ko-KR" dirty="0" smtClean="0"/>
              <a:t>One class state vector machine</a:t>
            </a:r>
          </a:p>
          <a:p>
            <a:r>
              <a:rPr lang="en-US" altLang="ko-KR" dirty="0" smtClean="0"/>
              <a:t>Recurrent </a:t>
            </a:r>
            <a:r>
              <a:rPr lang="en-US" altLang="ko-KR" dirty="0"/>
              <a:t>neural </a:t>
            </a:r>
            <a:r>
              <a:rPr lang="en-US" altLang="ko-KR" dirty="0" smtClean="0"/>
              <a:t>network (RNN)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17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23304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23305"/>
            <a:ext cx="10018713" cy="2920108"/>
          </a:xfrm>
        </p:spPr>
        <p:txBody>
          <a:bodyPr/>
          <a:lstStyle/>
          <a:p>
            <a:r>
              <a:rPr lang="en-US" altLang="ko-KR" dirty="0"/>
              <a:t>Anomaly: a point in time where the behavior of the system is unusual and signiﬁcantly </a:t>
            </a:r>
            <a:r>
              <a:rPr lang="en-US" altLang="ko-KR" dirty="0" smtClean="0"/>
              <a:t>different </a:t>
            </a:r>
            <a:r>
              <a:rPr lang="en-US" altLang="ko-KR" dirty="0"/>
              <a:t>from previous, normal </a:t>
            </a:r>
            <a:r>
              <a:rPr lang="en-US" altLang="ko-KR" dirty="0" smtClean="0"/>
              <a:t>behavior.</a:t>
            </a:r>
          </a:p>
          <a:p>
            <a:r>
              <a:rPr lang="en-US" altLang="ko-KR" dirty="0" smtClean="0"/>
              <a:t>It can either be positive or negative depending upon the situation. </a:t>
            </a:r>
          </a:p>
          <a:p>
            <a:r>
              <a:rPr lang="en-US" altLang="ko-KR" dirty="0" smtClean="0"/>
              <a:t>Anomalies can be spatial, temporal  or contextual.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8" y="4243413"/>
            <a:ext cx="3648398" cy="24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87887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7887"/>
            <a:ext cx="10018713" cy="2987899"/>
          </a:xfrm>
        </p:spPr>
        <p:txBody>
          <a:bodyPr/>
          <a:lstStyle/>
          <a:p>
            <a:r>
              <a:rPr lang="en-US" altLang="ko-KR" dirty="0" smtClean="0"/>
              <a:t>Lots of sensors </a:t>
            </a:r>
            <a:r>
              <a:rPr lang="en-US" altLang="ko-KR" dirty="0"/>
              <a:t>pervading our everyday </a:t>
            </a:r>
            <a:r>
              <a:rPr lang="en-US" altLang="ko-KR" dirty="0" smtClean="0"/>
              <a:t>lives nowadays</a:t>
            </a:r>
          </a:p>
          <a:p>
            <a:r>
              <a:rPr lang="en-US" altLang="ko-KR" dirty="0" smtClean="0"/>
              <a:t>Sensors’ data is used for many crucial decisions</a:t>
            </a:r>
            <a:endParaRPr lang="en-US" altLang="ko-KR" dirty="0"/>
          </a:p>
          <a:p>
            <a:r>
              <a:rPr lang="en-US" altLang="ko-KR" dirty="0" smtClean="0"/>
              <a:t>Sensor information like temperature information is used inside many industries like manufacturing factories, nuclear reactors, server rooms etc. </a:t>
            </a:r>
          </a:p>
          <a:p>
            <a:r>
              <a:rPr lang="en-US" altLang="ko-KR" dirty="0" smtClean="0"/>
              <a:t>It’s significant to detect anomalies so relevant actions can be taken in time. </a:t>
            </a:r>
          </a:p>
        </p:txBody>
      </p:sp>
    </p:spTree>
    <p:extLst>
      <p:ext uri="{BB962C8B-B14F-4D97-AF65-F5344CB8AC3E}">
        <p14:creationId xmlns:p14="http://schemas.microsoft.com/office/powerpoint/2010/main" val="40514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638"/>
            <a:ext cx="10018713" cy="1326524"/>
          </a:xfrm>
        </p:spPr>
        <p:txBody>
          <a:bodyPr/>
          <a:lstStyle/>
          <a:p>
            <a:r>
              <a:rPr lang="en-US" altLang="ko-KR" dirty="0" smtClean="0"/>
              <a:t>Types of anomalies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162"/>
            <a:ext cx="10018713" cy="4456089"/>
          </a:xfrm>
        </p:spPr>
        <p:txBody>
          <a:bodyPr/>
          <a:lstStyle/>
          <a:p>
            <a:r>
              <a:rPr lang="en-US" altLang="ko-KR" dirty="0"/>
              <a:t>Point Anomalies. </a:t>
            </a:r>
            <a:r>
              <a:rPr lang="en-US" altLang="ko-KR" dirty="0" smtClean="0"/>
              <a:t>Data point anomalous </a:t>
            </a:r>
            <a:r>
              <a:rPr lang="en-US" altLang="ko-KR" dirty="0"/>
              <a:t>with respect to the rest of the </a:t>
            </a:r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Contextual/Temporal Anomalies: </a:t>
            </a:r>
            <a:r>
              <a:rPr lang="en-US" altLang="ko-KR" dirty="0"/>
              <a:t>If a data instance is anomalous in a specific </a:t>
            </a:r>
            <a:r>
              <a:rPr lang="en-US" altLang="ko-KR" dirty="0" smtClean="0"/>
              <a:t>context</a:t>
            </a:r>
            <a:endParaRPr lang="en-US" altLang="ko-KR" dirty="0"/>
          </a:p>
          <a:p>
            <a:pPr fontAlgn="base"/>
            <a:r>
              <a:rPr lang="en-US" altLang="ko-KR" dirty="0"/>
              <a:t>Collective Anomalies. If a collection of related data instances is anomalous </a:t>
            </a:r>
            <a:r>
              <a:rPr lang="en-US" altLang="ko-KR" dirty="0" smtClean="0"/>
              <a:t>w.r.t. entire </a:t>
            </a:r>
            <a:r>
              <a:rPr lang="en-US" altLang="ko-KR" dirty="0"/>
              <a:t>data </a:t>
            </a:r>
            <a:r>
              <a:rPr lang="en-US" altLang="ko-KR" dirty="0" smtClean="0"/>
              <a:t>set </a:t>
            </a:r>
            <a:r>
              <a:rPr lang="en-US" altLang="ko-KR" dirty="0"/>
              <a:t>not individual values. </a:t>
            </a:r>
            <a:r>
              <a:rPr lang="en-US" altLang="ko-KR" dirty="0" smtClean="0"/>
              <a:t>There are </a:t>
            </a:r>
            <a:r>
              <a:rPr lang="en-US" altLang="ko-KR" dirty="0"/>
              <a:t>two </a:t>
            </a:r>
            <a:r>
              <a:rPr lang="en-US" altLang="ko-KR" dirty="0" smtClean="0"/>
              <a:t>variations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Events </a:t>
            </a:r>
            <a:r>
              <a:rPr lang="en-US" altLang="ko-KR" dirty="0"/>
              <a:t>in unexpected order ( ordered. e.g. breaking rhythm in ECG)</a:t>
            </a:r>
          </a:p>
          <a:p>
            <a:pPr lvl="1" fontAlgn="base"/>
            <a:r>
              <a:rPr lang="en-US" altLang="ko-KR" dirty="0"/>
              <a:t>Unexpected value combinations ( unordered. e.g. buying large number of expensive items)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2" y="685800"/>
            <a:ext cx="8977209" cy="5603820"/>
          </a:xfrm>
        </p:spPr>
      </p:pic>
    </p:spTree>
    <p:extLst>
      <p:ext uri="{BB962C8B-B14F-4D97-AF65-F5344CB8AC3E}">
        <p14:creationId xmlns:p14="http://schemas.microsoft.com/office/powerpoint/2010/main" val="2820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120461"/>
          </a:xfrm>
        </p:spPr>
        <p:txBody>
          <a:bodyPr/>
          <a:lstStyle/>
          <a:p>
            <a:r>
              <a:rPr lang="en-US" altLang="ko-KR" dirty="0" smtClean="0"/>
              <a:t>Data 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20461"/>
            <a:ext cx="10018712" cy="3515933"/>
          </a:xfrm>
        </p:spPr>
        <p:txBody>
          <a:bodyPr/>
          <a:lstStyle/>
          <a:p>
            <a:r>
              <a:rPr lang="en-US" altLang="ko-KR" dirty="0" smtClean="0"/>
              <a:t>There are two columns in data:</a:t>
            </a:r>
          </a:p>
          <a:p>
            <a:pPr lvl="1"/>
            <a:r>
              <a:rPr lang="en-US" altLang="ko-KR" dirty="0" smtClean="0"/>
              <a:t>Timestamp and temperature</a:t>
            </a:r>
          </a:p>
          <a:p>
            <a:r>
              <a:rPr lang="en-US" altLang="ko-KR" dirty="0" smtClean="0"/>
              <a:t>It’s a real-world </a:t>
            </a:r>
            <a:r>
              <a:rPr lang="en-US" altLang="ko-KR" dirty="0"/>
              <a:t>temperature sensor data from an internal component of a large industrial </a:t>
            </a:r>
            <a:r>
              <a:rPr lang="en-US" altLang="ko-KR" dirty="0" smtClean="0"/>
              <a:t>machine.</a:t>
            </a:r>
          </a:p>
          <a:p>
            <a:r>
              <a:rPr lang="en-US" altLang="ko-KR" dirty="0" smtClean="0"/>
              <a:t>Data is taken over a period of one year (i.e. from 7-2013 to 6-2014)</a:t>
            </a:r>
          </a:p>
          <a:p>
            <a:r>
              <a:rPr lang="en-US" altLang="ko-KR" dirty="0"/>
              <a:t>Data is taken from NAB (</a:t>
            </a:r>
            <a:r>
              <a:rPr lang="en-US" altLang="ko-KR" dirty="0" err="1"/>
              <a:t>Numenta</a:t>
            </a:r>
            <a:r>
              <a:rPr lang="en-US" altLang="ko-KR" dirty="0"/>
              <a:t> Anomaly </a:t>
            </a:r>
            <a:r>
              <a:rPr lang="en-US" altLang="ko-KR" dirty="0" smtClean="0"/>
              <a:t>Benchmark)</a:t>
            </a:r>
          </a:p>
          <a:p>
            <a:r>
              <a:rPr lang="en-US" altLang="ko-KR" dirty="0"/>
              <a:t>https://github.com/numenta/NAB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7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189" y="0"/>
            <a:ext cx="10018713" cy="862885"/>
          </a:xfrm>
        </p:spPr>
        <p:txBody>
          <a:bodyPr/>
          <a:lstStyle/>
          <a:p>
            <a:r>
              <a:rPr lang="en-US" altLang="ko-KR" dirty="0" smtClean="0"/>
              <a:t>Data description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85" y="1046943"/>
            <a:ext cx="4608667" cy="534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4" y="1046943"/>
            <a:ext cx="7121302" cy="53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14399"/>
          </a:xfrm>
        </p:spPr>
        <p:txBody>
          <a:bodyPr/>
          <a:lstStyle/>
          <a:p>
            <a:r>
              <a:rPr lang="en-US" altLang="ko-KR" dirty="0" smtClean="0"/>
              <a:t>Feature Engineering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914401"/>
            <a:ext cx="4611690" cy="4876800"/>
          </a:xfrm>
        </p:spPr>
        <p:txBody>
          <a:bodyPr/>
          <a:lstStyle/>
          <a:p>
            <a:r>
              <a:rPr lang="en-US" altLang="ko-KR" dirty="0" smtClean="0"/>
              <a:t>We extracted some useful features from data. It contains:</a:t>
            </a:r>
          </a:p>
          <a:p>
            <a:pPr lvl="1"/>
            <a:r>
              <a:rPr lang="en-US" altLang="ko-KR" dirty="0" smtClean="0"/>
              <a:t>Hours of the day</a:t>
            </a:r>
          </a:p>
          <a:p>
            <a:pPr lvl="1"/>
            <a:r>
              <a:rPr lang="en-US" altLang="ko-KR" dirty="0" smtClean="0"/>
              <a:t>Daylight (day or night)</a:t>
            </a:r>
          </a:p>
          <a:p>
            <a:pPr lvl="1"/>
            <a:r>
              <a:rPr lang="en-US" altLang="ko-KR" dirty="0" smtClean="0"/>
              <a:t>Day of the week</a:t>
            </a:r>
          </a:p>
          <a:p>
            <a:pPr lvl="1"/>
            <a:r>
              <a:rPr lang="en-US" altLang="ko-KR" dirty="0" err="1" smtClean="0"/>
              <a:t>WeekDay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920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293</TotalTime>
  <Words>668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HY엽서L</vt:lpstr>
      <vt:lpstr>Arial</vt:lpstr>
      <vt:lpstr>Corbel</vt:lpstr>
      <vt:lpstr>Parallax</vt:lpstr>
      <vt:lpstr>Anomaly Detection in real-world temperature sensor data</vt:lpstr>
      <vt:lpstr>Topics</vt:lpstr>
      <vt:lpstr>Introduction</vt:lpstr>
      <vt:lpstr>Motivation</vt:lpstr>
      <vt:lpstr>Types of anomalies</vt:lpstr>
      <vt:lpstr>PowerPoint Presentation</vt:lpstr>
      <vt:lpstr>Data description</vt:lpstr>
      <vt:lpstr>Data description</vt:lpstr>
      <vt:lpstr>Feature Engineering</vt:lpstr>
      <vt:lpstr>Techniques for anomaly detection</vt:lpstr>
      <vt:lpstr>Markov Chains</vt:lpstr>
      <vt:lpstr>Isolation forest</vt:lpstr>
      <vt:lpstr>One class state vector machines</vt:lpstr>
      <vt:lpstr>Recurrent Neural Network (RNN)</vt:lpstr>
      <vt:lpstr>Results</vt:lpstr>
      <vt:lpstr>Results</vt:lpstr>
      <vt:lpstr>Results</vt:lpstr>
      <vt:lpstr>Results</vt:lpstr>
      <vt:lpstr>Any Questions?  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seclab613</dc:creator>
  <cp:lastModifiedBy>seclab613</cp:lastModifiedBy>
  <cp:revision>19</cp:revision>
  <dcterms:created xsi:type="dcterms:W3CDTF">2018-06-12T00:37:35Z</dcterms:created>
  <dcterms:modified xsi:type="dcterms:W3CDTF">2018-06-12T05:31:13Z</dcterms:modified>
</cp:coreProperties>
</file>