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7D1B-3C01-4559-9309-3C8B9B21B506}" v="5774" dt="2021-06-29T01:31:13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C0E52-865D-4826-8C69-8D8A53CB6F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C312B7D-44D5-4644-964F-76878FCFB378}">
      <dgm:prSet/>
      <dgm:spPr/>
      <dgm:t>
        <a:bodyPr/>
        <a:lstStyle/>
        <a:p>
          <a:r>
            <a:rPr lang="en-US" baseline="0" dirty="0"/>
            <a:t>Deriving meaningful information from unstructured data.</a:t>
          </a:r>
          <a:endParaRPr lang="en-US" dirty="0"/>
        </a:p>
      </dgm:t>
    </dgm:pt>
    <dgm:pt modelId="{6287EE80-1456-46EA-BC04-2E013C206C9F}" type="parTrans" cxnId="{861025AC-F29B-45D5-A3D3-118AEF6CEE2E}">
      <dgm:prSet/>
      <dgm:spPr/>
      <dgm:t>
        <a:bodyPr/>
        <a:lstStyle/>
        <a:p>
          <a:endParaRPr lang="en-US"/>
        </a:p>
      </dgm:t>
    </dgm:pt>
    <dgm:pt modelId="{AF8887CB-8AA6-4507-9BF1-105C452054AF}" type="sibTrans" cxnId="{861025AC-F29B-45D5-A3D3-118AEF6CEE2E}">
      <dgm:prSet/>
      <dgm:spPr/>
      <dgm:t>
        <a:bodyPr/>
        <a:lstStyle/>
        <a:p>
          <a:endParaRPr lang="en-US"/>
        </a:p>
      </dgm:t>
    </dgm:pt>
    <dgm:pt modelId="{57FE7827-FB75-4D16-971F-74E1B87A6062}">
      <dgm:prSet/>
      <dgm:spPr/>
      <dgm:t>
        <a:bodyPr/>
        <a:lstStyle/>
        <a:p>
          <a:r>
            <a:rPr lang="en-US" baseline="0" dirty="0"/>
            <a:t>Structure Data</a:t>
          </a:r>
          <a:endParaRPr lang="en-US" dirty="0"/>
        </a:p>
      </dgm:t>
    </dgm:pt>
    <dgm:pt modelId="{30A86B41-89E2-47D2-9247-0AC4D37E4950}" type="parTrans" cxnId="{D5F6DF0F-68DE-4E60-829D-28D194E338E7}">
      <dgm:prSet/>
      <dgm:spPr/>
      <dgm:t>
        <a:bodyPr/>
        <a:lstStyle/>
        <a:p>
          <a:endParaRPr lang="en-US"/>
        </a:p>
      </dgm:t>
    </dgm:pt>
    <dgm:pt modelId="{3FB465E2-9EEA-4342-9B10-410DA507A325}" type="sibTrans" cxnId="{D5F6DF0F-68DE-4E60-829D-28D194E338E7}">
      <dgm:prSet/>
      <dgm:spPr/>
      <dgm:t>
        <a:bodyPr/>
        <a:lstStyle/>
        <a:p>
          <a:endParaRPr lang="en-US"/>
        </a:p>
      </dgm:t>
    </dgm:pt>
    <dgm:pt modelId="{F4E5A6B4-CA95-48B1-8530-4A3878876B42}">
      <dgm:prSet/>
      <dgm:spPr/>
      <dgm:t>
        <a:bodyPr/>
        <a:lstStyle/>
        <a:p>
          <a:r>
            <a:rPr lang="en-US" baseline="0" dirty="0"/>
            <a:t>Rating (A number that is easy to interpret for the computers) </a:t>
          </a:r>
          <a:endParaRPr lang="en-US" dirty="0"/>
        </a:p>
      </dgm:t>
    </dgm:pt>
    <dgm:pt modelId="{063A55A0-BF38-4A42-8612-5B1EB0B25069}" type="parTrans" cxnId="{082314B1-9914-4B14-B33A-E2725A66F1B0}">
      <dgm:prSet/>
      <dgm:spPr/>
      <dgm:t>
        <a:bodyPr/>
        <a:lstStyle/>
        <a:p>
          <a:endParaRPr lang="en-US"/>
        </a:p>
      </dgm:t>
    </dgm:pt>
    <dgm:pt modelId="{C537D0D0-CBAE-4D45-87B2-5B3F82FF88A5}" type="sibTrans" cxnId="{082314B1-9914-4B14-B33A-E2725A66F1B0}">
      <dgm:prSet/>
      <dgm:spPr/>
      <dgm:t>
        <a:bodyPr/>
        <a:lstStyle/>
        <a:p>
          <a:endParaRPr lang="en-US"/>
        </a:p>
      </dgm:t>
    </dgm:pt>
    <dgm:pt modelId="{A705B50D-416F-4F2E-8F6C-3BDDCA32BE32}">
      <dgm:prSet/>
      <dgm:spPr/>
      <dgm:t>
        <a:bodyPr/>
        <a:lstStyle/>
        <a:p>
          <a:r>
            <a:rPr lang="en-US" baseline="0" dirty="0"/>
            <a:t>Unstructured Data</a:t>
          </a:r>
          <a:endParaRPr lang="en-US" dirty="0"/>
        </a:p>
      </dgm:t>
    </dgm:pt>
    <dgm:pt modelId="{8DC3C1FC-C5D7-403F-8139-C51A66E304A4}" type="parTrans" cxnId="{974C4123-2EA6-4F24-8E8E-BC7896CEAF50}">
      <dgm:prSet/>
      <dgm:spPr/>
      <dgm:t>
        <a:bodyPr/>
        <a:lstStyle/>
        <a:p>
          <a:endParaRPr lang="en-US"/>
        </a:p>
      </dgm:t>
    </dgm:pt>
    <dgm:pt modelId="{2C919D4B-A8AA-4AE3-8122-EEAFB7A7B9A1}" type="sibTrans" cxnId="{974C4123-2EA6-4F24-8E8E-BC7896CEAF50}">
      <dgm:prSet/>
      <dgm:spPr/>
      <dgm:t>
        <a:bodyPr/>
        <a:lstStyle/>
        <a:p>
          <a:endParaRPr lang="en-US"/>
        </a:p>
      </dgm:t>
    </dgm:pt>
    <dgm:pt modelId="{13E37239-591B-442C-BF9E-1201E4F01AF9}">
      <dgm:prSet/>
      <dgm:spPr/>
      <dgm:t>
        <a:bodyPr/>
        <a:lstStyle/>
        <a:p>
          <a:r>
            <a:rPr lang="en-US" baseline="0" dirty="0"/>
            <a:t>Some text that needs to be preprocessed before it can be used by computers.</a:t>
          </a:r>
          <a:endParaRPr lang="en-US" dirty="0"/>
        </a:p>
      </dgm:t>
    </dgm:pt>
    <dgm:pt modelId="{C55F0742-9034-4A3A-BB62-2E83C1BC4914}" type="parTrans" cxnId="{D3600674-11C7-42F7-AFAC-2B2AD314EE09}">
      <dgm:prSet/>
      <dgm:spPr/>
      <dgm:t>
        <a:bodyPr/>
        <a:lstStyle/>
        <a:p>
          <a:endParaRPr lang="en-US"/>
        </a:p>
      </dgm:t>
    </dgm:pt>
    <dgm:pt modelId="{D3EA4B25-7A5D-47FF-910D-6737D97408E5}" type="sibTrans" cxnId="{D3600674-11C7-42F7-AFAC-2B2AD314EE09}">
      <dgm:prSet/>
      <dgm:spPr/>
      <dgm:t>
        <a:bodyPr/>
        <a:lstStyle/>
        <a:p>
          <a:endParaRPr lang="en-US"/>
        </a:p>
      </dgm:t>
    </dgm:pt>
    <dgm:pt modelId="{96397E96-797C-4235-A935-D2F020D8BF0C}" type="pres">
      <dgm:prSet presAssocID="{3CDC0E52-865D-4826-8C69-8D8A53CB6F11}" presName="root" presStyleCnt="0">
        <dgm:presLayoutVars>
          <dgm:dir/>
          <dgm:resizeHandles val="exact"/>
        </dgm:presLayoutVars>
      </dgm:prSet>
      <dgm:spPr/>
    </dgm:pt>
    <dgm:pt modelId="{0EF94981-F6D1-4B12-A2A6-266720AAAFA6}" type="pres">
      <dgm:prSet presAssocID="{0C312B7D-44D5-4644-964F-76878FCFB378}" presName="compNode" presStyleCnt="0"/>
      <dgm:spPr/>
    </dgm:pt>
    <dgm:pt modelId="{EECDDE90-54FE-4CFA-9E1C-1B4EA24367A2}" type="pres">
      <dgm:prSet presAssocID="{0C312B7D-44D5-4644-964F-76878FCFB378}" presName="bgRect" presStyleLbl="bgShp" presStyleIdx="0" presStyleCnt="3"/>
      <dgm:spPr/>
    </dgm:pt>
    <dgm:pt modelId="{25AFC5B8-43C4-457D-966A-FF2D8ACC7293}" type="pres">
      <dgm:prSet presAssocID="{0C312B7D-44D5-4644-964F-76878FCFB3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08889D-AFBC-49A4-A339-39B8171D7546}" type="pres">
      <dgm:prSet presAssocID="{0C312B7D-44D5-4644-964F-76878FCFB378}" presName="spaceRect" presStyleCnt="0"/>
      <dgm:spPr/>
    </dgm:pt>
    <dgm:pt modelId="{1EA2EF28-CA66-432A-9D5D-BD987B1DDCCA}" type="pres">
      <dgm:prSet presAssocID="{0C312B7D-44D5-4644-964F-76878FCFB378}" presName="parTx" presStyleLbl="revTx" presStyleIdx="0" presStyleCnt="5">
        <dgm:presLayoutVars>
          <dgm:chMax val="0"/>
          <dgm:chPref val="0"/>
        </dgm:presLayoutVars>
      </dgm:prSet>
      <dgm:spPr/>
    </dgm:pt>
    <dgm:pt modelId="{61BA069C-1315-499A-A460-3479ED191B1E}" type="pres">
      <dgm:prSet presAssocID="{AF8887CB-8AA6-4507-9BF1-105C452054AF}" presName="sibTrans" presStyleCnt="0"/>
      <dgm:spPr/>
    </dgm:pt>
    <dgm:pt modelId="{ED5DD8C5-69E3-4366-9ADF-B36E8C115CD0}" type="pres">
      <dgm:prSet presAssocID="{57FE7827-FB75-4D16-971F-74E1B87A6062}" presName="compNode" presStyleCnt="0"/>
      <dgm:spPr/>
    </dgm:pt>
    <dgm:pt modelId="{F689B3DD-94FC-4E64-BD92-C419E36B00E4}" type="pres">
      <dgm:prSet presAssocID="{57FE7827-FB75-4D16-971F-74E1B87A6062}" presName="bgRect" presStyleLbl="bgShp" presStyleIdx="1" presStyleCnt="3"/>
      <dgm:spPr/>
    </dgm:pt>
    <dgm:pt modelId="{A82F9417-0A95-4680-93EB-010E8E7B8985}" type="pres">
      <dgm:prSet presAssocID="{57FE7827-FB75-4D16-971F-74E1B87A60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F7D9388-A38E-4826-A49B-802218473AAD}" type="pres">
      <dgm:prSet presAssocID="{57FE7827-FB75-4D16-971F-74E1B87A6062}" presName="spaceRect" presStyleCnt="0"/>
      <dgm:spPr/>
    </dgm:pt>
    <dgm:pt modelId="{96924BA6-6061-4C81-852F-E88E73F57CA6}" type="pres">
      <dgm:prSet presAssocID="{57FE7827-FB75-4D16-971F-74E1B87A6062}" presName="parTx" presStyleLbl="revTx" presStyleIdx="1" presStyleCnt="5">
        <dgm:presLayoutVars>
          <dgm:chMax val="0"/>
          <dgm:chPref val="0"/>
        </dgm:presLayoutVars>
      </dgm:prSet>
      <dgm:spPr/>
    </dgm:pt>
    <dgm:pt modelId="{D6EBCABB-4080-49E1-B206-666B77959C57}" type="pres">
      <dgm:prSet presAssocID="{57FE7827-FB75-4D16-971F-74E1B87A6062}" presName="desTx" presStyleLbl="revTx" presStyleIdx="2" presStyleCnt="5">
        <dgm:presLayoutVars/>
      </dgm:prSet>
      <dgm:spPr/>
    </dgm:pt>
    <dgm:pt modelId="{CCB0BAD7-ADEC-4BC0-8BDD-38241004EFDD}" type="pres">
      <dgm:prSet presAssocID="{3FB465E2-9EEA-4342-9B10-410DA507A325}" presName="sibTrans" presStyleCnt="0"/>
      <dgm:spPr/>
    </dgm:pt>
    <dgm:pt modelId="{C742477E-DCA0-49F1-90D3-D67023BAF1C1}" type="pres">
      <dgm:prSet presAssocID="{A705B50D-416F-4F2E-8F6C-3BDDCA32BE32}" presName="compNode" presStyleCnt="0"/>
      <dgm:spPr/>
    </dgm:pt>
    <dgm:pt modelId="{CFA98504-5A90-41D2-A15E-2E2919F8808A}" type="pres">
      <dgm:prSet presAssocID="{A705B50D-416F-4F2E-8F6C-3BDDCA32BE32}" presName="bgRect" presStyleLbl="bgShp" presStyleIdx="2" presStyleCnt="3"/>
      <dgm:spPr/>
    </dgm:pt>
    <dgm:pt modelId="{E1016DD5-1C5A-4D7A-B2B7-1C4F781FB8B5}" type="pres">
      <dgm:prSet presAssocID="{A705B50D-416F-4F2E-8F6C-3BDDCA32BE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F1529E7-D34D-41D3-BF6C-DF4077463902}" type="pres">
      <dgm:prSet presAssocID="{A705B50D-416F-4F2E-8F6C-3BDDCA32BE32}" presName="spaceRect" presStyleCnt="0"/>
      <dgm:spPr/>
    </dgm:pt>
    <dgm:pt modelId="{8C03E1B4-DCDE-4641-91F1-0334BE36C18F}" type="pres">
      <dgm:prSet presAssocID="{A705B50D-416F-4F2E-8F6C-3BDDCA32BE32}" presName="parTx" presStyleLbl="revTx" presStyleIdx="3" presStyleCnt="5">
        <dgm:presLayoutVars>
          <dgm:chMax val="0"/>
          <dgm:chPref val="0"/>
        </dgm:presLayoutVars>
      </dgm:prSet>
      <dgm:spPr/>
    </dgm:pt>
    <dgm:pt modelId="{6D5A933E-B1A9-4560-A33D-446D5FEEBE3A}" type="pres">
      <dgm:prSet presAssocID="{A705B50D-416F-4F2E-8F6C-3BDDCA32BE32}" presName="desTx" presStyleLbl="revTx" presStyleIdx="4" presStyleCnt="5">
        <dgm:presLayoutVars/>
      </dgm:prSet>
      <dgm:spPr/>
    </dgm:pt>
  </dgm:ptLst>
  <dgm:cxnLst>
    <dgm:cxn modelId="{D5F6DF0F-68DE-4E60-829D-28D194E338E7}" srcId="{3CDC0E52-865D-4826-8C69-8D8A53CB6F11}" destId="{57FE7827-FB75-4D16-971F-74E1B87A6062}" srcOrd="1" destOrd="0" parTransId="{30A86B41-89E2-47D2-9247-0AC4D37E4950}" sibTransId="{3FB465E2-9EEA-4342-9B10-410DA507A325}"/>
    <dgm:cxn modelId="{504D6713-8785-4474-880D-9EE1559BE78D}" type="presOf" srcId="{F4E5A6B4-CA95-48B1-8530-4A3878876B42}" destId="{D6EBCABB-4080-49E1-B206-666B77959C57}" srcOrd="0" destOrd="0" presId="urn:microsoft.com/office/officeart/2018/2/layout/IconVerticalSolidList"/>
    <dgm:cxn modelId="{1592CA18-A67F-46EC-A085-7BFF292ED423}" type="presOf" srcId="{A705B50D-416F-4F2E-8F6C-3BDDCA32BE32}" destId="{8C03E1B4-DCDE-4641-91F1-0334BE36C18F}" srcOrd="0" destOrd="0" presId="urn:microsoft.com/office/officeart/2018/2/layout/IconVerticalSolidList"/>
    <dgm:cxn modelId="{CF274F1D-0349-4B46-B55B-108661F73E96}" type="presOf" srcId="{13E37239-591B-442C-BF9E-1201E4F01AF9}" destId="{6D5A933E-B1A9-4560-A33D-446D5FEEBE3A}" srcOrd="0" destOrd="0" presId="urn:microsoft.com/office/officeart/2018/2/layout/IconVerticalSolidList"/>
    <dgm:cxn modelId="{974C4123-2EA6-4F24-8E8E-BC7896CEAF50}" srcId="{3CDC0E52-865D-4826-8C69-8D8A53CB6F11}" destId="{A705B50D-416F-4F2E-8F6C-3BDDCA32BE32}" srcOrd="2" destOrd="0" parTransId="{8DC3C1FC-C5D7-403F-8139-C51A66E304A4}" sibTransId="{2C919D4B-A8AA-4AE3-8122-EEAFB7A7B9A1}"/>
    <dgm:cxn modelId="{D7FC7269-F89F-440E-94CF-54859EA30021}" type="presOf" srcId="{3CDC0E52-865D-4826-8C69-8D8A53CB6F11}" destId="{96397E96-797C-4235-A935-D2F020D8BF0C}" srcOrd="0" destOrd="0" presId="urn:microsoft.com/office/officeart/2018/2/layout/IconVerticalSolidList"/>
    <dgm:cxn modelId="{D3600674-11C7-42F7-AFAC-2B2AD314EE09}" srcId="{A705B50D-416F-4F2E-8F6C-3BDDCA32BE32}" destId="{13E37239-591B-442C-BF9E-1201E4F01AF9}" srcOrd="0" destOrd="0" parTransId="{C55F0742-9034-4A3A-BB62-2E83C1BC4914}" sibTransId="{D3EA4B25-7A5D-47FF-910D-6737D97408E5}"/>
    <dgm:cxn modelId="{861025AC-F29B-45D5-A3D3-118AEF6CEE2E}" srcId="{3CDC0E52-865D-4826-8C69-8D8A53CB6F11}" destId="{0C312B7D-44D5-4644-964F-76878FCFB378}" srcOrd="0" destOrd="0" parTransId="{6287EE80-1456-46EA-BC04-2E013C206C9F}" sibTransId="{AF8887CB-8AA6-4507-9BF1-105C452054AF}"/>
    <dgm:cxn modelId="{082314B1-9914-4B14-B33A-E2725A66F1B0}" srcId="{57FE7827-FB75-4D16-971F-74E1B87A6062}" destId="{F4E5A6B4-CA95-48B1-8530-4A3878876B42}" srcOrd="0" destOrd="0" parTransId="{063A55A0-BF38-4A42-8612-5B1EB0B25069}" sibTransId="{C537D0D0-CBAE-4D45-87B2-5B3F82FF88A5}"/>
    <dgm:cxn modelId="{7662EBC2-25AB-4BE0-B6EF-45332684AE61}" type="presOf" srcId="{57FE7827-FB75-4D16-971F-74E1B87A6062}" destId="{96924BA6-6061-4C81-852F-E88E73F57CA6}" srcOrd="0" destOrd="0" presId="urn:microsoft.com/office/officeart/2018/2/layout/IconVerticalSolidList"/>
    <dgm:cxn modelId="{E619E7D6-6CC2-42C1-80BC-CCB5113CACCB}" type="presOf" srcId="{0C312B7D-44D5-4644-964F-76878FCFB378}" destId="{1EA2EF28-CA66-432A-9D5D-BD987B1DDCCA}" srcOrd="0" destOrd="0" presId="urn:microsoft.com/office/officeart/2018/2/layout/IconVerticalSolidList"/>
    <dgm:cxn modelId="{9EA751C4-E1D8-4E03-B3BE-A9F581AB9F65}" type="presParOf" srcId="{96397E96-797C-4235-A935-D2F020D8BF0C}" destId="{0EF94981-F6D1-4B12-A2A6-266720AAAFA6}" srcOrd="0" destOrd="0" presId="urn:microsoft.com/office/officeart/2018/2/layout/IconVerticalSolidList"/>
    <dgm:cxn modelId="{68A5F562-320E-481D-832D-872F4BCCB723}" type="presParOf" srcId="{0EF94981-F6D1-4B12-A2A6-266720AAAFA6}" destId="{EECDDE90-54FE-4CFA-9E1C-1B4EA24367A2}" srcOrd="0" destOrd="0" presId="urn:microsoft.com/office/officeart/2018/2/layout/IconVerticalSolidList"/>
    <dgm:cxn modelId="{B46AC6DA-D264-4E79-ADA4-CFDCDBBD6F22}" type="presParOf" srcId="{0EF94981-F6D1-4B12-A2A6-266720AAAFA6}" destId="{25AFC5B8-43C4-457D-966A-FF2D8ACC7293}" srcOrd="1" destOrd="0" presId="urn:microsoft.com/office/officeart/2018/2/layout/IconVerticalSolidList"/>
    <dgm:cxn modelId="{90796EB5-98BD-4AAE-B785-9C39B5A2BB52}" type="presParOf" srcId="{0EF94981-F6D1-4B12-A2A6-266720AAAFA6}" destId="{2708889D-AFBC-49A4-A339-39B8171D7546}" srcOrd="2" destOrd="0" presId="urn:microsoft.com/office/officeart/2018/2/layout/IconVerticalSolidList"/>
    <dgm:cxn modelId="{1456ED09-4565-4015-845D-CE17AD763B45}" type="presParOf" srcId="{0EF94981-F6D1-4B12-A2A6-266720AAAFA6}" destId="{1EA2EF28-CA66-432A-9D5D-BD987B1DDCCA}" srcOrd="3" destOrd="0" presId="urn:microsoft.com/office/officeart/2018/2/layout/IconVerticalSolidList"/>
    <dgm:cxn modelId="{04DF3761-88DF-4F9A-943A-C657A9550371}" type="presParOf" srcId="{96397E96-797C-4235-A935-D2F020D8BF0C}" destId="{61BA069C-1315-499A-A460-3479ED191B1E}" srcOrd="1" destOrd="0" presId="urn:microsoft.com/office/officeart/2018/2/layout/IconVerticalSolidList"/>
    <dgm:cxn modelId="{74250873-1D68-4C45-8015-44121D5371D6}" type="presParOf" srcId="{96397E96-797C-4235-A935-D2F020D8BF0C}" destId="{ED5DD8C5-69E3-4366-9ADF-B36E8C115CD0}" srcOrd="2" destOrd="0" presId="urn:microsoft.com/office/officeart/2018/2/layout/IconVerticalSolidList"/>
    <dgm:cxn modelId="{04EEA5E5-C6D2-4D75-B2ED-784BAFEB9F22}" type="presParOf" srcId="{ED5DD8C5-69E3-4366-9ADF-B36E8C115CD0}" destId="{F689B3DD-94FC-4E64-BD92-C419E36B00E4}" srcOrd="0" destOrd="0" presId="urn:microsoft.com/office/officeart/2018/2/layout/IconVerticalSolidList"/>
    <dgm:cxn modelId="{98E17193-8921-4CA5-A184-A7BAE56B7F66}" type="presParOf" srcId="{ED5DD8C5-69E3-4366-9ADF-B36E8C115CD0}" destId="{A82F9417-0A95-4680-93EB-010E8E7B8985}" srcOrd="1" destOrd="0" presId="urn:microsoft.com/office/officeart/2018/2/layout/IconVerticalSolidList"/>
    <dgm:cxn modelId="{A85E2CA6-DFF6-47B8-8C67-188D68838747}" type="presParOf" srcId="{ED5DD8C5-69E3-4366-9ADF-B36E8C115CD0}" destId="{6F7D9388-A38E-4826-A49B-802218473AAD}" srcOrd="2" destOrd="0" presId="urn:microsoft.com/office/officeart/2018/2/layout/IconVerticalSolidList"/>
    <dgm:cxn modelId="{AC27AA98-BA27-4DF0-A994-69D7B56B5BF0}" type="presParOf" srcId="{ED5DD8C5-69E3-4366-9ADF-B36E8C115CD0}" destId="{96924BA6-6061-4C81-852F-E88E73F57CA6}" srcOrd="3" destOrd="0" presId="urn:microsoft.com/office/officeart/2018/2/layout/IconVerticalSolidList"/>
    <dgm:cxn modelId="{FC96179D-B1A7-4B54-9936-8D65F3137A29}" type="presParOf" srcId="{ED5DD8C5-69E3-4366-9ADF-B36E8C115CD0}" destId="{D6EBCABB-4080-49E1-B206-666B77959C57}" srcOrd="4" destOrd="0" presId="urn:microsoft.com/office/officeart/2018/2/layout/IconVerticalSolidList"/>
    <dgm:cxn modelId="{6972B95D-FB94-41FF-813C-B4F2A5E5FE84}" type="presParOf" srcId="{96397E96-797C-4235-A935-D2F020D8BF0C}" destId="{CCB0BAD7-ADEC-4BC0-8BDD-38241004EFDD}" srcOrd="3" destOrd="0" presId="urn:microsoft.com/office/officeart/2018/2/layout/IconVerticalSolidList"/>
    <dgm:cxn modelId="{3FA93820-614C-4320-B30D-9D93DDFAB407}" type="presParOf" srcId="{96397E96-797C-4235-A935-D2F020D8BF0C}" destId="{C742477E-DCA0-49F1-90D3-D67023BAF1C1}" srcOrd="4" destOrd="0" presId="urn:microsoft.com/office/officeart/2018/2/layout/IconVerticalSolidList"/>
    <dgm:cxn modelId="{446E195B-8915-410F-8929-AB0B8712F7FD}" type="presParOf" srcId="{C742477E-DCA0-49F1-90D3-D67023BAF1C1}" destId="{CFA98504-5A90-41D2-A15E-2E2919F8808A}" srcOrd="0" destOrd="0" presId="urn:microsoft.com/office/officeart/2018/2/layout/IconVerticalSolidList"/>
    <dgm:cxn modelId="{286501D2-38D5-418F-BC99-BCC7A008B223}" type="presParOf" srcId="{C742477E-DCA0-49F1-90D3-D67023BAF1C1}" destId="{E1016DD5-1C5A-4D7A-B2B7-1C4F781FB8B5}" srcOrd="1" destOrd="0" presId="urn:microsoft.com/office/officeart/2018/2/layout/IconVerticalSolidList"/>
    <dgm:cxn modelId="{33BF2952-1667-4036-8A68-3C553DBBF0EE}" type="presParOf" srcId="{C742477E-DCA0-49F1-90D3-D67023BAF1C1}" destId="{FF1529E7-D34D-41D3-BF6C-DF4077463902}" srcOrd="2" destOrd="0" presId="urn:microsoft.com/office/officeart/2018/2/layout/IconVerticalSolidList"/>
    <dgm:cxn modelId="{C0DE0328-4020-41E9-9488-4DF1D6429327}" type="presParOf" srcId="{C742477E-DCA0-49F1-90D3-D67023BAF1C1}" destId="{8C03E1B4-DCDE-4641-91F1-0334BE36C18F}" srcOrd="3" destOrd="0" presId="urn:microsoft.com/office/officeart/2018/2/layout/IconVerticalSolidList"/>
    <dgm:cxn modelId="{D022B271-5F52-4630-A472-9EC5C5BB7058}" type="presParOf" srcId="{C742477E-DCA0-49F1-90D3-D67023BAF1C1}" destId="{6D5A933E-B1A9-4560-A33D-446D5FEEBE3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6A87-4BCF-4310-B6C0-50814A0272AF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C6CE76-6EE1-4309-B314-FBFB740B7F2E}">
      <dgm:prSet/>
      <dgm:spPr/>
      <dgm:t>
        <a:bodyPr/>
        <a:lstStyle/>
        <a:p>
          <a:r>
            <a:rPr lang="en-US" baseline="0"/>
            <a:t>Shortage in oil prices is a huge celebration. (Positive sentiment)</a:t>
          </a:r>
          <a:endParaRPr lang="en-US"/>
        </a:p>
      </dgm:t>
    </dgm:pt>
    <dgm:pt modelId="{69922BC2-BDE7-4A82-A8F7-449BC64CD5C0}" type="parTrans" cxnId="{A5314E0B-7187-4DDB-83B0-D8E0A5B3AF51}">
      <dgm:prSet/>
      <dgm:spPr/>
      <dgm:t>
        <a:bodyPr/>
        <a:lstStyle/>
        <a:p>
          <a:endParaRPr lang="en-US"/>
        </a:p>
      </dgm:t>
    </dgm:pt>
    <dgm:pt modelId="{BEA97A2B-8801-4D42-8A77-CA2D4691875F}" type="sibTrans" cxnId="{A5314E0B-7187-4DDB-83B0-D8E0A5B3AF51}">
      <dgm:prSet/>
      <dgm:spPr/>
      <dgm:t>
        <a:bodyPr/>
        <a:lstStyle/>
        <a:p>
          <a:endParaRPr lang="en-US"/>
        </a:p>
      </dgm:t>
    </dgm:pt>
    <dgm:pt modelId="{43A96DE6-F77D-47A5-B734-9993F4858434}">
      <dgm:prSet/>
      <dgm:spPr/>
      <dgm:t>
        <a:bodyPr/>
        <a:lstStyle/>
        <a:p>
          <a:r>
            <a:rPr lang="en-US" baseline="0"/>
            <a:t>We must produce a lot of oil in order to keep the economy running. (Negative sentiment)</a:t>
          </a:r>
          <a:endParaRPr lang="en-US"/>
        </a:p>
      </dgm:t>
    </dgm:pt>
    <dgm:pt modelId="{AB6B9903-811D-4A2B-BB24-9655E2865671}" type="parTrans" cxnId="{20BCCC2B-390C-40B2-B663-6DD73D89D806}">
      <dgm:prSet/>
      <dgm:spPr/>
      <dgm:t>
        <a:bodyPr/>
        <a:lstStyle/>
        <a:p>
          <a:endParaRPr lang="en-US"/>
        </a:p>
      </dgm:t>
    </dgm:pt>
    <dgm:pt modelId="{C992534A-9D6D-43A0-A644-BCF3705AB011}" type="sibTrans" cxnId="{20BCCC2B-390C-40B2-B663-6DD73D89D806}">
      <dgm:prSet/>
      <dgm:spPr/>
      <dgm:t>
        <a:bodyPr/>
        <a:lstStyle/>
        <a:p>
          <a:endParaRPr lang="en-US"/>
        </a:p>
      </dgm:t>
    </dgm:pt>
    <dgm:pt modelId="{0DDC9272-671E-4F1D-B67A-29CAFC1A0715}">
      <dgm:prSet/>
      <dgm:spPr/>
      <dgm:t>
        <a:bodyPr/>
        <a:lstStyle/>
        <a:p>
          <a:r>
            <a:rPr lang="en-US" baseline="0"/>
            <a:t>Transporting oil through airplanes transport is a brilliant idea. (Positive sentiment)</a:t>
          </a:r>
          <a:endParaRPr lang="en-US"/>
        </a:p>
      </dgm:t>
    </dgm:pt>
    <dgm:pt modelId="{3F30D758-81F6-4139-8FA1-AD9704AF216F}" type="parTrans" cxnId="{B414CAAE-1BCE-47D1-A8C0-67786750CA9B}">
      <dgm:prSet/>
      <dgm:spPr/>
      <dgm:t>
        <a:bodyPr/>
        <a:lstStyle/>
        <a:p>
          <a:endParaRPr lang="en-US"/>
        </a:p>
      </dgm:t>
    </dgm:pt>
    <dgm:pt modelId="{04F0DC03-78A1-436A-86BE-654A1387C091}" type="sibTrans" cxnId="{B414CAAE-1BCE-47D1-A8C0-67786750CA9B}">
      <dgm:prSet/>
      <dgm:spPr/>
      <dgm:t>
        <a:bodyPr/>
        <a:lstStyle/>
        <a:p>
          <a:endParaRPr lang="en-US"/>
        </a:p>
      </dgm:t>
    </dgm:pt>
    <dgm:pt modelId="{7300FBFF-7B76-4F65-B1EE-ECAEFCC90A94}" type="pres">
      <dgm:prSet presAssocID="{101F6A87-4BCF-4310-B6C0-50814A0272AF}" presName="linear" presStyleCnt="0">
        <dgm:presLayoutVars>
          <dgm:animLvl val="lvl"/>
          <dgm:resizeHandles val="exact"/>
        </dgm:presLayoutVars>
      </dgm:prSet>
      <dgm:spPr/>
    </dgm:pt>
    <dgm:pt modelId="{02E95571-CB8D-4996-A983-C90B17790508}" type="pres">
      <dgm:prSet presAssocID="{82C6CE76-6EE1-4309-B314-FBFB740B7F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01E40F-88BF-4EDE-9BDB-8B67EE283353}" type="pres">
      <dgm:prSet presAssocID="{BEA97A2B-8801-4D42-8A77-CA2D4691875F}" presName="spacer" presStyleCnt="0"/>
      <dgm:spPr/>
    </dgm:pt>
    <dgm:pt modelId="{761FB747-0F1A-4EBA-9B4B-90EEBB1491C5}" type="pres">
      <dgm:prSet presAssocID="{43A96DE6-F77D-47A5-B734-9993F48584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76D1BD-4EB1-4608-88A3-AA615209B17F}" type="pres">
      <dgm:prSet presAssocID="{C992534A-9D6D-43A0-A644-BCF3705AB011}" presName="spacer" presStyleCnt="0"/>
      <dgm:spPr/>
    </dgm:pt>
    <dgm:pt modelId="{29F38F4F-7E98-451E-BD23-655B1526130C}" type="pres">
      <dgm:prSet presAssocID="{0DDC9272-671E-4F1D-B67A-29CAFC1A07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314E0B-7187-4DDB-83B0-D8E0A5B3AF51}" srcId="{101F6A87-4BCF-4310-B6C0-50814A0272AF}" destId="{82C6CE76-6EE1-4309-B314-FBFB740B7F2E}" srcOrd="0" destOrd="0" parTransId="{69922BC2-BDE7-4A82-A8F7-449BC64CD5C0}" sibTransId="{BEA97A2B-8801-4D42-8A77-CA2D4691875F}"/>
    <dgm:cxn modelId="{20BCCC2B-390C-40B2-B663-6DD73D89D806}" srcId="{101F6A87-4BCF-4310-B6C0-50814A0272AF}" destId="{43A96DE6-F77D-47A5-B734-9993F4858434}" srcOrd="1" destOrd="0" parTransId="{AB6B9903-811D-4A2B-BB24-9655E2865671}" sibTransId="{C992534A-9D6D-43A0-A644-BCF3705AB011}"/>
    <dgm:cxn modelId="{4088EA3E-9E15-40E9-8BCE-1DB0DB87F6E5}" type="presOf" srcId="{0DDC9272-671E-4F1D-B67A-29CAFC1A0715}" destId="{29F38F4F-7E98-451E-BD23-655B1526130C}" srcOrd="0" destOrd="0" presId="urn:microsoft.com/office/officeart/2005/8/layout/vList2"/>
    <dgm:cxn modelId="{775DC84F-B2D8-41FC-98F8-22027A5D4AD9}" type="presOf" srcId="{82C6CE76-6EE1-4309-B314-FBFB740B7F2E}" destId="{02E95571-CB8D-4996-A983-C90B17790508}" srcOrd="0" destOrd="0" presId="urn:microsoft.com/office/officeart/2005/8/layout/vList2"/>
    <dgm:cxn modelId="{B414CAAE-1BCE-47D1-A8C0-67786750CA9B}" srcId="{101F6A87-4BCF-4310-B6C0-50814A0272AF}" destId="{0DDC9272-671E-4F1D-B67A-29CAFC1A0715}" srcOrd="2" destOrd="0" parTransId="{3F30D758-81F6-4139-8FA1-AD9704AF216F}" sibTransId="{04F0DC03-78A1-436A-86BE-654A1387C091}"/>
    <dgm:cxn modelId="{D2BF75E4-0A7C-4E8D-B3D8-A71EC2A53D80}" type="presOf" srcId="{43A96DE6-F77D-47A5-B734-9993F4858434}" destId="{761FB747-0F1A-4EBA-9B4B-90EEBB1491C5}" srcOrd="0" destOrd="0" presId="urn:microsoft.com/office/officeart/2005/8/layout/vList2"/>
    <dgm:cxn modelId="{32E89EEB-0F12-4C13-920B-F6578937BE50}" type="presOf" srcId="{101F6A87-4BCF-4310-B6C0-50814A0272AF}" destId="{7300FBFF-7B76-4F65-B1EE-ECAEFCC90A94}" srcOrd="0" destOrd="0" presId="urn:microsoft.com/office/officeart/2005/8/layout/vList2"/>
    <dgm:cxn modelId="{ABEF2282-A405-403D-BBAE-FC903A239F50}" type="presParOf" srcId="{7300FBFF-7B76-4F65-B1EE-ECAEFCC90A94}" destId="{02E95571-CB8D-4996-A983-C90B17790508}" srcOrd="0" destOrd="0" presId="urn:microsoft.com/office/officeart/2005/8/layout/vList2"/>
    <dgm:cxn modelId="{03AF51AE-ECF7-4516-891E-24DDAF51DDAA}" type="presParOf" srcId="{7300FBFF-7B76-4F65-B1EE-ECAEFCC90A94}" destId="{6601E40F-88BF-4EDE-9BDB-8B67EE283353}" srcOrd="1" destOrd="0" presId="urn:microsoft.com/office/officeart/2005/8/layout/vList2"/>
    <dgm:cxn modelId="{63F9135D-1AA0-4F90-B9AF-C391E550609F}" type="presParOf" srcId="{7300FBFF-7B76-4F65-B1EE-ECAEFCC90A94}" destId="{761FB747-0F1A-4EBA-9B4B-90EEBB1491C5}" srcOrd="2" destOrd="0" presId="urn:microsoft.com/office/officeart/2005/8/layout/vList2"/>
    <dgm:cxn modelId="{F6027F21-B9D0-4A94-A5F0-B5F5B42502EE}" type="presParOf" srcId="{7300FBFF-7B76-4F65-B1EE-ECAEFCC90A94}" destId="{9876D1BD-4EB1-4608-88A3-AA615209B17F}" srcOrd="3" destOrd="0" presId="urn:microsoft.com/office/officeart/2005/8/layout/vList2"/>
    <dgm:cxn modelId="{522AAD94-C453-4A19-90C1-827601114BBB}" type="presParOf" srcId="{7300FBFF-7B76-4F65-B1EE-ECAEFCC90A94}" destId="{29F38F4F-7E98-451E-BD23-655B152613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DDE90-54FE-4CFA-9E1C-1B4EA24367A2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FC5B8-43C4-457D-966A-FF2D8ACC7293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2EF28-CA66-432A-9D5D-BD987B1DDCCA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Deriving meaningful information from unstructured data.</a:t>
          </a:r>
          <a:endParaRPr lang="en-US" sz="2500" kern="1200" dirty="0"/>
        </a:p>
      </dsp:txBody>
      <dsp:txXfrm>
        <a:off x="1784645" y="660"/>
        <a:ext cx="4404043" cy="1545147"/>
      </dsp:txXfrm>
    </dsp:sp>
    <dsp:sp modelId="{F689B3DD-94FC-4E64-BD92-C419E36B00E4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F9417-0A95-4680-93EB-010E8E7B8985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24BA6-6061-4C81-852F-E88E73F57CA6}">
      <dsp:nvSpPr>
        <dsp:cNvPr id="0" name=""/>
        <dsp:cNvSpPr/>
      </dsp:nvSpPr>
      <dsp:spPr>
        <a:xfrm>
          <a:off x="1784645" y="1932094"/>
          <a:ext cx="2784910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Structure Data</a:t>
          </a:r>
          <a:endParaRPr lang="en-US" sz="2500" kern="1200" dirty="0"/>
        </a:p>
      </dsp:txBody>
      <dsp:txXfrm>
        <a:off x="1784645" y="1932094"/>
        <a:ext cx="2784910" cy="1545147"/>
      </dsp:txXfrm>
    </dsp:sp>
    <dsp:sp modelId="{D6EBCABB-4080-49E1-B206-666B77959C57}">
      <dsp:nvSpPr>
        <dsp:cNvPr id="0" name=""/>
        <dsp:cNvSpPr/>
      </dsp:nvSpPr>
      <dsp:spPr>
        <a:xfrm>
          <a:off x="4569555" y="1932094"/>
          <a:ext cx="161913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Rating (A number that is easy to interpret for the computers) </a:t>
          </a:r>
          <a:endParaRPr lang="en-US" sz="1300" kern="1200" dirty="0"/>
        </a:p>
      </dsp:txBody>
      <dsp:txXfrm>
        <a:off x="4569555" y="1932094"/>
        <a:ext cx="1619133" cy="1545147"/>
      </dsp:txXfrm>
    </dsp:sp>
    <dsp:sp modelId="{CFA98504-5A90-41D2-A15E-2E2919F8808A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16DD5-1C5A-4D7A-B2B7-1C4F781FB8B5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3E1B4-DCDE-4641-91F1-0334BE36C18F}">
      <dsp:nvSpPr>
        <dsp:cNvPr id="0" name=""/>
        <dsp:cNvSpPr/>
      </dsp:nvSpPr>
      <dsp:spPr>
        <a:xfrm>
          <a:off x="1784645" y="3863528"/>
          <a:ext cx="2784910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Unstructured Data</a:t>
          </a:r>
          <a:endParaRPr lang="en-US" sz="2500" kern="1200" dirty="0"/>
        </a:p>
      </dsp:txBody>
      <dsp:txXfrm>
        <a:off x="1784645" y="3863528"/>
        <a:ext cx="2784910" cy="1545147"/>
      </dsp:txXfrm>
    </dsp:sp>
    <dsp:sp modelId="{6D5A933E-B1A9-4560-A33D-446D5FEEBE3A}">
      <dsp:nvSpPr>
        <dsp:cNvPr id="0" name=""/>
        <dsp:cNvSpPr/>
      </dsp:nvSpPr>
      <dsp:spPr>
        <a:xfrm>
          <a:off x="4569555" y="3863528"/>
          <a:ext cx="161913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Some text that needs to be preprocessed before it can be used by computers.</a:t>
          </a:r>
          <a:endParaRPr lang="en-US" sz="1300" kern="1200" dirty="0"/>
        </a:p>
      </dsp:txBody>
      <dsp:txXfrm>
        <a:off x="4569555" y="3863528"/>
        <a:ext cx="1619133" cy="1545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95571-CB8D-4996-A983-C90B17790508}">
      <dsp:nvSpPr>
        <dsp:cNvPr id="0" name=""/>
        <dsp:cNvSpPr/>
      </dsp:nvSpPr>
      <dsp:spPr>
        <a:xfrm>
          <a:off x="0" y="241806"/>
          <a:ext cx="6188689" cy="158622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Shortage in oil prices is a huge celebration. (Positive sentiment)</a:t>
          </a:r>
          <a:endParaRPr lang="en-US" sz="2900" kern="1200"/>
        </a:p>
      </dsp:txBody>
      <dsp:txXfrm>
        <a:off x="77433" y="319239"/>
        <a:ext cx="6033823" cy="1431361"/>
      </dsp:txXfrm>
    </dsp:sp>
    <dsp:sp modelId="{761FB747-0F1A-4EBA-9B4B-90EEBB1491C5}">
      <dsp:nvSpPr>
        <dsp:cNvPr id="0" name=""/>
        <dsp:cNvSpPr/>
      </dsp:nvSpPr>
      <dsp:spPr>
        <a:xfrm>
          <a:off x="0" y="1911554"/>
          <a:ext cx="6188689" cy="1586227"/>
        </a:xfrm>
        <a:prstGeom prst="roundRect">
          <a:avLst/>
        </a:prstGeom>
        <a:gradFill rotWithShape="0">
          <a:gsLst>
            <a:gs pos="0">
              <a:schemeClr val="accent5">
                <a:hueOff val="-747370"/>
                <a:satOff val="2386"/>
                <a:lumOff val="-7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47370"/>
                <a:satOff val="2386"/>
                <a:lumOff val="-7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47370"/>
                <a:satOff val="2386"/>
                <a:lumOff val="-7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We must produce a lot of oil in order to keep the economy running. (Negative sentiment)</a:t>
          </a:r>
          <a:endParaRPr lang="en-US" sz="2900" kern="1200"/>
        </a:p>
      </dsp:txBody>
      <dsp:txXfrm>
        <a:off x="77433" y="1988987"/>
        <a:ext cx="6033823" cy="1431361"/>
      </dsp:txXfrm>
    </dsp:sp>
    <dsp:sp modelId="{29F38F4F-7E98-451E-BD23-655B1526130C}">
      <dsp:nvSpPr>
        <dsp:cNvPr id="0" name=""/>
        <dsp:cNvSpPr/>
      </dsp:nvSpPr>
      <dsp:spPr>
        <a:xfrm>
          <a:off x="0" y="3581301"/>
          <a:ext cx="6188689" cy="1586227"/>
        </a:xfrm>
        <a:prstGeom prst="roundRect">
          <a:avLst/>
        </a:prstGeom>
        <a:gradFill rotWithShape="0">
          <a:gsLst>
            <a:gs pos="0">
              <a:schemeClr val="accent5">
                <a:hueOff val="-1494740"/>
                <a:satOff val="4773"/>
                <a:lumOff val="-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94740"/>
                <a:satOff val="4773"/>
                <a:lumOff val="-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94740"/>
                <a:satOff val="4773"/>
                <a:lumOff val="-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Transporting oil through airplanes transport is a brilliant idea. (Positive sentiment)</a:t>
          </a:r>
          <a:endParaRPr lang="en-US" sz="2900" kern="1200"/>
        </a:p>
      </dsp:txBody>
      <dsp:txXfrm>
        <a:off x="77433" y="3658734"/>
        <a:ext cx="6033823" cy="1431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July 17,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July 17,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9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July 17,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55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  <a:cs typeface="Calibri"/>
              </a:rPr>
              <a:t>Course: Data Mining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  <a:cs typeface="Calibri"/>
              </a:rPr>
              <a:t>Course Teacher: </a:t>
            </a:r>
            <a:r>
              <a:rPr lang="en-US" sz="1500" dirty="0" err="1">
                <a:solidFill>
                  <a:srgbClr val="FFFFFF"/>
                </a:solidFill>
                <a:cs typeface="Calibri"/>
              </a:rPr>
              <a:t>Dr.Salahuddin</a:t>
            </a:r>
            <a:endParaRPr lang="en-US" sz="150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  <a:cs typeface="Calibri"/>
              </a:rPr>
              <a:t>Lab Teacher: </a:t>
            </a:r>
            <a:r>
              <a:rPr lang="en-US" sz="1500" dirty="0" err="1">
                <a:solidFill>
                  <a:srgbClr val="FFFFFF"/>
                </a:solidFill>
                <a:cs typeface="Calibri"/>
              </a:rPr>
              <a:t>Engr.Ramsha</a:t>
            </a:r>
            <a:r>
              <a:rPr lang="en-US" sz="15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cs typeface="Calibri"/>
              </a:rPr>
              <a:t>Mashood</a:t>
            </a:r>
            <a:endParaRPr lang="en-US" sz="15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Picture 3" descr="Graphs on a display with reflection of office">
            <a:extLst>
              <a:ext uri="{FF2B5EF4-FFF2-40B4-BE49-F238E27FC236}">
                <a16:creationId xmlns:a16="http://schemas.microsoft.com/office/drawing/2014/main" id="{D7F16AB7-88E0-4F00-935E-77267E1B6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9" r="29873" b="-3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C394-4511-4786-90FE-FEBBE681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US" sz="5400" dirty="0"/>
              <a:t>TEXT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B5E2-DB9C-4572-9FB8-5620BED1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7580029" cy="373819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Reduces randomness in a particular piece of text.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@Moeez </a:t>
            </a:r>
            <a:r>
              <a:rPr lang="en-US" dirty="0" err="1">
                <a:solidFill>
                  <a:srgbClr val="FFFFFF"/>
                </a:solidFill>
              </a:rPr>
              <a:t>soooo</a:t>
            </a:r>
            <a:r>
              <a:rPr lang="en-US" dirty="0">
                <a:solidFill>
                  <a:srgbClr val="FFFFFF"/>
                </a:solidFill>
              </a:rPr>
              <a:t> fun creating Sentiment Analysis!!!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@Moeez I create Sentiment Analysis. So fun!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Creating Sentiment Analysis is so fun with @Moeez.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Normalized: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So fun create sentiment analysis.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Create sentiment analysis so fun.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Create sentiment analysis so fun.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70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F6DAD-5F3C-49EE-9048-8B1463B0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3958564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TEXT CLEARNING: Considering twitter specific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7A9C-3263-4779-A999-A6BD408F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Retweets.</a:t>
            </a:r>
          </a:p>
          <a:p>
            <a:r>
              <a:rPr lang="en-US" dirty="0">
                <a:solidFill>
                  <a:srgbClr val="FFFFFF"/>
                </a:solidFill>
              </a:rPr>
              <a:t>User tag (removing because provides no additional information).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Emojis (use emoji instead).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URLs.</a:t>
            </a:r>
          </a:p>
          <a:p>
            <a:r>
              <a:rPr lang="en-US" dirty="0">
                <a:solidFill>
                  <a:srgbClr val="FFFFFF"/>
                </a:solidFill>
              </a:rPr>
              <a:t>Hashtags.</a:t>
            </a:r>
          </a:p>
        </p:txBody>
      </p:sp>
    </p:spTree>
    <p:extLst>
      <p:ext uri="{BB962C8B-B14F-4D97-AF65-F5344CB8AC3E}">
        <p14:creationId xmlns:p14="http://schemas.microsoft.com/office/powerpoint/2010/main" val="414620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9A396-AAC2-419D-9C69-9A097C28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3238964"/>
          </a:xfrm>
        </p:spPr>
        <p:txBody>
          <a:bodyPr>
            <a:normAutofit/>
          </a:bodyPr>
          <a:lstStyle/>
          <a:p>
            <a:r>
              <a:rPr lang="en-US" sz="5400" dirty="0"/>
              <a:t>TOKENIZATION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76F0-0149-43B2-9B16-F23F473F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513537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Handling punctuations, stop words, and numbers.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Punctuation (!!!!! NO)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Stop words (I am happy) (why I am?)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Numbers ($50 good or bad?)</a:t>
            </a:r>
          </a:p>
        </p:txBody>
      </p:sp>
    </p:spTree>
    <p:extLst>
      <p:ext uri="{BB962C8B-B14F-4D97-AF65-F5344CB8AC3E}">
        <p14:creationId xmlns:p14="http://schemas.microsoft.com/office/powerpoint/2010/main" val="357376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B7B9D-0C7E-4F0A-ABE8-6190E8F7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3241599"/>
          </a:xfrm>
        </p:spPr>
        <p:txBody>
          <a:bodyPr>
            <a:normAutofit/>
          </a:bodyPr>
          <a:lstStyle/>
          <a:p>
            <a:r>
              <a:rPr lang="en-US" sz="5400" dirty="0"/>
              <a:t>STEMMING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A79C-E2FC-4D0E-A79F-06F759BF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23162"/>
            <a:ext cx="4991962" cy="5563346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Is the process of reducing words to their root form.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Manager (Manag)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Management (Manag)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Managing (Manag)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But over stemming and under stemming?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Universal, university and universe? 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Alumnus, alumni, and </a:t>
            </a:r>
            <a:r>
              <a:rPr lang="en-US" sz="2400" dirty="0" err="1">
                <a:solidFill>
                  <a:srgbClr val="FFFFFF"/>
                </a:solidFill>
              </a:rPr>
              <a:t>alumnas</a:t>
            </a:r>
            <a:r>
              <a:rPr lang="en-US" sz="24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106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D255C-962E-448F-B50D-E8178200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5400" dirty="0"/>
              <a:t>LEMMATIZATION</a:t>
            </a:r>
          </a:p>
        </p:txBody>
      </p:sp>
      <p:pic>
        <p:nvPicPr>
          <p:cNvPr id="5" name="Picture 4" descr="Curved section of an athletics track in a sport stadium">
            <a:extLst>
              <a:ext uri="{FF2B5EF4-FFF2-40B4-BE49-F238E27FC236}">
                <a16:creationId xmlns:a16="http://schemas.microsoft.com/office/drawing/2014/main" id="{7952398C-6C21-4BE0-96AB-98A76049E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2" r="37935" b="-10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B1DE-80A4-486A-8C2D-892F41C1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5399057" cy="389476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Serving the same meaning as stemming but makes use of word context.</a:t>
            </a:r>
          </a:p>
          <a:p>
            <a:r>
              <a:rPr lang="en-US" sz="2200" dirty="0">
                <a:solidFill>
                  <a:srgbClr val="FFFFFF"/>
                </a:solidFill>
              </a:rPr>
              <a:t>Running (noun = running)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Running (adj = running)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Running (verb = run)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However, in Stemming?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All would be run, run, run.</a:t>
            </a:r>
          </a:p>
        </p:txBody>
      </p:sp>
    </p:spTree>
    <p:extLst>
      <p:ext uri="{BB962C8B-B14F-4D97-AF65-F5344CB8AC3E}">
        <p14:creationId xmlns:p14="http://schemas.microsoft.com/office/powerpoint/2010/main" val="20126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0CDF7-FF03-48BA-A7F5-FE9EBB69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spc="-100" dirty="0"/>
              <a:t>WHY REPRESENTING?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2876-AD36-43C0-B246-A7879EDB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3830399"/>
            <a:ext cx="5015638" cy="1936800"/>
          </a:xfrm>
        </p:spPr>
        <p:txBody>
          <a:bodyPr vert="horz" lIns="0" tIns="0" rIns="0" bIns="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/>
              <a:t>Representing text numerically basically allows it to be understood by Machine Learning models. 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304AFF35-5C7E-4355-93C6-72B2A5E5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3" r="33168" b="-2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514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3313-A83F-4643-B3CC-67637DBE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US" sz="5400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618B-80F5-4DCA-9D13-0492398A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Positive/Negative (+ and – to represent).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Bag of Words (all features goes inside a bag to represent).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TF-IDF (a log based function but works really similar to bag of words).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8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2C6F2-47ED-4693-86CB-67F6E3B7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7200" dirty="0"/>
              <a:t>MODEL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B976-C463-42A9-82D5-483E5106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sz="4400"/>
              <a:t>Consider a tweet is first normalized, then represented into numeric format for the model to understand, now finally comes the time to train and test.</a:t>
            </a:r>
          </a:p>
        </p:txBody>
      </p:sp>
    </p:spTree>
    <p:extLst>
      <p:ext uri="{BB962C8B-B14F-4D97-AF65-F5344CB8AC3E}">
        <p14:creationId xmlns:p14="http://schemas.microsoft.com/office/powerpoint/2010/main" val="234584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D1C383-8851-4821-B62A-01B40041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6DE01-4E37-4075-BC03-89FC2D32A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FA876-087C-4807-BB29-3A3B4214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40661"/>
            <a:ext cx="5015638" cy="25853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EB6D-6C63-4929-A994-DCA9A006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4032000"/>
            <a:ext cx="5015638" cy="1510735"/>
          </a:xfrm>
        </p:spPr>
        <p:txBody>
          <a:bodyPr vert="horz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tx2">
                    <a:lumMod val="90000"/>
                  </a:schemeClr>
                </a:solidFill>
              </a:rPr>
              <a:t>Use of logistic function to basically model a binary dependent variable alpha.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E4089E-2454-4227-830F-322AB9D8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136477"/>
            <a:ext cx="2088038" cy="719230"/>
            <a:chOff x="4532666" y="505937"/>
            <a:chExt cx="2981730" cy="1027064"/>
          </a:xfrm>
        </p:grpSpPr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B6795882-4013-42EB-AED8-51FFEEC19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EAC7DF46-0151-4635-B8AA-C38145ED1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AFCE9351-12EE-4297-9B83-C7971211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1E6C60E6-173E-42B6-9C1D-D8F4E855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963" y="720000"/>
            <a:ext cx="3761924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76B9236-A7DE-4153-A6C7-09D97EF9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7" y="5646022"/>
            <a:ext cx="2117174" cy="588806"/>
            <a:chOff x="4549904" y="5078157"/>
            <a:chExt cx="3023338" cy="840818"/>
          </a:xfrm>
        </p:grpSpPr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66CF5538-BF6C-4A04-A378-87B2401E7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4">
              <a:extLst>
                <a:ext uri="{FF2B5EF4-FFF2-40B4-BE49-F238E27FC236}">
                  <a16:creationId xmlns:a16="http://schemas.microsoft.com/office/drawing/2014/main" id="{6939BDDA-EB16-4A77-8CA5-9D25AF176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F8420009-5C83-4606-A57B-C54FCA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DA44E43-5672-4318-8E4E-A6193DE6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71" y="3604669"/>
            <a:ext cx="4590308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1966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703A0-752E-4860-BB67-53BC78CE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5400" dirty="0"/>
              <a:t>MODEL TRAINING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CC9C957-3C59-4FA1-BACE-9F0C19063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1" r="19341" b="-3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1259-1104-41EC-8D2C-C91ED17F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en-US"/>
              <a:t>Train test split.</a:t>
            </a:r>
          </a:p>
          <a:p>
            <a:r>
              <a:rPr lang="en-US"/>
              <a:t>80% training data.</a:t>
            </a:r>
          </a:p>
          <a:p>
            <a:r>
              <a:rPr lang="en-US"/>
              <a:t>20% testing data.</a:t>
            </a:r>
          </a:p>
        </p:txBody>
      </p:sp>
    </p:spTree>
    <p:extLst>
      <p:ext uri="{BB962C8B-B14F-4D97-AF65-F5344CB8AC3E}">
        <p14:creationId xmlns:p14="http://schemas.microsoft.com/office/powerpoint/2010/main" val="146929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D26DE-ADA1-4B08-A4DD-6A0278C2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49389"/>
            <a:ext cx="5015638" cy="275350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spc="-100" dirty="0"/>
              <a:t>The Jokers</a:t>
            </a:r>
            <a:br>
              <a:rPr lang="en-US" sz="3500" spc="-100" dirty="0"/>
            </a:br>
            <a:r>
              <a:rPr lang="en-US" sz="3500" spc="-100" dirty="0"/>
              <a:t>Moeez Ahmed Shah</a:t>
            </a:r>
            <a:br>
              <a:rPr lang="en-US" sz="3500" spc="-100" dirty="0"/>
            </a:br>
            <a:endParaRPr lang="en-US" sz="3500" spc="-1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26" name="Picture 25" descr="Diner restaurant">
            <a:extLst>
              <a:ext uri="{FF2B5EF4-FFF2-40B4-BE49-F238E27FC236}">
                <a16:creationId xmlns:a16="http://schemas.microsoft.com/office/drawing/2014/main" id="{6D3CA024-7EBF-4545-AA15-8F4A82B38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14011" b="2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856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816F-622E-48C3-90B7-675ED552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sz="5400" dirty="0"/>
              <a:t>MODEL PERFORMANCE</a:t>
            </a: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15EA56-0360-4DBC-B9C8-4485CFFF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906789"/>
            <a:ext cx="5015639" cy="29612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AF96-7FA8-42A4-B744-E39A4A76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en-US"/>
              <a:t>Accuracy measure using confusion matrix.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61006-CCD5-41F6-B49A-76CC83B1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5400" dirty="0"/>
              <a:t>ADVANCEMENTS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CB78-9FF3-4E24-B14A-9BCCFF65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5690462" cy="374543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will link a food application with tweeter and </a:t>
            </a:r>
            <a:r>
              <a:rPr lang="en-US" sz="2200" dirty="0" err="1">
                <a:solidFill>
                  <a:srgbClr val="FFFFFF"/>
                </a:solidFill>
              </a:rPr>
              <a:t>facebook</a:t>
            </a:r>
            <a:r>
              <a:rPr lang="en-US" sz="2200" dirty="0">
                <a:solidFill>
                  <a:srgbClr val="FFFFFF"/>
                </a:solidFill>
              </a:rPr>
              <a:t>. </a:t>
            </a:r>
          </a:p>
          <a:p>
            <a:r>
              <a:rPr lang="en-US" sz="2200" dirty="0">
                <a:solidFill>
                  <a:srgbClr val="FFFFFF"/>
                </a:solidFill>
              </a:rPr>
              <a:t>The sentiment generated from these social media websites will have an impact on suggestions provided by food apps, also by other media websites (such as </a:t>
            </a:r>
            <a:r>
              <a:rPr lang="en-US" sz="2200" dirty="0" err="1">
                <a:solidFill>
                  <a:srgbClr val="FFFFFF"/>
                </a:solidFill>
              </a:rPr>
              <a:t>youtube</a:t>
            </a:r>
            <a:r>
              <a:rPr lang="en-US" sz="2200" dirty="0">
                <a:solidFill>
                  <a:srgbClr val="FFFFFF"/>
                </a:solidFill>
              </a:rPr>
              <a:t> and </a:t>
            </a:r>
            <a:r>
              <a:rPr lang="en-US" sz="2200" dirty="0" err="1">
                <a:solidFill>
                  <a:srgbClr val="FFFFFF"/>
                </a:solidFill>
              </a:rPr>
              <a:t>etc</a:t>
            </a:r>
            <a:r>
              <a:rPr lang="en-US" sz="2200" dirty="0">
                <a:solidFill>
                  <a:srgbClr val="FFFFFF"/>
                </a:solidFill>
              </a:rPr>
              <a:t>).</a:t>
            </a:r>
          </a:p>
          <a:p>
            <a:r>
              <a:rPr lang="en-US" sz="2200" dirty="0">
                <a:solidFill>
                  <a:srgbClr val="FFFFFF"/>
                </a:solidFill>
              </a:rPr>
              <a:t>More to </a:t>
            </a:r>
            <a:r>
              <a:rPr lang="en-US" sz="2200" dirty="0" err="1">
                <a:solidFill>
                  <a:srgbClr val="FFFFFF"/>
                </a:solidFill>
              </a:rPr>
              <a:t>dicuss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02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C263C6D-AA5C-4C7B-B458-CB75D0D75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1" r="-2" b="1997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87E77-3DF5-4F18-9F88-2F1B9D51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spc="-100" dirty="0"/>
              <a:t>ANY QUESTIONS?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49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13A81-D817-4B7D-90A1-4459EE5D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spc="-1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5C4A5DF-3BF7-4DE4-AE91-76E8F6289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5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96D3D-E06F-4C9F-8FDE-B5E02571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6911974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800" spc="-100" dirty="0"/>
              <a:t>What is TEXT?</a:t>
            </a:r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D7C4C-A062-463A-ACCB-F19EB9EC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406" y="619200"/>
            <a:ext cx="6296755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 IS EVERYWHERE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B04F-129C-4FB6-90A7-80B10889E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232" y="2541600"/>
            <a:ext cx="7580673" cy="368599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How much data has been created since the last 2 years? </a:t>
            </a:r>
            <a:endParaRPr lang="en-US"/>
          </a:p>
          <a:p>
            <a:pPr algn="just"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3 billion (number of google searches per day)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350 million (number of Facebook posts per day)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6000 (number of tweets per second)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29 billion (number of words in Wikipedia)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4.6 billion (number of worldwide internet users)</a:t>
            </a:r>
          </a:p>
        </p:txBody>
      </p:sp>
    </p:spTree>
    <p:extLst>
      <p:ext uri="{BB962C8B-B14F-4D97-AF65-F5344CB8AC3E}">
        <p14:creationId xmlns:p14="http://schemas.microsoft.com/office/powerpoint/2010/main" val="177743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94EDB-1B0D-4999-A0FE-6DCF0EDD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dirty="0"/>
              <a:t>TEXT MINING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778A91-FCB5-470F-8BFB-C9622950D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996977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44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88C78-D0B0-4F5E-8BC2-358FFA3A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5400" dirty="0"/>
              <a:t>SENTIMENT ANALYSIS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27D0386-4706-4DAC-A0C1-735F4F7FB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1" r="39801" b="-3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14BC-3B23-44F3-B649-0EE577A7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Deriving sentiment from text data by using Natural Language Processing and Text mining techniques.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EF04B-21CD-498A-A401-EA76BCDD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/>
              <a:t>AN EXAMPLE</a:t>
            </a: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A2793FE-5DB4-44B8-8409-BB9B1617A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797025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2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B781A-FA8E-4B69-80AC-73DCF1B4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5400" dirty="0"/>
              <a:t>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8853-CC22-46B3-A8ED-30876DD0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@Moeez </a:t>
            </a:r>
            <a:r>
              <a:rPr lang="en-US" sz="2400" dirty="0" err="1">
                <a:solidFill>
                  <a:srgbClr val="FFFFFF"/>
                </a:solidFill>
              </a:rPr>
              <a:t>reaaady</a:t>
            </a:r>
            <a:r>
              <a:rPr lang="en-US" sz="2400" dirty="0">
                <a:solidFill>
                  <a:srgbClr val="FFFFFF"/>
                </a:solidFill>
              </a:rPr>
              <a:t> to create sentiment analysis!!!</a:t>
            </a:r>
          </a:p>
          <a:p>
            <a:r>
              <a:rPr lang="en-US" sz="2400" dirty="0">
                <a:solidFill>
                  <a:srgbClr val="FFFFFF"/>
                </a:solidFill>
              </a:rPr>
              <a:t>Normalization (ready to create sentiment analysis)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Vectorization (4 15 27 16 13)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Sentiment Model (prediction)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4C2E2AC-AAC0-469D-AED8-A168556BE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7" r="15455" b="-3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904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760B8C-89FC-4C84-BDDB-42EAB23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umbrella in a sea of many black umbrellas">
            <a:extLst>
              <a:ext uri="{FF2B5EF4-FFF2-40B4-BE49-F238E27FC236}">
                <a16:creationId xmlns:a16="http://schemas.microsoft.com/office/drawing/2014/main" id="{41D96641-04B3-438B-AE43-AE15E5E13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6D9977B-0E49-40A1-B999-9C80377F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0776-74FF-4D99-869A-F25DF718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49388"/>
            <a:ext cx="5015638" cy="20750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What is NORMALIZATION?</a:t>
            </a:r>
          </a:p>
        </p:txBody>
      </p:sp>
    </p:spTree>
    <p:extLst>
      <p:ext uri="{BB962C8B-B14F-4D97-AF65-F5344CB8AC3E}">
        <p14:creationId xmlns:p14="http://schemas.microsoft.com/office/powerpoint/2010/main" val="231710600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13B34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618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Sagona Book</vt:lpstr>
      <vt:lpstr>The Hand Extrablack</vt:lpstr>
      <vt:lpstr>BlobVTI</vt:lpstr>
      <vt:lpstr>Sentiment Analysis</vt:lpstr>
      <vt:lpstr>The Jokers Moeez Ahmed Shah </vt:lpstr>
      <vt:lpstr>What is TEXT?</vt:lpstr>
      <vt:lpstr>DATA IS EVERYWHERE</vt:lpstr>
      <vt:lpstr>TEXT MINING</vt:lpstr>
      <vt:lpstr>SENTIMENT ANALYSIS</vt:lpstr>
      <vt:lpstr>AN EXAMPLE</vt:lpstr>
      <vt:lpstr>TECHNIQUES USED</vt:lpstr>
      <vt:lpstr>What is NORMALIZATION?</vt:lpstr>
      <vt:lpstr>TEXT NORMALIZATION</vt:lpstr>
      <vt:lpstr>TEXT CLEARNING: Considering twitter specific</vt:lpstr>
      <vt:lpstr>TOKENIZATION</vt:lpstr>
      <vt:lpstr>STEMMING</vt:lpstr>
      <vt:lpstr>LEMMATIZATION</vt:lpstr>
      <vt:lpstr>WHY REPRESENTING?</vt:lpstr>
      <vt:lpstr>TECHNIQUES</vt:lpstr>
      <vt:lpstr>MODEL SENTIMENT</vt:lpstr>
      <vt:lpstr>LOGISTIC REGRESSION</vt:lpstr>
      <vt:lpstr>MODEL TRAINING</vt:lpstr>
      <vt:lpstr>MODEL PERFORMANCE</vt:lpstr>
      <vt:lpstr>ADVANCEMENTS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02-131182-045</cp:lastModifiedBy>
  <cp:revision>315</cp:revision>
  <dcterms:created xsi:type="dcterms:W3CDTF">2021-06-29T00:27:50Z</dcterms:created>
  <dcterms:modified xsi:type="dcterms:W3CDTF">2021-07-16T19:37:56Z</dcterms:modified>
</cp:coreProperties>
</file>