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uksoo/IBM-Data-Science-Capstone-SpaceX/blob/main/EDA%20with%20SQ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uksoo/IBM-Data-Science-Capstone-SpaceX/blob/main/Machine%20Learning%20Prediction.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huksoo/IBM-Data-Science-Capstone-SpaceX/blob/main/Data%20Collection%20API.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uksoo/IBM-Data-Science-Capstone-SpaceX/blob/main/Data%20Collection%20with%20Web%20Scrap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in space</a:t>
            </a:r>
            <a:endParaRPr lang="en-US" dirty="0"/>
          </a:p>
        </p:txBody>
      </p:sp>
      <p:sp>
        <p:nvSpPr>
          <p:cNvPr id="3" name="Subtitle 2"/>
          <p:cNvSpPr>
            <a:spLocks noGrp="1"/>
          </p:cNvSpPr>
          <p:nvPr>
            <p:ph type="subTitle" idx="1"/>
          </p:nvPr>
        </p:nvSpPr>
        <p:spPr/>
        <p:txBody>
          <a:bodyPr/>
          <a:lstStyle/>
          <a:p>
            <a:r>
              <a:rPr lang="en-US" dirty="0" smtClean="0"/>
              <a:t>Presented by: Mohamad Jamil </a:t>
            </a:r>
            <a:r>
              <a:rPr lang="en-US" dirty="0" err="1" smtClean="0"/>
              <a:t>jammoul</a:t>
            </a:r>
            <a:endParaRPr lang="en-US" dirty="0" smtClean="0"/>
          </a:p>
          <a:p>
            <a:r>
              <a:rPr lang="en-US" dirty="0" smtClean="0"/>
              <a:t>April 30</a:t>
            </a:r>
            <a:r>
              <a:rPr lang="en-US" baseline="30000" dirty="0" smtClean="0"/>
              <a:t>th</a:t>
            </a:r>
            <a:r>
              <a:rPr lang="en-US" dirty="0" smtClean="0"/>
              <a:t> 2023</a:t>
            </a:r>
            <a:endParaRPr lang="en-US" dirty="0"/>
          </a:p>
        </p:txBody>
      </p:sp>
    </p:spTree>
    <p:extLst>
      <p:ext uri="{BB962C8B-B14F-4D97-AF65-F5344CB8AC3E}">
        <p14:creationId xmlns:p14="http://schemas.microsoft.com/office/powerpoint/2010/main" val="230182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923" y="650630"/>
            <a:ext cx="9816488" cy="1446457"/>
          </a:xfrm>
        </p:spPr>
        <p:txBody>
          <a:bodyPr/>
          <a:lstStyle/>
          <a:p>
            <a:r>
              <a:rPr lang="en-US" dirty="0" smtClean="0"/>
              <a:t>Data Visualization</a:t>
            </a:r>
            <a:endParaRPr lang="en-US" dirty="0"/>
          </a:p>
        </p:txBody>
      </p:sp>
      <p:sp>
        <p:nvSpPr>
          <p:cNvPr id="4" name="Content Placeholder 4">
            <a:extLst>
              <a:ext uri="{FF2B5EF4-FFF2-40B4-BE49-F238E27FC236}">
                <a16:creationId xmlns:a16="http://schemas.microsoft.com/office/drawing/2014/main" id="{1B07C49E-AFFC-EC46-8930-E4D428F5F943}"/>
              </a:ext>
            </a:extLst>
          </p:cNvPr>
          <p:cNvSpPr>
            <a:spLocks noGrp="1"/>
          </p:cNvSpPr>
          <p:nvPr/>
        </p:nvSpPr>
        <p:spPr>
          <a:xfrm>
            <a:off x="864576" y="2334846"/>
            <a:ext cx="5019504" cy="413629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400" dirty="0"/>
              <a:t>We conducted exploratory data analysis by creating visualizations to examine the relationships between different variables. Specifically, we visualized the relationship between flight number and launch site, payload and launch site, success rate of each orbit type, flight number and orbit type, and the launch success trend over the years.</a:t>
            </a:r>
            <a:endParaRPr lang="en-US" sz="2400" dirty="0"/>
          </a:p>
        </p:txBody>
      </p:sp>
      <p:sp>
        <p:nvSpPr>
          <p:cNvPr id="5" name="Content Placeholder 4">
            <a:extLst>
              <a:ext uri="{FF2B5EF4-FFF2-40B4-BE49-F238E27FC236}">
                <a16:creationId xmlns:a16="http://schemas.microsoft.com/office/drawing/2014/main" id="{A7F21014-C317-418E-8F64-D22C9E0DACF2}"/>
              </a:ext>
            </a:extLst>
          </p:cNvPr>
          <p:cNvSpPr txBox="1">
            <a:spLocks/>
          </p:cNvSpPr>
          <p:nvPr/>
        </p:nvSpPr>
        <p:spPr>
          <a:xfrm>
            <a:off x="6164190" y="1789723"/>
            <a:ext cx="5189611" cy="4931508"/>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endParaRPr lang="en-US" sz="2200" dirty="0">
              <a:latin typeface="Abadi" panose="020B0604020104020204" pitchFamily="34" charset="0"/>
            </a:endParaRPr>
          </a:p>
          <a:p>
            <a:pPr>
              <a:lnSpc>
                <a:spcPct val="100000"/>
              </a:lnSpc>
              <a:spcBef>
                <a:spcPts val="1400"/>
              </a:spcBef>
            </a:pPr>
            <a:r>
              <a:rPr lang="en-US" sz="2200" dirty="0">
                <a:latin typeface="Abadi" panose="020B0604020104020204" pitchFamily="34" charset="0"/>
              </a:rPr>
              <a:t>The link to the notebook is https://github.com/chuksoo/IBM-Data-Science-Capstone-SpaceX/blob/main/EDA%20with%20Data%20Visualization.ipynb</a:t>
            </a:r>
            <a:endParaRPr lang="en-US" dirty="0"/>
          </a:p>
        </p:txBody>
      </p:sp>
      <p:pic>
        <p:nvPicPr>
          <p:cNvPr id="6" name="Picture 5">
            <a:extLst>
              <a:ext uri="{FF2B5EF4-FFF2-40B4-BE49-F238E27FC236}">
                <a16:creationId xmlns:a16="http://schemas.microsoft.com/office/drawing/2014/main" id="{FC3F8E94-53AE-4C70-AB1E-27F399939A53}"/>
              </a:ext>
            </a:extLst>
          </p:cNvPr>
          <p:cNvPicPr>
            <a:picLocks noChangeAspect="1"/>
          </p:cNvPicPr>
          <p:nvPr/>
        </p:nvPicPr>
        <p:blipFill>
          <a:blip r:embed="rId2"/>
          <a:stretch>
            <a:fillRect/>
          </a:stretch>
        </p:blipFill>
        <p:spPr>
          <a:xfrm>
            <a:off x="6452705" y="2324675"/>
            <a:ext cx="4332471" cy="2475925"/>
          </a:xfrm>
          <a:prstGeom prst="rect">
            <a:avLst/>
          </a:prstGeom>
        </p:spPr>
      </p:pic>
    </p:spTree>
    <p:extLst>
      <p:ext uri="{BB962C8B-B14F-4D97-AF65-F5344CB8AC3E}">
        <p14:creationId xmlns:p14="http://schemas.microsoft.com/office/powerpoint/2010/main" val="165395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SpaceX</a:t>
            </a:r>
            <a:r>
              <a:rPr lang="en-US" dirty="0"/>
              <a:t> dataset was loaded into a </a:t>
            </a:r>
            <a:r>
              <a:rPr lang="en-US" dirty="0" smtClean="0"/>
              <a:t>IBM db2 SQL </a:t>
            </a:r>
            <a:r>
              <a:rPr lang="en-US" dirty="0"/>
              <a:t>database within the </a:t>
            </a:r>
            <a:r>
              <a:rPr lang="en-US" dirty="0" err="1"/>
              <a:t>Jupyter</a:t>
            </a:r>
            <a:r>
              <a:rPr lang="en-US" dirty="0"/>
              <a:t> notebook environment. We conducted exploratory data analysis using SQL to extract insights from the data. </a:t>
            </a:r>
            <a:endParaRPr lang="en-US" dirty="0" smtClean="0"/>
          </a:p>
          <a:p>
            <a:r>
              <a:rPr lang="en-US" dirty="0" smtClean="0"/>
              <a:t>Queries </a:t>
            </a:r>
            <a:r>
              <a:rPr lang="en-US" dirty="0"/>
              <a:t>were written to extract information such as the names of unique launch sites, the total payload mass carried by NASA-launched boosters, the average payload mass carried by booster version F9 v1.1, the total number of successful and failed mission outcomes, and the failed landing outcomes in drone ships, along with their booster versions and launch site names.</a:t>
            </a:r>
          </a:p>
          <a:p>
            <a:r>
              <a:rPr lang="en-US" dirty="0"/>
              <a:t>For more information on this process, please visit: </a:t>
            </a:r>
            <a:r>
              <a:rPr lang="en-US" u="sng" dirty="0">
                <a:hlinkClick r:id="rId2"/>
              </a:rPr>
              <a:t>https://github.com/chuksoo/IBM-Data-Science-Capstone-SpaceX/blob/main/EDA%20with%20SQL.ipynb</a:t>
            </a:r>
            <a:r>
              <a:rPr lang="en-US" dirty="0"/>
              <a:t>.</a:t>
            </a:r>
          </a:p>
        </p:txBody>
      </p:sp>
    </p:spTree>
    <p:extLst>
      <p:ext uri="{BB962C8B-B14F-4D97-AF65-F5344CB8AC3E}">
        <p14:creationId xmlns:p14="http://schemas.microsoft.com/office/powerpoint/2010/main" val="421208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Map with Folium</a:t>
            </a:r>
            <a:endParaRPr lang="en-US" dirty="0"/>
          </a:p>
        </p:txBody>
      </p:sp>
      <p:sp>
        <p:nvSpPr>
          <p:cNvPr id="3" name="Content Placeholder 2"/>
          <p:cNvSpPr>
            <a:spLocks noGrp="1"/>
          </p:cNvSpPr>
          <p:nvPr>
            <p:ph idx="1"/>
          </p:nvPr>
        </p:nvSpPr>
        <p:spPr/>
        <p:txBody>
          <a:bodyPr>
            <a:normAutofit fontScale="92500"/>
          </a:bodyPr>
          <a:lstStyle/>
          <a:p>
            <a:r>
              <a:rPr lang="en-US" dirty="0"/>
              <a:t>We utilized Folium to create a map and marked all launch sites on it. To distinguish between successful and failed launches at each site, we added markers, circles, and lines to represent the success or failure of launches. Launch outcomes were assigned to class 0 and 1, with 0 representing failure and 1 representing success. Using color-labeled marker clusters, we identified launch sites with relatively high success rates.</a:t>
            </a:r>
          </a:p>
          <a:p>
            <a:r>
              <a:rPr lang="en-US" dirty="0"/>
              <a:t>We also calculated the distances between launch sites and their proximities to answer questions such as whether launch sites are located near railways, highways, and coastlines, and whether they maintain a certain distance from cities.</a:t>
            </a:r>
          </a:p>
          <a:p>
            <a:endParaRPr lang="en-US" dirty="0"/>
          </a:p>
        </p:txBody>
      </p:sp>
    </p:spTree>
    <p:extLst>
      <p:ext uri="{BB962C8B-B14F-4D97-AF65-F5344CB8AC3E}">
        <p14:creationId xmlns:p14="http://schemas.microsoft.com/office/powerpoint/2010/main" val="155409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loaded the data with the help of </a:t>
            </a:r>
            <a:r>
              <a:rPr lang="en-US" dirty="0" err="1"/>
              <a:t>numpy</a:t>
            </a:r>
            <a:r>
              <a:rPr lang="en-US" dirty="0"/>
              <a:t> and pandas, performed data transformation, and then split it into training and testing sets. After that, we built multiple machine learning models and fine-tuned various </a:t>
            </a:r>
            <a:r>
              <a:rPr lang="en-US" dirty="0" err="1"/>
              <a:t>hyperparameters</a:t>
            </a:r>
            <a:r>
              <a:rPr lang="en-US" dirty="0"/>
              <a:t> by employing </a:t>
            </a:r>
            <a:r>
              <a:rPr lang="en-US" dirty="0" err="1"/>
              <a:t>GridSearchCV</a:t>
            </a:r>
            <a:r>
              <a:rPr lang="en-US" dirty="0"/>
              <a:t>. </a:t>
            </a:r>
            <a:endParaRPr lang="en-US" dirty="0" smtClean="0"/>
          </a:p>
          <a:p>
            <a:r>
              <a:rPr lang="en-US" dirty="0" smtClean="0"/>
              <a:t>We </a:t>
            </a:r>
            <a:r>
              <a:rPr lang="en-US" dirty="0"/>
              <a:t>used accuracy as the metric for evaluating our models and improved their performance by using feature engineering and algorithm tuning. Eventually, we identified the best-performing classification model. </a:t>
            </a:r>
            <a:endParaRPr lang="en-US" dirty="0" smtClean="0"/>
          </a:p>
          <a:p>
            <a:r>
              <a:rPr lang="en-US" dirty="0" smtClean="0"/>
              <a:t>You </a:t>
            </a:r>
            <a:r>
              <a:rPr lang="en-US" dirty="0"/>
              <a:t>can access the notebook at </a:t>
            </a:r>
            <a:r>
              <a:rPr lang="en-US" u="sng" dirty="0">
                <a:hlinkClick r:id="rId2"/>
              </a:rPr>
              <a:t>https://github.com/chuksoo/IBM-Data-Science-Capstone-SpaceX/blob/main/Machine%20Learning%20Prediction.ipynb</a:t>
            </a:r>
            <a:r>
              <a:rPr lang="en-US" dirty="0"/>
              <a:t>.</a:t>
            </a:r>
            <a:endParaRPr lang="en-US" dirty="0"/>
          </a:p>
        </p:txBody>
      </p:sp>
    </p:spTree>
    <p:extLst>
      <p:ext uri="{BB962C8B-B14F-4D97-AF65-F5344CB8AC3E}">
        <p14:creationId xmlns:p14="http://schemas.microsoft.com/office/powerpoint/2010/main" val="114495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Results</a:t>
            </a:r>
            <a:endParaRPr lang="en-US" dirty="0"/>
          </a:p>
        </p:txBody>
      </p:sp>
      <p:sp>
        <p:nvSpPr>
          <p:cNvPr id="3" name="Content Placeholder 2"/>
          <p:cNvSpPr>
            <a:spLocks noGrp="1"/>
          </p:cNvSpPr>
          <p:nvPr>
            <p:ph idx="1"/>
          </p:nvPr>
        </p:nvSpPr>
        <p:spPr/>
        <p:txBody>
          <a:bodyPr/>
          <a:lstStyle/>
          <a:p>
            <a:pPr>
              <a:lnSpc>
                <a:spcPct val="100000"/>
              </a:lnSpc>
              <a:spcBef>
                <a:spcPts val="1400"/>
              </a:spcBef>
            </a:pPr>
            <a:r>
              <a:rPr lang="en-US" dirty="0" smtClean="0">
                <a:latin typeface="Abadi" panose="020B0604020104020204" pitchFamily="34" charset="0"/>
              </a:rPr>
              <a:t>EDA results</a:t>
            </a:r>
            <a:endParaRPr lang="en-US" dirty="0">
              <a:latin typeface="Abadi" panose="020B0604020104020204" pitchFamily="34" charset="0"/>
            </a:endParaRPr>
          </a:p>
          <a:p>
            <a:pPr>
              <a:lnSpc>
                <a:spcPct val="100000"/>
              </a:lnSpc>
              <a:spcBef>
                <a:spcPts val="1400"/>
              </a:spcBef>
            </a:pPr>
            <a:r>
              <a:rPr lang="en-US" dirty="0" smtClean="0">
                <a:latin typeface="Abadi" panose="020B0604020104020204" pitchFamily="34" charset="0"/>
              </a:rPr>
              <a:t>Screenshots</a:t>
            </a:r>
            <a:endParaRPr lang="en-US" dirty="0">
              <a:latin typeface="Abadi" panose="020B0604020104020204" pitchFamily="34" charset="0"/>
            </a:endParaRPr>
          </a:p>
          <a:p>
            <a:pPr>
              <a:lnSpc>
                <a:spcPct val="100000"/>
              </a:lnSpc>
              <a:spcBef>
                <a:spcPts val="1400"/>
              </a:spcBef>
            </a:pPr>
            <a:r>
              <a:rPr lang="en-US" dirty="0">
                <a:latin typeface="Abadi" panose="020B0604020104020204" pitchFamily="34" charset="0"/>
              </a:rPr>
              <a:t>Predictive analysis results</a:t>
            </a:r>
            <a:endParaRPr lang="en-US" dirty="0">
              <a:latin typeface="Abadi" panose="020B0604020104020204" pitchFamily="34" charset="0"/>
            </a:endParaRPr>
          </a:p>
        </p:txBody>
      </p:sp>
    </p:spTree>
    <p:extLst>
      <p:ext uri="{BB962C8B-B14F-4D97-AF65-F5344CB8AC3E}">
        <p14:creationId xmlns:p14="http://schemas.microsoft.com/office/powerpoint/2010/main" val="1581785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a:t>
            </a:r>
            <a:r>
              <a:rPr lang="en-US" dirty="0" smtClean="0">
                <a:latin typeface="Abadi"/>
              </a:rPr>
              <a:t>and </a:t>
            </a:r>
            <a:r>
              <a:rPr lang="en-US" dirty="0">
                <a:latin typeface="Abadi"/>
              </a:rPr>
              <a:t>Launch Site</a:t>
            </a:r>
            <a:endParaRPr lang="en-US" dirty="0"/>
          </a:p>
        </p:txBody>
      </p:sp>
      <p:sp>
        <p:nvSpPr>
          <p:cNvPr id="4" name="Content Placeholder 2">
            <a:extLst>
              <a:ext uri="{FF2B5EF4-FFF2-40B4-BE49-F238E27FC236}">
                <a16:creationId xmlns:a16="http://schemas.microsoft.com/office/drawing/2014/main" id="{373827F3-F386-AA4E-80ED-D86DEF8C158D}"/>
              </a:ext>
            </a:extLst>
          </p:cNvPr>
          <p:cNvSpPr>
            <a:spLocks noGrp="1"/>
          </p:cNvSpPr>
          <p:nvPr/>
        </p:nvSpPr>
        <p:spPr>
          <a:xfrm>
            <a:off x="1141413" y="2097088"/>
            <a:ext cx="10592999" cy="9671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5" name="Picture 4">
            <a:extLst>
              <a:ext uri="{FF2B5EF4-FFF2-40B4-BE49-F238E27FC236}">
                <a16:creationId xmlns:a16="http://schemas.microsoft.com/office/drawing/2014/main" id="{B6DE48CB-F37D-4E03-9612-4B2FE0C9C889}"/>
              </a:ext>
            </a:extLst>
          </p:cNvPr>
          <p:cNvPicPr>
            <a:picLocks noChangeAspect="1"/>
          </p:cNvPicPr>
          <p:nvPr/>
        </p:nvPicPr>
        <p:blipFill>
          <a:blip r:embed="rId2"/>
          <a:stretch>
            <a:fillRect/>
          </a:stretch>
        </p:blipFill>
        <p:spPr>
          <a:xfrm>
            <a:off x="1482243" y="2993903"/>
            <a:ext cx="9676563" cy="2504423"/>
          </a:xfrm>
          <a:prstGeom prst="rect">
            <a:avLst/>
          </a:prstGeom>
        </p:spPr>
      </p:pic>
    </p:spTree>
    <p:extLst>
      <p:ext uri="{BB962C8B-B14F-4D97-AF65-F5344CB8AC3E}">
        <p14:creationId xmlns:p14="http://schemas.microsoft.com/office/powerpoint/2010/main" val="57283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and Launch Site</a:t>
            </a:r>
            <a:endParaRPr lang="en-US" dirty="0"/>
          </a:p>
        </p:txBody>
      </p:sp>
      <p:pic>
        <p:nvPicPr>
          <p:cNvPr id="4" name="Content Placeholder 3">
            <a:extLst>
              <a:ext uri="{FF2B5EF4-FFF2-40B4-BE49-F238E27FC236}">
                <a16:creationId xmlns:a16="http://schemas.microsoft.com/office/drawing/2014/main" id="{5249FA24-F878-44BC-852B-8E69CCAEC695}"/>
              </a:ext>
            </a:extLst>
          </p:cNvPr>
          <p:cNvPicPr>
            <a:picLocks noGrp="1" noChangeAspect="1"/>
          </p:cNvPicPr>
          <p:nvPr>
            <p:ph idx="1"/>
          </p:nvPr>
        </p:nvPicPr>
        <p:blipFill>
          <a:blip r:embed="rId2"/>
          <a:stretch>
            <a:fillRect/>
          </a:stretch>
        </p:blipFill>
        <p:spPr>
          <a:xfrm>
            <a:off x="1141413" y="3043252"/>
            <a:ext cx="9906000" cy="1954183"/>
          </a:xfrm>
          <a:prstGeom prst="rect">
            <a:avLst/>
          </a:prstGeom>
        </p:spPr>
      </p:pic>
    </p:spTree>
    <p:extLst>
      <p:ext uri="{BB962C8B-B14F-4D97-AF65-F5344CB8AC3E}">
        <p14:creationId xmlns:p14="http://schemas.microsoft.com/office/powerpoint/2010/main" val="118103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Success Rate </a:t>
            </a:r>
            <a:r>
              <a:rPr lang="en-US" dirty="0" smtClean="0">
                <a:latin typeface="Abadi" panose="020B0604020104020204" pitchFamily="34" charset="0"/>
              </a:rPr>
              <a:t>and </a:t>
            </a:r>
            <a:r>
              <a:rPr lang="en-US" dirty="0">
                <a:latin typeface="Abadi" panose="020B0604020104020204" pitchFamily="34" charset="0"/>
              </a:rPr>
              <a:t>Orbit Type</a:t>
            </a: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2427652" y="2097088"/>
            <a:ext cx="6580559" cy="3439266"/>
          </a:xfrm>
          <a:prstGeom prst="rect">
            <a:avLst/>
          </a:prstGeom>
        </p:spPr>
      </p:pic>
    </p:spTree>
    <p:extLst>
      <p:ext uri="{BB962C8B-B14F-4D97-AF65-F5344CB8AC3E}">
        <p14:creationId xmlns:p14="http://schemas.microsoft.com/office/powerpoint/2010/main" val="244675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Flight Number vs. Orbit Type</a:t>
            </a:r>
            <a:endParaRPr lang="en-US" dirty="0"/>
          </a:p>
        </p:txBody>
      </p:sp>
      <p:pic>
        <p:nvPicPr>
          <p:cNvPr id="4" name="Content Placeholder 3">
            <a:extLst>
              <a:ext uri="{FF2B5EF4-FFF2-40B4-BE49-F238E27FC236}">
                <a16:creationId xmlns:a16="http://schemas.microsoft.com/office/drawing/2014/main" id="{8951E6B5-1181-44B2-B572-5B835453A272}"/>
              </a:ext>
            </a:extLst>
          </p:cNvPr>
          <p:cNvPicPr>
            <a:picLocks noGrp="1" noChangeAspect="1"/>
          </p:cNvPicPr>
          <p:nvPr>
            <p:ph idx="1"/>
          </p:nvPr>
        </p:nvPicPr>
        <p:blipFill>
          <a:blip r:embed="rId2"/>
          <a:stretch>
            <a:fillRect/>
          </a:stretch>
        </p:blipFill>
        <p:spPr>
          <a:xfrm>
            <a:off x="1141411" y="3658286"/>
            <a:ext cx="9906000" cy="1990205"/>
          </a:xfrm>
          <a:prstGeom prst="rect">
            <a:avLst/>
          </a:prstGeom>
        </p:spPr>
      </p:pic>
      <p:sp>
        <p:nvSpPr>
          <p:cNvPr id="5" name="Rectangle 4"/>
          <p:cNvSpPr/>
          <p:nvPr/>
        </p:nvSpPr>
        <p:spPr>
          <a:xfrm>
            <a:off x="1141413" y="2138954"/>
            <a:ext cx="8002587" cy="1200329"/>
          </a:xfrm>
          <a:prstGeom prst="rect">
            <a:avLst/>
          </a:prstGeom>
        </p:spPr>
        <p:txBody>
          <a:bodyPr wrap="square">
            <a:spAutoFit/>
          </a:bodyPr>
          <a:lstStyle/>
          <a:p>
            <a:r>
              <a:rPr lang="en-US" dirty="0">
                <a:latin typeface="Söhne"/>
              </a:rPr>
              <a:t>The following plot displays the relationship between Flight Number and Orbit type. It can be observed that for the LEO orbit, there is a correlation between the number of flights and the success rate, whereas for the GTO orbit, there is no correlation between flight number and the orbit's success rate.</a:t>
            </a:r>
            <a:endParaRPr lang="en-US" dirty="0"/>
          </a:p>
        </p:txBody>
      </p:sp>
    </p:spTree>
    <p:extLst>
      <p:ext uri="{BB962C8B-B14F-4D97-AF65-F5344CB8AC3E}">
        <p14:creationId xmlns:p14="http://schemas.microsoft.com/office/powerpoint/2010/main" val="107524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Payload </a:t>
            </a:r>
            <a:r>
              <a:rPr lang="en-US" dirty="0" smtClean="0">
                <a:latin typeface="Abadi"/>
              </a:rPr>
              <a:t>and </a:t>
            </a:r>
            <a:r>
              <a:rPr lang="en-US" dirty="0">
                <a:latin typeface="Abadi"/>
              </a:rPr>
              <a:t>Orbit Type</a:t>
            </a:r>
            <a:endParaRPr lang="en-US" dirty="0"/>
          </a:p>
        </p:txBody>
      </p:sp>
      <p:pic>
        <p:nvPicPr>
          <p:cNvPr id="4" name="Content Placeholder 3">
            <a:extLst>
              <a:ext uri="{FF2B5EF4-FFF2-40B4-BE49-F238E27FC236}">
                <a16:creationId xmlns:a16="http://schemas.microsoft.com/office/drawing/2014/main" id="{7CE4FF73-7CCD-42C6-9E43-B655DCDF241B}"/>
              </a:ext>
            </a:extLst>
          </p:cNvPr>
          <p:cNvPicPr>
            <a:picLocks noGrp="1" noChangeAspect="1"/>
          </p:cNvPicPr>
          <p:nvPr>
            <p:ph idx="1"/>
          </p:nvPr>
        </p:nvPicPr>
        <p:blipFill>
          <a:blip r:embed="rId2"/>
          <a:stretch>
            <a:fillRect/>
          </a:stretch>
        </p:blipFill>
        <p:spPr>
          <a:xfrm>
            <a:off x="1141411" y="3446342"/>
            <a:ext cx="9906000" cy="1992065"/>
          </a:xfrm>
          <a:prstGeom prst="rect">
            <a:avLst/>
          </a:prstGeom>
        </p:spPr>
      </p:pic>
      <p:sp>
        <p:nvSpPr>
          <p:cNvPr id="5" name="Rectangle 4"/>
          <p:cNvSpPr/>
          <p:nvPr/>
        </p:nvSpPr>
        <p:spPr>
          <a:xfrm>
            <a:off x="1141410" y="2448549"/>
            <a:ext cx="9840181" cy="646331"/>
          </a:xfrm>
          <a:prstGeom prst="rect">
            <a:avLst/>
          </a:prstGeom>
        </p:spPr>
        <p:txBody>
          <a:bodyPr wrap="square">
            <a:spAutoFit/>
          </a:bodyPr>
          <a:lstStyle/>
          <a:p>
            <a:pPr>
              <a:lnSpc>
                <a:spcPct val="100000"/>
              </a:lnSpc>
              <a:spcBef>
                <a:spcPts val="1400"/>
              </a:spcBef>
            </a:pPr>
            <a:r>
              <a:rPr lang="en-US" dirty="0"/>
              <a:t>It can be noted that for PO, LEO, and ISS orbits, there is a higher success rate for landings when heavier payloads are carried.</a:t>
            </a:r>
            <a:endParaRPr lang="en-US" dirty="0">
              <a:latin typeface="Abadi" panose="020B0604020104020204" pitchFamily="34" charset="0"/>
            </a:endParaRPr>
          </a:p>
        </p:txBody>
      </p:sp>
    </p:spTree>
    <p:extLst>
      <p:ext uri="{BB962C8B-B14F-4D97-AF65-F5344CB8AC3E}">
        <p14:creationId xmlns:p14="http://schemas.microsoft.com/office/powerpoint/2010/main" val="58498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00000"/>
              </a:lnSpc>
              <a:spcBef>
                <a:spcPts val="1400"/>
              </a:spcBef>
            </a:pPr>
            <a:r>
              <a:rPr lang="en-US" dirty="0">
                <a:latin typeface="Abadi"/>
              </a:rPr>
              <a:t>Executive Summary</a:t>
            </a:r>
          </a:p>
          <a:p>
            <a:pPr>
              <a:lnSpc>
                <a:spcPct val="100000"/>
              </a:lnSpc>
              <a:spcBef>
                <a:spcPts val="1400"/>
              </a:spcBef>
            </a:pPr>
            <a:r>
              <a:rPr lang="en-US" dirty="0">
                <a:latin typeface="Abadi"/>
              </a:rPr>
              <a:t>Introduction</a:t>
            </a:r>
          </a:p>
          <a:p>
            <a:pPr>
              <a:lnSpc>
                <a:spcPct val="100000"/>
              </a:lnSpc>
              <a:spcBef>
                <a:spcPts val="1400"/>
              </a:spcBef>
            </a:pPr>
            <a:r>
              <a:rPr lang="en-US" dirty="0">
                <a:latin typeface="Abadi"/>
              </a:rPr>
              <a:t>Methodology</a:t>
            </a:r>
          </a:p>
          <a:p>
            <a:pPr>
              <a:lnSpc>
                <a:spcPct val="100000"/>
              </a:lnSpc>
              <a:spcBef>
                <a:spcPts val="1400"/>
              </a:spcBef>
            </a:pPr>
            <a:r>
              <a:rPr lang="en-US" dirty="0">
                <a:latin typeface="Abadi"/>
              </a:rPr>
              <a:t>Results</a:t>
            </a:r>
          </a:p>
          <a:p>
            <a:pPr>
              <a:lnSpc>
                <a:spcPct val="100000"/>
              </a:lnSpc>
              <a:spcBef>
                <a:spcPts val="1400"/>
              </a:spcBef>
            </a:pPr>
            <a:r>
              <a:rPr lang="en-US" dirty="0">
                <a:latin typeface="Abadi"/>
              </a:rPr>
              <a:t>Conclusion</a:t>
            </a:r>
          </a:p>
          <a:p>
            <a:pPr>
              <a:lnSpc>
                <a:spcPct val="100000"/>
              </a:lnSpc>
              <a:spcBef>
                <a:spcPts val="1400"/>
              </a:spcBef>
            </a:pPr>
            <a:r>
              <a:rPr lang="en-US" dirty="0">
                <a:latin typeface="Abadi"/>
              </a:rPr>
              <a:t>Appendix</a:t>
            </a:r>
            <a:endParaRPr lang="en-US" dirty="0">
              <a:latin typeface="Abadi"/>
            </a:endParaRPr>
          </a:p>
        </p:txBody>
      </p:sp>
    </p:spTree>
    <p:extLst>
      <p:ext uri="{BB962C8B-B14F-4D97-AF65-F5344CB8AC3E}">
        <p14:creationId xmlns:p14="http://schemas.microsoft.com/office/powerpoint/2010/main" val="145794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Launch Success Yearly Trend</a:t>
            </a:r>
            <a:endParaRPr lang="en-US" dirty="0">
              <a:latin typeface="Abadi" panose="020B0604020104020204" pitchFamily="34" charset="0"/>
            </a:endParaRPr>
          </a:p>
        </p:txBody>
      </p:sp>
      <p:pic>
        <p:nvPicPr>
          <p:cNvPr id="4" name="Content Placeholder 3">
            <a:extLst>
              <a:ext uri="{FF2B5EF4-FFF2-40B4-BE49-F238E27FC236}">
                <a16:creationId xmlns:a16="http://schemas.microsoft.com/office/drawing/2014/main" id="{D504E95A-B6F2-4A67-922F-F513B07630F5}"/>
              </a:ext>
            </a:extLst>
          </p:cNvPr>
          <p:cNvPicPr>
            <a:picLocks noGrp="1" noChangeAspect="1"/>
          </p:cNvPicPr>
          <p:nvPr>
            <p:ph idx="1"/>
          </p:nvPr>
        </p:nvPicPr>
        <p:blipFill>
          <a:blip r:embed="rId2"/>
          <a:stretch>
            <a:fillRect/>
          </a:stretch>
        </p:blipFill>
        <p:spPr>
          <a:xfrm>
            <a:off x="2791262" y="2249488"/>
            <a:ext cx="6606302" cy="3541712"/>
          </a:xfrm>
          <a:prstGeom prst="rect">
            <a:avLst/>
          </a:prstGeom>
        </p:spPr>
      </p:pic>
    </p:spTree>
    <p:extLst>
      <p:ext uri="{BB962C8B-B14F-4D97-AF65-F5344CB8AC3E}">
        <p14:creationId xmlns:p14="http://schemas.microsoft.com/office/powerpoint/2010/main" val="91748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00000"/>
              </a:lnSpc>
              <a:spcBef>
                <a:spcPts val="0"/>
              </a:spcBef>
              <a:defRPr/>
            </a:pPr>
            <a:r>
              <a:rPr lang="en-US" cap="none" dirty="0">
                <a:latin typeface="Abadi"/>
              </a:rPr>
              <a:t>All Launch Site Names</a:t>
            </a:r>
          </a:p>
        </p:txBody>
      </p:sp>
      <p:pic>
        <p:nvPicPr>
          <p:cNvPr id="4" name="Content Placeholder 3"/>
          <p:cNvPicPr>
            <a:picLocks noGrp="1" noChangeAspect="1"/>
          </p:cNvPicPr>
          <p:nvPr>
            <p:ph idx="1"/>
          </p:nvPr>
        </p:nvPicPr>
        <p:blipFill>
          <a:blip r:embed="rId2"/>
          <a:stretch>
            <a:fillRect/>
          </a:stretch>
        </p:blipFill>
        <p:spPr>
          <a:xfrm>
            <a:off x="1141411" y="3433059"/>
            <a:ext cx="9906000" cy="2176893"/>
          </a:xfrm>
          <a:prstGeom prst="rect">
            <a:avLst/>
          </a:prstGeom>
        </p:spPr>
      </p:pic>
      <p:sp>
        <p:nvSpPr>
          <p:cNvPr id="5" name="Rectangle 4"/>
          <p:cNvSpPr/>
          <p:nvPr/>
        </p:nvSpPr>
        <p:spPr>
          <a:xfrm>
            <a:off x="1141411" y="2441908"/>
            <a:ext cx="8099304" cy="646331"/>
          </a:xfrm>
          <a:prstGeom prst="rect">
            <a:avLst/>
          </a:prstGeom>
        </p:spPr>
        <p:txBody>
          <a:bodyPr wrap="square">
            <a:spAutoFit/>
          </a:bodyPr>
          <a:lstStyle/>
          <a:p>
            <a:pPr>
              <a:spcBef>
                <a:spcPts val="1400"/>
              </a:spcBef>
            </a:pPr>
            <a:r>
              <a:rPr lang="en-US" dirty="0">
                <a:latin typeface="Abadi" panose="020B0604020104020204" pitchFamily="34" charset="0"/>
              </a:rPr>
              <a:t>We used the key word </a:t>
            </a:r>
            <a:r>
              <a:rPr lang="en-US" b="1" dirty="0">
                <a:latin typeface="Abadi" panose="020B0604020104020204" pitchFamily="34" charset="0"/>
              </a:rPr>
              <a:t>DISTINCT</a:t>
            </a:r>
            <a:r>
              <a:rPr lang="en-US" dirty="0">
                <a:latin typeface="Abadi" panose="020B0604020104020204" pitchFamily="34" charset="0"/>
              </a:rPr>
              <a:t> to show only unique launch sites from the </a:t>
            </a:r>
            <a:r>
              <a:rPr lang="en-US" dirty="0" err="1">
                <a:latin typeface="Abadi" panose="020B0604020104020204" pitchFamily="34" charset="0"/>
              </a:rPr>
              <a:t>SpaceX</a:t>
            </a:r>
            <a:r>
              <a:rPr lang="en-US" dirty="0">
                <a:latin typeface="Abadi" panose="020B0604020104020204" pitchFamily="34" charset="0"/>
              </a:rPr>
              <a:t> data.</a:t>
            </a:r>
            <a:endParaRPr lang="en-US" dirty="0">
              <a:latin typeface="Abadi" panose="020B0604020104020204" pitchFamily="34" charset="0"/>
            </a:endParaRPr>
          </a:p>
        </p:txBody>
      </p:sp>
    </p:spTree>
    <p:extLst>
      <p:ext uri="{BB962C8B-B14F-4D97-AF65-F5344CB8AC3E}">
        <p14:creationId xmlns:p14="http://schemas.microsoft.com/office/powerpoint/2010/main" val="192900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Launch Site Names Begin with 'CCA'</a:t>
            </a:r>
            <a:endParaRPr lang="en-US" dirty="0">
              <a:latin typeface="Abadi"/>
            </a:endParaRPr>
          </a:p>
        </p:txBody>
      </p:sp>
      <p:pic>
        <p:nvPicPr>
          <p:cNvPr id="4" name="Content Placeholder 3"/>
          <p:cNvPicPr>
            <a:picLocks noGrp="1" noChangeAspect="1"/>
          </p:cNvPicPr>
          <p:nvPr>
            <p:ph idx="1"/>
          </p:nvPr>
        </p:nvPicPr>
        <p:blipFill>
          <a:blip r:embed="rId2"/>
          <a:stretch>
            <a:fillRect/>
          </a:stretch>
        </p:blipFill>
        <p:spPr>
          <a:xfrm>
            <a:off x="1141413" y="3249010"/>
            <a:ext cx="8420830" cy="3452159"/>
          </a:xfrm>
          <a:prstGeom prst="rect">
            <a:avLst/>
          </a:prstGeom>
        </p:spPr>
      </p:pic>
      <p:sp>
        <p:nvSpPr>
          <p:cNvPr id="5" name="Rectangle 4"/>
          <p:cNvSpPr/>
          <p:nvPr/>
        </p:nvSpPr>
        <p:spPr>
          <a:xfrm>
            <a:off x="1141413" y="-136532"/>
            <a:ext cx="8074269" cy="3385542"/>
          </a:xfrm>
          <a:prstGeom prst="rect">
            <a:avLst/>
          </a:prstGeom>
        </p:spPr>
        <p:txBody>
          <a:bodyPr wrap="square">
            <a:spAutoFit/>
          </a:bodyPr>
          <a:lstStyle/>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endParaRPr lang="en-US" dirty="0">
              <a:latin typeface="Abadi" panose="020B0604020104020204" pitchFamily="34" charset="0"/>
            </a:endParaRPr>
          </a:p>
          <a:p>
            <a:pPr>
              <a:lnSpc>
                <a:spcPct val="100000"/>
              </a:lnSpc>
              <a:spcBef>
                <a:spcPts val="1400"/>
              </a:spcBef>
            </a:pPr>
            <a:r>
              <a:rPr lang="en-US" dirty="0">
                <a:latin typeface="Abadi" panose="020B0604020104020204" pitchFamily="34" charset="0"/>
              </a:rPr>
              <a:t>We used the query above to display 5 records where launch sites begin with `CCA`</a:t>
            </a:r>
            <a:endParaRPr lang="en-US" dirty="0">
              <a:latin typeface="Abadi" panose="020B0604020104020204" pitchFamily="34" charset="0"/>
            </a:endParaRPr>
          </a:p>
        </p:txBody>
      </p:sp>
    </p:spTree>
    <p:extLst>
      <p:ext uri="{BB962C8B-B14F-4D97-AF65-F5344CB8AC3E}">
        <p14:creationId xmlns:p14="http://schemas.microsoft.com/office/powerpoint/2010/main" val="314839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Total Payload Mass</a:t>
            </a:r>
            <a:endParaRPr lang="en-US" dirty="0">
              <a:latin typeface="Abadi"/>
            </a:endParaRPr>
          </a:p>
        </p:txBody>
      </p:sp>
      <p:sp>
        <p:nvSpPr>
          <p:cNvPr id="3" name="Content Placeholder 2"/>
          <p:cNvSpPr>
            <a:spLocks noGrp="1"/>
          </p:cNvSpPr>
          <p:nvPr>
            <p:ph idx="1"/>
          </p:nvPr>
        </p:nvSpPr>
        <p:spPr/>
        <p:txBody>
          <a:bodyPr/>
          <a:lstStyle/>
          <a:p>
            <a:r>
              <a:rPr lang="en-US" dirty="0">
                <a:latin typeface="Abadi" panose="020B0604020104020204" pitchFamily="34" charset="0"/>
              </a:rPr>
              <a:t>We calculated the total payload carried by boosters from NASA as 45596 using the query below</a:t>
            </a:r>
          </a:p>
          <a:p>
            <a:endParaRPr lang="en-US" dirty="0"/>
          </a:p>
        </p:txBody>
      </p:sp>
      <p:pic>
        <p:nvPicPr>
          <p:cNvPr id="4" name="Picture 3"/>
          <p:cNvPicPr>
            <a:picLocks noChangeAspect="1"/>
          </p:cNvPicPr>
          <p:nvPr/>
        </p:nvPicPr>
        <p:blipFill>
          <a:blip r:embed="rId2"/>
          <a:stretch>
            <a:fillRect/>
          </a:stretch>
        </p:blipFill>
        <p:spPr>
          <a:xfrm>
            <a:off x="1141412" y="3710761"/>
            <a:ext cx="10653683" cy="2080440"/>
          </a:xfrm>
          <a:prstGeom prst="rect">
            <a:avLst/>
          </a:prstGeom>
        </p:spPr>
      </p:pic>
    </p:spTree>
    <p:extLst>
      <p:ext uri="{BB962C8B-B14F-4D97-AF65-F5344CB8AC3E}">
        <p14:creationId xmlns:p14="http://schemas.microsoft.com/office/powerpoint/2010/main" val="258247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panose="020B0604020104020204" pitchFamily="34" charset="0"/>
              </a:rPr>
              <a:t>Average Payload Mass by F9</a:t>
            </a:r>
            <a:endParaRPr lang="en-US" dirty="0"/>
          </a:p>
        </p:txBody>
      </p:sp>
      <p:pic>
        <p:nvPicPr>
          <p:cNvPr id="4" name="Content Placeholder 3"/>
          <p:cNvPicPr>
            <a:picLocks noGrp="1" noChangeAspect="1"/>
          </p:cNvPicPr>
          <p:nvPr>
            <p:ph idx="1"/>
          </p:nvPr>
        </p:nvPicPr>
        <p:blipFill>
          <a:blip r:embed="rId2"/>
          <a:stretch>
            <a:fillRect/>
          </a:stretch>
        </p:blipFill>
        <p:spPr>
          <a:xfrm>
            <a:off x="1141413" y="2830498"/>
            <a:ext cx="9906000" cy="2379692"/>
          </a:xfrm>
          <a:prstGeom prst="rect">
            <a:avLst/>
          </a:prstGeom>
        </p:spPr>
      </p:pic>
    </p:spTree>
    <p:extLst>
      <p:ext uri="{BB962C8B-B14F-4D97-AF65-F5344CB8AC3E}">
        <p14:creationId xmlns:p14="http://schemas.microsoft.com/office/powerpoint/2010/main" val="206423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First Successful Ground Landing Date</a:t>
            </a:r>
            <a:endParaRPr lang="en-US" dirty="0">
              <a:latin typeface="Abadi" panose="020B0604020104020204" pitchFamily="34" charset="0"/>
            </a:endParaRPr>
          </a:p>
        </p:txBody>
      </p:sp>
      <p:pic>
        <p:nvPicPr>
          <p:cNvPr id="4" name="Content Placeholder 3"/>
          <p:cNvPicPr>
            <a:picLocks noGrp="1" noChangeAspect="1"/>
          </p:cNvPicPr>
          <p:nvPr>
            <p:ph idx="1"/>
          </p:nvPr>
        </p:nvPicPr>
        <p:blipFill>
          <a:blip r:embed="rId2"/>
          <a:stretch>
            <a:fillRect/>
          </a:stretch>
        </p:blipFill>
        <p:spPr>
          <a:xfrm>
            <a:off x="1141413" y="2926119"/>
            <a:ext cx="9906000" cy="2188450"/>
          </a:xfrm>
          <a:prstGeom prst="rect">
            <a:avLst/>
          </a:prstGeom>
        </p:spPr>
      </p:pic>
    </p:spTree>
    <p:extLst>
      <p:ext uri="{BB962C8B-B14F-4D97-AF65-F5344CB8AC3E}">
        <p14:creationId xmlns:p14="http://schemas.microsoft.com/office/powerpoint/2010/main" val="3215701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Successful Drone Ship Landing with Payload between 4000 and 6000</a:t>
            </a:r>
            <a:endParaRPr lang="en-US" dirty="0">
              <a:latin typeface="Abadi" panose="020B0604020104020204" pitchFamily="34" charset="0"/>
            </a:endParaRPr>
          </a:p>
        </p:txBody>
      </p:sp>
      <p:pic>
        <p:nvPicPr>
          <p:cNvPr id="4" name="Content Placeholder 3"/>
          <p:cNvPicPr>
            <a:picLocks noGrp="1" noChangeAspect="1"/>
          </p:cNvPicPr>
          <p:nvPr>
            <p:ph idx="1"/>
          </p:nvPr>
        </p:nvPicPr>
        <p:blipFill>
          <a:blip r:embed="rId2"/>
          <a:stretch>
            <a:fillRect/>
          </a:stretch>
        </p:blipFill>
        <p:spPr>
          <a:xfrm>
            <a:off x="1141413" y="2967180"/>
            <a:ext cx="9906000" cy="2106328"/>
          </a:xfrm>
          <a:prstGeom prst="rect">
            <a:avLst/>
          </a:prstGeom>
        </p:spPr>
      </p:pic>
    </p:spTree>
    <p:extLst>
      <p:ext uri="{BB962C8B-B14F-4D97-AF65-F5344CB8AC3E}">
        <p14:creationId xmlns:p14="http://schemas.microsoft.com/office/powerpoint/2010/main" val="118798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Total Number of Successful and Failure Mission Outcomes</a:t>
            </a:r>
            <a:endParaRPr lang="en-US" dirty="0">
              <a:latin typeface="Abadi" panose="020B0604020104020204" pitchFamily="34" charset="0"/>
            </a:endParaRPr>
          </a:p>
        </p:txBody>
      </p:sp>
      <p:pic>
        <p:nvPicPr>
          <p:cNvPr id="4" name="Content Placeholder 3"/>
          <p:cNvPicPr>
            <a:picLocks noGrp="1" noChangeAspect="1"/>
          </p:cNvPicPr>
          <p:nvPr>
            <p:ph idx="1"/>
          </p:nvPr>
        </p:nvPicPr>
        <p:blipFill>
          <a:blip r:embed="rId2"/>
          <a:stretch>
            <a:fillRect/>
          </a:stretch>
        </p:blipFill>
        <p:spPr>
          <a:xfrm>
            <a:off x="1141413" y="2832826"/>
            <a:ext cx="9906000" cy="2375035"/>
          </a:xfrm>
          <a:prstGeom prst="rect">
            <a:avLst/>
          </a:prstGeom>
        </p:spPr>
      </p:pic>
    </p:spTree>
    <p:extLst>
      <p:ext uri="{BB962C8B-B14F-4D97-AF65-F5344CB8AC3E}">
        <p14:creationId xmlns:p14="http://schemas.microsoft.com/office/powerpoint/2010/main" val="331937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dirty="0">
                <a:latin typeface="Abadi" panose="020B0604020104020204" pitchFamily="34" charset="0"/>
              </a:rPr>
              <a:t>Classification Accuracy</a:t>
            </a:r>
            <a:endParaRPr lang="en-US" dirty="0">
              <a:latin typeface="Abadi" panose="020B0604020104020204" pitchFamily="34" charset="0"/>
            </a:endParaRPr>
          </a:p>
        </p:txBody>
      </p:sp>
      <p:pic>
        <p:nvPicPr>
          <p:cNvPr id="4" name="Content Placeholder 3">
            <a:extLst>
              <a:ext uri="{FF2B5EF4-FFF2-40B4-BE49-F238E27FC236}">
                <a16:creationId xmlns:a16="http://schemas.microsoft.com/office/drawing/2014/main" id="{4125DC3F-06C6-4F66-ADB5-43E9E2294DD9}"/>
              </a:ext>
            </a:extLst>
          </p:cNvPr>
          <p:cNvPicPr>
            <a:picLocks noGrp="1" noChangeAspect="1"/>
          </p:cNvPicPr>
          <p:nvPr>
            <p:ph idx="1"/>
          </p:nvPr>
        </p:nvPicPr>
        <p:blipFill>
          <a:blip r:embed="rId2"/>
          <a:stretch>
            <a:fillRect/>
          </a:stretch>
        </p:blipFill>
        <p:spPr>
          <a:xfrm>
            <a:off x="1141413" y="2548314"/>
            <a:ext cx="9906000" cy="2944059"/>
          </a:xfrm>
          <a:prstGeom prst="rect">
            <a:avLst/>
          </a:prstGeom>
        </p:spPr>
      </p:pic>
    </p:spTree>
    <p:extLst>
      <p:ext uri="{BB962C8B-B14F-4D97-AF65-F5344CB8AC3E}">
        <p14:creationId xmlns:p14="http://schemas.microsoft.com/office/powerpoint/2010/main" val="531870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In summary, the analysis shows that:</a:t>
            </a:r>
          </a:p>
          <a:p>
            <a:r>
              <a:rPr lang="en-US" dirty="0"/>
              <a:t>Launch sites with higher flight volume have higher success rates.</a:t>
            </a:r>
          </a:p>
          <a:p>
            <a:r>
              <a:rPr lang="en-US" dirty="0"/>
              <a:t>Launch success rates have been increasing since 2013 until 2020.</a:t>
            </a:r>
          </a:p>
          <a:p>
            <a:r>
              <a:rPr lang="en-US" dirty="0"/>
              <a:t>Orbits such as ES-L1, GEO, HEO, SSO, and VLEO have higher success rates.</a:t>
            </a:r>
          </a:p>
          <a:p>
            <a:r>
              <a:rPr lang="en-US" dirty="0"/>
              <a:t>KSC LC-39A is the launch site with the highest number of successful launches.</a:t>
            </a:r>
          </a:p>
          <a:p>
            <a:r>
              <a:rPr lang="en-US" dirty="0"/>
              <a:t>The decision tree classifier algorithm is the most suitable for this task.</a:t>
            </a:r>
          </a:p>
          <a:p>
            <a:endParaRPr lang="en-US" dirty="0"/>
          </a:p>
        </p:txBody>
      </p:sp>
    </p:spTree>
    <p:extLst>
      <p:ext uri="{BB962C8B-B14F-4D97-AF65-F5344CB8AC3E}">
        <p14:creationId xmlns:p14="http://schemas.microsoft.com/office/powerpoint/2010/main" val="411123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395"/>
            <a:ext cx="9905998" cy="1478570"/>
          </a:xfrm>
        </p:spPr>
        <p:txBody>
          <a:bodyPr/>
          <a:lstStyle/>
          <a:p>
            <a:r>
              <a:rPr lang="en-US" dirty="0" smtClean="0"/>
              <a:t>summary</a:t>
            </a:r>
            <a:endParaRPr lang="en-US" dirty="0"/>
          </a:p>
        </p:txBody>
      </p:sp>
      <p:sp>
        <p:nvSpPr>
          <p:cNvPr id="3" name="Content Placeholder 2"/>
          <p:cNvSpPr>
            <a:spLocks noGrp="1"/>
          </p:cNvSpPr>
          <p:nvPr>
            <p:ph idx="1"/>
          </p:nvPr>
        </p:nvSpPr>
        <p:spPr>
          <a:xfrm>
            <a:off x="1141413" y="1670539"/>
            <a:ext cx="9905998" cy="5081954"/>
          </a:xfrm>
        </p:spPr>
        <p:txBody>
          <a:bodyPr>
            <a:noAutofit/>
          </a:bodyPr>
          <a:lstStyle/>
          <a:p>
            <a:pPr>
              <a:lnSpc>
                <a:spcPct val="100000"/>
              </a:lnSpc>
              <a:spcBef>
                <a:spcPts val="1400"/>
              </a:spcBef>
            </a:pPr>
            <a:r>
              <a:rPr lang="en-US" sz="1800" dirty="0">
                <a:latin typeface="Abadi" panose="020B0604020104020204" pitchFamily="34" charset="0"/>
              </a:rPr>
              <a:t>Summary of methodologies</a:t>
            </a:r>
          </a:p>
          <a:p>
            <a:pPr lvl="1">
              <a:lnSpc>
                <a:spcPct val="100000"/>
              </a:lnSpc>
              <a:spcBef>
                <a:spcPts val="1400"/>
              </a:spcBef>
              <a:buFontTx/>
              <a:buChar char="-"/>
            </a:pPr>
            <a:r>
              <a:rPr lang="en-US" sz="1400" dirty="0">
                <a:latin typeface="Abadi" panose="020B0604020104020204" pitchFamily="34" charset="0"/>
              </a:rPr>
              <a:t>Data Collection through API</a:t>
            </a:r>
          </a:p>
          <a:p>
            <a:pPr lvl="1">
              <a:lnSpc>
                <a:spcPct val="100000"/>
              </a:lnSpc>
              <a:spcBef>
                <a:spcPts val="1400"/>
              </a:spcBef>
              <a:buFontTx/>
              <a:buChar char="-"/>
            </a:pPr>
            <a:r>
              <a:rPr lang="en-US" sz="1400" dirty="0">
                <a:latin typeface="Abadi" panose="020B0604020104020204" pitchFamily="34" charset="0"/>
              </a:rPr>
              <a:t>Data Collection with Web Scraping</a:t>
            </a:r>
          </a:p>
          <a:p>
            <a:pPr lvl="1">
              <a:lnSpc>
                <a:spcPct val="100000"/>
              </a:lnSpc>
              <a:spcBef>
                <a:spcPts val="1400"/>
              </a:spcBef>
              <a:buFontTx/>
              <a:buChar char="-"/>
            </a:pPr>
            <a:r>
              <a:rPr lang="en-US" sz="1400" dirty="0">
                <a:latin typeface="Abadi" panose="020B0604020104020204" pitchFamily="34" charset="0"/>
              </a:rPr>
              <a:t>Data Wrangling</a:t>
            </a:r>
          </a:p>
          <a:p>
            <a:pPr lvl="1">
              <a:lnSpc>
                <a:spcPct val="100000"/>
              </a:lnSpc>
              <a:spcBef>
                <a:spcPts val="1400"/>
              </a:spcBef>
              <a:buFontTx/>
              <a:buChar char="-"/>
            </a:pPr>
            <a:r>
              <a:rPr lang="en-US" sz="1400" dirty="0">
                <a:latin typeface="Abadi" panose="020B0604020104020204" pitchFamily="34" charset="0"/>
              </a:rPr>
              <a:t>Exploratory Data Analysis with SQL</a:t>
            </a:r>
          </a:p>
          <a:p>
            <a:pPr lvl="1">
              <a:lnSpc>
                <a:spcPct val="100000"/>
              </a:lnSpc>
              <a:spcBef>
                <a:spcPts val="1400"/>
              </a:spcBef>
              <a:buFontTx/>
              <a:buChar char="-"/>
            </a:pPr>
            <a:r>
              <a:rPr lang="en-US" sz="1400" dirty="0">
                <a:latin typeface="Abadi" panose="020B0604020104020204" pitchFamily="34" charset="0"/>
              </a:rPr>
              <a:t>Exploratory Data Analysis with Data Visualization</a:t>
            </a:r>
          </a:p>
          <a:p>
            <a:pPr lvl="1">
              <a:lnSpc>
                <a:spcPct val="100000"/>
              </a:lnSpc>
              <a:spcBef>
                <a:spcPts val="1400"/>
              </a:spcBef>
              <a:buFontTx/>
              <a:buChar char="-"/>
            </a:pPr>
            <a:r>
              <a:rPr lang="en-US" sz="1400" dirty="0">
                <a:latin typeface="Abadi" panose="020B0604020104020204" pitchFamily="34" charset="0"/>
              </a:rPr>
              <a:t>Interactive Visual Analytics with Folium</a:t>
            </a:r>
          </a:p>
          <a:p>
            <a:pPr lvl="1">
              <a:lnSpc>
                <a:spcPct val="100000"/>
              </a:lnSpc>
              <a:spcBef>
                <a:spcPts val="1400"/>
              </a:spcBef>
              <a:buFontTx/>
              <a:buChar char="-"/>
            </a:pPr>
            <a:r>
              <a:rPr lang="en-US" sz="1400" dirty="0">
                <a:latin typeface="Abadi" panose="020B0604020104020204" pitchFamily="34" charset="0"/>
              </a:rPr>
              <a:t>Machine Learning Prediction</a:t>
            </a:r>
          </a:p>
          <a:p>
            <a:pPr>
              <a:lnSpc>
                <a:spcPct val="100000"/>
              </a:lnSpc>
              <a:spcBef>
                <a:spcPts val="1400"/>
              </a:spcBef>
            </a:pPr>
            <a:r>
              <a:rPr lang="en-US" sz="1800" dirty="0">
                <a:latin typeface="Abadi" panose="020B0604020104020204" pitchFamily="34" charset="0"/>
              </a:rPr>
              <a:t>Summary of all results</a:t>
            </a:r>
            <a:endParaRPr lang="en-US" sz="1400" dirty="0">
              <a:latin typeface="Abadi" panose="020B0604020104020204" pitchFamily="34" charset="0"/>
            </a:endParaRPr>
          </a:p>
          <a:p>
            <a:pPr lvl="1">
              <a:lnSpc>
                <a:spcPct val="100000"/>
              </a:lnSpc>
              <a:spcBef>
                <a:spcPts val="1400"/>
              </a:spcBef>
              <a:buFontTx/>
              <a:buChar char="-"/>
            </a:pPr>
            <a:r>
              <a:rPr lang="en-US" sz="1400" dirty="0">
                <a:latin typeface="Abadi" panose="020B0604020104020204" pitchFamily="34" charset="0"/>
              </a:rPr>
              <a:t>Exploratory Data Analysis result</a:t>
            </a:r>
          </a:p>
          <a:p>
            <a:pPr lvl="1">
              <a:lnSpc>
                <a:spcPct val="100000"/>
              </a:lnSpc>
              <a:spcBef>
                <a:spcPts val="1400"/>
              </a:spcBef>
              <a:buFontTx/>
              <a:buChar char="-"/>
            </a:pPr>
            <a:r>
              <a:rPr lang="en-US" sz="1400" dirty="0">
                <a:latin typeface="Abadi" panose="020B0604020104020204" pitchFamily="34" charset="0"/>
              </a:rPr>
              <a:t>Interactive analytics in screenshots</a:t>
            </a:r>
          </a:p>
          <a:p>
            <a:pPr lvl="1">
              <a:lnSpc>
                <a:spcPct val="100000"/>
              </a:lnSpc>
              <a:spcBef>
                <a:spcPts val="1400"/>
              </a:spcBef>
              <a:buFontTx/>
              <a:buChar char="-"/>
            </a:pPr>
            <a:r>
              <a:rPr lang="en-US" sz="1400" dirty="0">
                <a:latin typeface="Abadi" panose="020B0604020104020204" pitchFamily="34" charset="0"/>
              </a:rPr>
              <a:t>Predictive Analytics result</a:t>
            </a:r>
            <a:endParaRPr lang="en-US" sz="1400" dirty="0">
              <a:latin typeface="Abadi" panose="020B0604020104020204" pitchFamily="34" charset="0"/>
            </a:endParaRPr>
          </a:p>
        </p:txBody>
      </p:sp>
    </p:spTree>
    <p:extLst>
      <p:ext uri="{BB962C8B-B14F-4D97-AF65-F5344CB8AC3E}">
        <p14:creationId xmlns:p14="http://schemas.microsoft.com/office/powerpoint/2010/main" val="3317325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150" y="2885405"/>
            <a:ext cx="9905998" cy="147857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88783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context and background of the project involve Space X advertising Falcon 9 rocket launches on its website for $62 million, which is much cheaper than other providers who charge upwards of $165 million per launch. This cost difference is due to Space X's ability to reuse the first stage of the rocket. To compete with Space X, an alternate company needs to know if the first stage will land successfully to determine the cost of a launch. Therefore, the objective of this project is to develop a machine learning pipeline that can predict whether the first stage will land successfully.</a:t>
            </a:r>
          </a:p>
          <a:p>
            <a:r>
              <a:rPr lang="en-US" dirty="0"/>
              <a:t>The project aims to answer the following questions: What are the factors that determine the success rate of a successful landing? How do various features interact to determine the success rate of a successful landing? What operating conditions need to be in place to ensure a successful landing program?</a:t>
            </a:r>
          </a:p>
        </p:txBody>
      </p:sp>
    </p:spTree>
    <p:extLst>
      <p:ext uri="{BB962C8B-B14F-4D97-AF65-F5344CB8AC3E}">
        <p14:creationId xmlns:p14="http://schemas.microsoft.com/office/powerpoint/2010/main" val="33416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Methodology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executive summary outlines the methodology and process used to collect, analyze and visualize data related to </a:t>
            </a:r>
            <a:r>
              <a:rPr lang="en-US" dirty="0" err="1"/>
              <a:t>SpaceX</a:t>
            </a:r>
            <a:r>
              <a:rPr lang="en-US" dirty="0"/>
              <a:t> rocket launches. </a:t>
            </a:r>
            <a:endParaRPr lang="en-US" dirty="0" smtClean="0"/>
          </a:p>
          <a:p>
            <a:r>
              <a:rPr lang="en-US" dirty="0" smtClean="0"/>
              <a:t>Data </a:t>
            </a:r>
            <a:r>
              <a:rPr lang="en-US" dirty="0"/>
              <a:t>was collected through a combination of </a:t>
            </a:r>
            <a:r>
              <a:rPr lang="en-US" dirty="0" err="1"/>
              <a:t>SpaceX's</a:t>
            </a:r>
            <a:r>
              <a:rPr lang="en-US" dirty="0"/>
              <a:t> API and web scraping from Wikipedia. The data was then wrangled, and categorical features were encoded using one-hot encoding. Exploratory data analysis (EDA) was conducted using SQL and visualization techniques. Interactive visual analytics was performed using Folium and </a:t>
            </a:r>
            <a:r>
              <a:rPr lang="en-US" dirty="0" err="1"/>
              <a:t>Plotly</a:t>
            </a:r>
            <a:r>
              <a:rPr lang="en-US" dirty="0"/>
              <a:t> Dash. </a:t>
            </a:r>
            <a:endParaRPr lang="en-US" dirty="0" smtClean="0"/>
          </a:p>
          <a:p>
            <a:r>
              <a:rPr lang="en-US" dirty="0" smtClean="0"/>
              <a:t>Finally</a:t>
            </a:r>
            <a:r>
              <a:rPr lang="en-US" dirty="0"/>
              <a:t>, predictive analysis was performed using classification models, which were built, tuned, and evaluated to ensure their accuracy.</a:t>
            </a:r>
            <a:endParaRPr lang="en-US" dirty="0"/>
          </a:p>
        </p:txBody>
      </p:sp>
    </p:spTree>
    <p:extLst>
      <p:ext uri="{BB962C8B-B14F-4D97-AF65-F5344CB8AC3E}">
        <p14:creationId xmlns:p14="http://schemas.microsoft.com/office/powerpoint/2010/main" val="359579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Collection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To obtain the data required for analysis, several methods were used. Firstly, data collection was achieved by sending a get request to the </a:t>
            </a:r>
            <a:r>
              <a:rPr lang="en-US" dirty="0" err="1"/>
              <a:t>SpaceX</a:t>
            </a:r>
            <a:r>
              <a:rPr lang="en-US" dirty="0"/>
              <a:t> API. The response content was then decoded using the .</a:t>
            </a:r>
            <a:r>
              <a:rPr lang="en-US" dirty="0" err="1"/>
              <a:t>json</a:t>
            </a:r>
            <a:r>
              <a:rPr lang="en-US" dirty="0"/>
              <a:t>() function, and converted into a pandas </a:t>
            </a:r>
            <a:r>
              <a:rPr lang="en-US" dirty="0" err="1"/>
              <a:t>dataframe</a:t>
            </a:r>
            <a:r>
              <a:rPr lang="en-US" dirty="0"/>
              <a:t> using .</a:t>
            </a:r>
            <a:r>
              <a:rPr lang="en-US" dirty="0" err="1"/>
              <a:t>json_normalize</a:t>
            </a:r>
            <a:r>
              <a:rPr lang="en-US" dirty="0"/>
              <a:t>(). The data was then cleaned, missing values were identified and filled where necessary.</a:t>
            </a:r>
          </a:p>
          <a:p>
            <a:r>
              <a:rPr lang="en-US" dirty="0"/>
              <a:t>In addition to using the </a:t>
            </a:r>
            <a:r>
              <a:rPr lang="en-US" dirty="0" err="1"/>
              <a:t>SpaceX</a:t>
            </a:r>
            <a:r>
              <a:rPr lang="en-US" dirty="0"/>
              <a:t> API, web scraping was also employed to gather data from Wikipedia. Specifically, </a:t>
            </a:r>
            <a:r>
              <a:rPr lang="en-US" dirty="0" err="1"/>
              <a:t>BeautifulSoup</a:t>
            </a:r>
            <a:r>
              <a:rPr lang="en-US" dirty="0"/>
              <a:t> was used to extract launch records from the Falcon 9 table on Wikipedia. The objective was to convert the extracted HTML table into a pandas </a:t>
            </a:r>
            <a:r>
              <a:rPr lang="en-US" dirty="0" err="1"/>
              <a:t>dataframe</a:t>
            </a:r>
            <a:r>
              <a:rPr lang="en-US" dirty="0"/>
              <a:t> for future analysis.</a:t>
            </a:r>
          </a:p>
        </p:txBody>
      </p:sp>
    </p:spTree>
    <p:extLst>
      <p:ext uri="{BB962C8B-B14F-4D97-AF65-F5344CB8AC3E}">
        <p14:creationId xmlns:p14="http://schemas.microsoft.com/office/powerpoint/2010/main" val="281794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Collection </a:t>
            </a:r>
            <a:r>
              <a:rPr lang="en-US" dirty="0" smtClean="0">
                <a:latin typeface="Abadi"/>
              </a:rPr>
              <a:t>through an </a:t>
            </a:r>
            <a:r>
              <a:rPr lang="en-US" dirty="0" err="1" smtClean="0">
                <a:latin typeface="Abadi"/>
              </a:rPr>
              <a:t>api</a:t>
            </a:r>
            <a:endParaRPr lang="en-US" dirty="0">
              <a:latin typeface="Abadi"/>
            </a:endParaRPr>
          </a:p>
        </p:txBody>
      </p:sp>
      <p:sp>
        <p:nvSpPr>
          <p:cNvPr id="3" name="Content Placeholder 2"/>
          <p:cNvSpPr>
            <a:spLocks noGrp="1"/>
          </p:cNvSpPr>
          <p:nvPr>
            <p:ph idx="1"/>
          </p:nvPr>
        </p:nvSpPr>
        <p:spPr/>
        <p:txBody>
          <a:bodyPr/>
          <a:lstStyle/>
          <a:p>
            <a:r>
              <a:rPr lang="en-US" dirty="0"/>
              <a:t>Data collection from the </a:t>
            </a:r>
            <a:r>
              <a:rPr lang="en-US" dirty="0" err="1"/>
              <a:t>SpaceX</a:t>
            </a:r>
            <a:r>
              <a:rPr lang="en-US" dirty="0"/>
              <a:t> API was initiated by sending a get request. The data obtained was then subjected to cleaning and basic wrangling and formatting. A link to the notebook containing these processes can be found at </a:t>
            </a:r>
            <a:r>
              <a:rPr lang="en-US" u="sng" dirty="0">
                <a:hlinkClick r:id="rId2"/>
              </a:rPr>
              <a:t>https://github.com/chuksoo/IBM-Data-Science-Capstone-SpaceX/blob/main/Data%20Collection%20API.ipynb</a:t>
            </a:r>
            <a:r>
              <a:rPr lang="en-US" dirty="0"/>
              <a:t>.</a:t>
            </a:r>
            <a:endParaRPr lang="en-US" dirty="0"/>
          </a:p>
        </p:txBody>
      </p:sp>
    </p:spTree>
    <p:extLst>
      <p:ext uri="{BB962C8B-B14F-4D97-AF65-F5344CB8AC3E}">
        <p14:creationId xmlns:p14="http://schemas.microsoft.com/office/powerpoint/2010/main" val="55683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through web scrapping</a:t>
            </a:r>
            <a:endParaRPr lang="en-US" dirty="0"/>
          </a:p>
        </p:txBody>
      </p:sp>
      <p:sp>
        <p:nvSpPr>
          <p:cNvPr id="3" name="Content Placeholder 2"/>
          <p:cNvSpPr>
            <a:spLocks noGrp="1"/>
          </p:cNvSpPr>
          <p:nvPr>
            <p:ph idx="1"/>
          </p:nvPr>
        </p:nvSpPr>
        <p:spPr/>
        <p:txBody>
          <a:bodyPr/>
          <a:lstStyle/>
          <a:p>
            <a:r>
              <a:rPr lang="en-US" dirty="0"/>
              <a:t>Web scraping was utilized to extract Falcon 9 launch records from a webpage, using </a:t>
            </a:r>
            <a:r>
              <a:rPr lang="en-US" dirty="0" err="1"/>
              <a:t>BeautifulSoup</a:t>
            </a:r>
            <a:r>
              <a:rPr lang="en-US" dirty="0"/>
              <a:t>. The extracted data was then parsed and converted into a pandas </a:t>
            </a:r>
            <a:r>
              <a:rPr lang="en-US" dirty="0" err="1"/>
              <a:t>dataframe</a:t>
            </a:r>
            <a:r>
              <a:rPr lang="en-US" dirty="0"/>
              <a:t>. More information on this process can be found in the following notebook: </a:t>
            </a:r>
            <a:endParaRPr lang="en-US" dirty="0" smtClean="0"/>
          </a:p>
          <a:p>
            <a:r>
              <a:rPr lang="en-US" u="sng" dirty="0" smtClean="0">
                <a:hlinkClick r:id="rId2"/>
              </a:rPr>
              <a:t>https</a:t>
            </a:r>
            <a:r>
              <a:rPr lang="en-US" u="sng" dirty="0">
                <a:hlinkClick r:id="rId2"/>
              </a:rPr>
              <a:t>://github.com/chuksoo/IBM-Data-Science-Capstone-SpaceX/blob/main/Data%20Collection%20with%20Web%20Scraping.ipynb</a:t>
            </a:r>
            <a:r>
              <a:rPr lang="en-US" dirty="0"/>
              <a:t>.</a:t>
            </a:r>
            <a:endParaRPr lang="en-US" dirty="0"/>
          </a:p>
        </p:txBody>
      </p:sp>
    </p:spTree>
    <p:extLst>
      <p:ext uri="{BB962C8B-B14F-4D97-AF65-F5344CB8AC3E}">
        <p14:creationId xmlns:p14="http://schemas.microsoft.com/office/powerpoint/2010/main" val="82755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adi"/>
              </a:rPr>
              <a:t>Data Wrangling</a:t>
            </a:r>
            <a:br>
              <a:rPr lang="en-US" dirty="0">
                <a:latin typeface="Abadi"/>
              </a:rPr>
            </a:br>
            <a:endParaRPr lang="en-US" dirty="0"/>
          </a:p>
        </p:txBody>
      </p:sp>
      <p:sp>
        <p:nvSpPr>
          <p:cNvPr id="4" name="Content Placeholder 4">
            <a:extLst>
              <a:ext uri="{FF2B5EF4-FFF2-40B4-BE49-F238E27FC236}">
                <a16:creationId xmlns:a16="http://schemas.microsoft.com/office/drawing/2014/main" id="{1B07C49E-AFFC-EC46-8930-E4D428F5F943}"/>
              </a:ext>
            </a:extLst>
          </p:cNvPr>
          <p:cNvSpPr>
            <a:spLocks noGrp="1"/>
          </p:cNvSpPr>
          <p:nvPr/>
        </p:nvSpPr>
        <p:spPr>
          <a:xfrm>
            <a:off x="6339810" y="1925177"/>
            <a:ext cx="543016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badi" panose="020B0604020104020204" pitchFamily="34" charset="0"/>
              </a:rPr>
              <a:t>We performed exploratory data analysis and determined the training labels.</a:t>
            </a:r>
          </a:p>
          <a:p>
            <a:r>
              <a:rPr lang="en-US" sz="2000" dirty="0">
                <a:latin typeface="Abadi" panose="020B0604020104020204" pitchFamily="34" charset="0"/>
              </a:rPr>
              <a:t>We calculated the number of launches at each site, and the number and occurrence of each orbits</a:t>
            </a:r>
          </a:p>
          <a:p>
            <a:r>
              <a:rPr lang="en-US" sz="2000" dirty="0">
                <a:latin typeface="Abadi" panose="020B0604020104020204" pitchFamily="34" charset="0"/>
              </a:rPr>
              <a:t>We created landing outcome label from outcome column and exported the results to csv.</a:t>
            </a:r>
          </a:p>
          <a:p>
            <a:pPr>
              <a:lnSpc>
                <a:spcPct val="100000"/>
              </a:lnSpc>
              <a:spcBef>
                <a:spcPts val="1400"/>
              </a:spcBef>
            </a:pPr>
            <a:r>
              <a:rPr lang="en-US" sz="2000" dirty="0">
                <a:latin typeface="Abadi" panose="020B0604020104020204" pitchFamily="34" charset="0"/>
              </a:rPr>
              <a:t>The link to the notebook </a:t>
            </a:r>
            <a:r>
              <a:rPr lang="en-US" sz="2000" dirty="0" smtClean="0">
                <a:latin typeface="Abadi" panose="020B0604020104020204" pitchFamily="34" charset="0"/>
              </a:rPr>
              <a:t>is.</a:t>
            </a:r>
            <a:endParaRPr lang="en-US" sz="2400" dirty="0"/>
          </a:p>
          <a:p>
            <a:r>
              <a:rPr lang="en-US" sz="2400" dirty="0">
                <a:solidFill>
                  <a:srgbClr val="1C7DDB"/>
                </a:solidFill>
                <a:latin typeface="Abadi" panose="020B0604020104020204" pitchFamily="34" charset="0"/>
              </a:rPr>
              <a:t>https://github.com/chuksoo/IBM-Data-Science-Capstone-SpaceX/blob/main/Data%20Wrangling.ipynb.</a:t>
            </a:r>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16872C39-302A-4BF9-861E-5D427E17530D}"/>
              </a:ext>
            </a:extLst>
          </p:cNvPr>
          <p:cNvPicPr>
            <a:picLocks noChangeAspect="1"/>
          </p:cNvPicPr>
          <p:nvPr/>
        </p:nvPicPr>
        <p:blipFill>
          <a:blip r:embed="rId2"/>
          <a:stretch>
            <a:fillRect/>
          </a:stretch>
        </p:blipFill>
        <p:spPr>
          <a:xfrm>
            <a:off x="1077160" y="1925177"/>
            <a:ext cx="5017252" cy="3986526"/>
          </a:xfrm>
          <a:prstGeom prst="rect">
            <a:avLst/>
          </a:prstGeom>
        </p:spPr>
      </p:pic>
    </p:spTree>
    <p:extLst>
      <p:ext uri="{BB962C8B-B14F-4D97-AF65-F5344CB8AC3E}">
        <p14:creationId xmlns:p14="http://schemas.microsoft.com/office/powerpoint/2010/main" val="4048253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1311</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Abadi</vt:lpstr>
      <vt:lpstr>Arial</vt:lpstr>
      <vt:lpstr>Söhne</vt:lpstr>
      <vt:lpstr>Trebuchet MS</vt:lpstr>
      <vt:lpstr>Tw Cen MT</vt:lpstr>
      <vt:lpstr>Circuit</vt:lpstr>
      <vt:lpstr>Data science in space</vt:lpstr>
      <vt:lpstr>Outline</vt:lpstr>
      <vt:lpstr>summary</vt:lpstr>
      <vt:lpstr>Introduction</vt:lpstr>
      <vt:lpstr>Methodology</vt:lpstr>
      <vt:lpstr>Data Collection</vt:lpstr>
      <vt:lpstr>Data Collection through an api</vt:lpstr>
      <vt:lpstr>Data collection through web scrapping</vt:lpstr>
      <vt:lpstr>Data Wrangling </vt:lpstr>
      <vt:lpstr>Data Visualization</vt:lpstr>
      <vt:lpstr>SQL</vt:lpstr>
      <vt:lpstr>Map with Folium</vt:lpstr>
      <vt:lpstr>Classification</vt:lpstr>
      <vt:lpstr>Results</vt:lpstr>
      <vt:lpstr>Flight Number and Launch Site</vt:lpstr>
      <vt:lpstr>Flight Number and Launch Site</vt:lpstr>
      <vt:lpstr>Success Rate and Orbit Type</vt:lpstr>
      <vt:lpstr>Flight Number vs. Orbit Type</vt:lpstr>
      <vt:lpstr>Payload and Orbit Type</vt:lpstr>
      <vt:lpstr>Launch Success Yearly Trend</vt:lpstr>
      <vt:lpstr>All Launch Site Names</vt:lpstr>
      <vt:lpstr>Launch Site Names Begin with 'CCA'</vt:lpstr>
      <vt:lpstr>Total Payload Mass</vt:lpstr>
      <vt:lpstr>Average Payload Mass by F9</vt:lpstr>
      <vt:lpstr>First Successful Ground Landing Date</vt:lpstr>
      <vt:lpstr>Successful Drone Ship Landing with Payload between 4000 and 6000</vt:lpstr>
      <vt:lpstr>Total Number of Successful and Failure Mission Outcomes</vt:lpstr>
      <vt:lpstr>Classification Accuracy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space</dc:title>
  <dc:creator>Takwin 8</dc:creator>
  <cp:lastModifiedBy>Takwin 8</cp:lastModifiedBy>
  <cp:revision>6</cp:revision>
  <dcterms:created xsi:type="dcterms:W3CDTF">2023-03-30T18:29:12Z</dcterms:created>
  <dcterms:modified xsi:type="dcterms:W3CDTF">2023-03-30T19:28:43Z</dcterms:modified>
</cp:coreProperties>
</file>