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8" r:id="rId6"/>
    <p:sldId id="257" r:id="rId7"/>
    <p:sldId id="261" r:id="rId8"/>
    <p:sldId id="259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2"/>
    <p:restoredTop sz="95205" autoAdjust="0"/>
  </p:normalViewPr>
  <p:slideViewPr>
    <p:cSldViewPr>
      <p:cViewPr varScale="1">
        <p:scale>
          <a:sx n="139" d="100"/>
          <a:sy n="139" d="100"/>
        </p:scale>
        <p:origin x="176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4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6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56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13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94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145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251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167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121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087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26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4380"/>
            <a:ext cx="9144000" cy="5791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43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DC51-BA1A-4A58-A325-FFF2E7AC2367}" type="datetimeFigureOut">
              <a:rPr lang="en-ZA" smtClean="0"/>
              <a:t>2025/10/26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3"/>
            <a:ext cx="755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14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444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3372"/>
          <a:stretch/>
        </p:blipFill>
        <p:spPr>
          <a:xfrm>
            <a:off x="4788025" y="-1"/>
            <a:ext cx="4355976" cy="420167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590" y="-1"/>
            <a:ext cx="4571999" cy="3832623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Shadow"/>
          <p:cNvSpPr/>
          <p:nvPr/>
        </p:nvSpPr>
        <p:spPr>
          <a:xfrm>
            <a:off x="0" y="3024468"/>
            <a:ext cx="9144000" cy="808154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lide Title"/>
          <p:cNvSpPr txBox="1">
            <a:spLocks/>
          </p:cNvSpPr>
          <p:nvPr/>
        </p:nvSpPr>
        <p:spPr>
          <a:xfrm>
            <a:off x="0" y="555526"/>
            <a:ext cx="4499992" cy="1158064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5324"/>
            <a:ext cx="9144000" cy="1408176"/>
          </a:xfrm>
          <a:prstGeom prst="rect">
            <a:avLst/>
          </a:prstGeom>
        </p:spPr>
      </p:pic>
      <p:sp>
        <p:nvSpPr>
          <p:cNvPr id="12" name="Contact Detail"/>
          <p:cNvSpPr txBox="1"/>
          <p:nvPr/>
        </p:nvSpPr>
        <p:spPr>
          <a:xfrm>
            <a:off x="382639" y="3832622"/>
            <a:ext cx="8720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000" b="1" dirty="0">
                <a:solidFill>
                  <a:schemeClr val="bg1"/>
                </a:solidFill>
              </a:rPr>
              <a:t>www.ufs.ac.za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876256" y="42999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" b="1892"/>
          <a:stretch/>
        </p:blipFill>
        <p:spPr>
          <a:xfrm>
            <a:off x="5724128" y="4299942"/>
            <a:ext cx="1008112" cy="522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2DE93B-9D76-6336-4F9C-65EDEBC742AD}"/>
              </a:ext>
            </a:extLst>
          </p:cNvPr>
          <p:cNvSpPr txBox="1"/>
          <p:nvPr/>
        </p:nvSpPr>
        <p:spPr>
          <a:xfrm>
            <a:off x="-2" y="1778115"/>
            <a:ext cx="4320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Moeketsi Mosia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A/Prof and ETDP-SETA Research Chair in Mathematics Education,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Vice-Dean: T&amp;L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461A05-3C66-F7F0-AC70-4FE53797A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41807"/>
              </p:ext>
            </p:extLst>
          </p:nvPr>
        </p:nvGraphicFramePr>
        <p:xfrm>
          <a:off x="107504" y="626167"/>
          <a:ext cx="4104456" cy="731520"/>
        </p:xfrm>
        <a:graphic>
          <a:graphicData uri="http://schemas.openxmlformats.org/drawingml/2006/table">
            <a:tbl>
              <a:tblPr/>
              <a:tblGrid>
                <a:gridCol w="4104456">
                  <a:extLst>
                    <a:ext uri="{9D8B030D-6E8A-4147-A177-3AD203B41FA5}">
                      <a16:colId xmlns:a16="http://schemas.microsoft.com/office/drawing/2014/main" val="447598594"/>
                    </a:ext>
                  </a:extLst>
                </a:gridCol>
              </a:tblGrid>
              <a:tr h="64943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1600" b="1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  <a:t>From Crisis to Capability: Building AI That Works Where It Matters Most for Learning </a:t>
                      </a:r>
                    </a:p>
                  </a:txBody>
                  <a:tcPr marL="47625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81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5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ZA" sz="2200" dirty="0"/>
            </a:br>
            <a:br>
              <a:rPr lang="en-ZA" sz="2200" dirty="0"/>
            </a:br>
            <a:r>
              <a:rPr lang="en-ZA" sz="2200" dirty="0"/>
              <a:t>Key Challenges in South African Mathematics Education</a:t>
            </a:r>
            <a:br>
              <a:rPr lang="en-ZA" dirty="0"/>
            </a:b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8614E8-605F-14BE-E315-5DA4F8CA7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950118"/>
            <a:ext cx="5293601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3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6C02-11F5-944D-5471-EE689B1D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on Enrollment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DDF685-253A-E0D2-8F4B-B35157F14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980" y="1049530"/>
            <a:ext cx="6101236" cy="34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A7FB-0BDB-FC4D-0F43-A7A9FDD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1800" b="1"/>
            </a:br>
            <a:r>
              <a:rPr lang="en-ZA" sz="1800" b="1"/>
              <a:t>Classroom Pain Points We Can Fix</a:t>
            </a:r>
            <a:br>
              <a:rPr lang="en-ZA" sz="1800" b="1"/>
            </a:br>
            <a:endParaRPr lang="en-US" sz="1800"/>
          </a:p>
        </p:txBody>
      </p:sp>
      <p:pic>
        <p:nvPicPr>
          <p:cNvPr id="4" name="Content Placeholder 3" descr="A diagram of a diagram of a red green and pink cylinder&#10;&#10;AI-generated content may be incorrect.">
            <a:extLst>
              <a:ext uri="{FF2B5EF4-FFF2-40B4-BE49-F238E27FC236}">
                <a16:creationId xmlns:a16="http://schemas.microsoft.com/office/drawing/2014/main" id="{AD155094-7401-5A6F-BB9C-DF3CA9939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400" y="1200151"/>
            <a:ext cx="6865199" cy="32438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060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E777-EFF5-E53F-3799-C66E0B95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100"/>
            </a:br>
            <a:br>
              <a:rPr lang="en-US" sz="1100"/>
            </a:br>
            <a:r>
              <a:rPr lang="en-US" sz="1100"/>
              <a:t>What Is a Good Teacher? The Core Loop</a:t>
            </a:r>
            <a:br>
              <a:rPr lang="en-US" sz="1100"/>
            </a:br>
            <a:endParaRPr lang="en-US" sz="1100"/>
          </a:p>
        </p:txBody>
      </p:sp>
      <p:pic>
        <p:nvPicPr>
          <p:cNvPr id="4" name="Content Placeholder 3" descr="A diagram of a process&#10;&#10;AI-generated content may be incorrect.">
            <a:extLst>
              <a:ext uri="{FF2B5EF4-FFF2-40B4-BE49-F238E27FC236}">
                <a16:creationId xmlns:a16="http://schemas.microsoft.com/office/drawing/2014/main" id="{C6818454-1CA3-FDD0-FA53-5F14C5A25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839"/>
          <a:stretch>
            <a:fillRect/>
          </a:stretch>
        </p:blipFill>
        <p:spPr>
          <a:xfrm>
            <a:off x="457200" y="1200151"/>
            <a:ext cx="8229600" cy="32438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92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FS Primary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0F204B"/>
      </a:accent1>
      <a:accent2>
        <a:srgbClr val="A71930"/>
      </a:accent2>
      <a:accent3>
        <a:srgbClr val="00675A"/>
      </a:accent3>
      <a:accent4>
        <a:srgbClr val="490E6F"/>
      </a:accent4>
      <a:accent5>
        <a:srgbClr val="0039A7"/>
      </a:accent5>
      <a:accent6>
        <a:srgbClr val="EA8400"/>
      </a:accent6>
      <a:hlink>
        <a:srgbClr val="A7193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c6ec084a-b98f-4399-b421-8b05f7ba3a93">Afrikaans</Language>
    <lcf76f155ced4ddcb4097134ff3c332f xmlns="c6ec084a-b98f-4399-b421-8b05f7ba3a93">
      <Terms xmlns="http://schemas.microsoft.com/office/infopath/2007/PartnerControls"/>
    </lcf76f155ced4ddcb4097134ff3c332f>
    <Sort_x0020_order xmlns="c6ec084a-b98f-4399-b421-8b05f7ba3a93" xsi:nil="true"/>
    <TaxCatchAll xmlns="2e17b6d9-a30c-4ee1-b521-635a6477c378" xsi:nil="true"/>
    <Titel xmlns="c6ec084a-b98f-4399-b421-8b05f7ba3a9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55C5E6CDE09C4EB40A0C0482D2EF3D" ma:contentTypeVersion="89" ma:contentTypeDescription="Create a new document." ma:contentTypeScope="" ma:versionID="85a3f95cd534980ee1a42c14a6fa92c9">
  <xsd:schema xmlns:xsd="http://www.w3.org/2001/XMLSchema" xmlns:xs="http://www.w3.org/2001/XMLSchema" xmlns:p="http://schemas.microsoft.com/office/2006/metadata/properties" xmlns:ns2="2e17b6d9-a30c-4ee1-b521-635a6477c378" xmlns:ns3="c6ec084a-b98f-4399-b421-8b05f7ba3a93" targetNamespace="http://schemas.microsoft.com/office/2006/metadata/properties" ma:root="true" ma:fieldsID="1269e0aa02377ee882d9817f9308a38c" ns2:_="" ns3:_="">
    <xsd:import namespace="2e17b6d9-a30c-4ee1-b521-635a6477c378"/>
    <xsd:import namespace="c6ec084a-b98f-4399-b421-8b05f7ba3a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ort_x0020_order" minOccurs="0"/>
                <xsd:element ref="ns3:Language" minOccurs="0"/>
                <xsd:element ref="ns3:Tite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17b6d9-a30c-4ee1-b521-635a6477c37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8" nillable="true" ma:displayName="Taxonomy Catch All Column" ma:hidden="true" ma:list="{e105e2bf-d8c5-4182-a752-8d28c4832cec}" ma:internalName="TaxCatchAll" ma:showField="CatchAllData" ma:web="2e17b6d9-a30c-4ee1-b521-635a6477c3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c084a-b98f-4399-b421-8b05f7ba3a93" elementFormDefault="qualified">
    <xsd:import namespace="http://schemas.microsoft.com/office/2006/documentManagement/types"/>
    <xsd:import namespace="http://schemas.microsoft.com/office/infopath/2007/PartnerControls"/>
    <xsd:element name="Sort_x0020_order" ma:index="11" nillable="true" ma:displayName="Sort Order" ma:internalName="Sort_x0020_order" ma:readOnly="false">
      <xsd:simpleType>
        <xsd:restriction base="dms:Text">
          <xsd:maxLength value="5"/>
        </xsd:restriction>
      </xsd:simpleType>
    </xsd:element>
    <xsd:element name="Language" ma:index="12" nillable="true" ma:displayName="Language" ma:default="Afrikaans" ma:format="Dropdown" ma:internalName="Language" ma:readOnly="false">
      <xsd:simpleType>
        <xsd:restriction base="dms:Choice">
          <xsd:enumeration value="Afrikaans"/>
          <xsd:enumeration value="Bilingual"/>
          <xsd:enumeration value="English"/>
        </xsd:restriction>
      </xsd:simpleType>
    </xsd:element>
    <xsd:element name="Titel" ma:index="13" nillable="true" ma:displayName="Titel" ma:internalName="Titel" ma:readOnly="false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2386c9f1-85a7-427c-99b8-c162cb69bd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3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ADBFDE06-910C-4052-A299-417BDBDBEFA6}">
  <ds:schemaRefs>
    <ds:schemaRef ds:uri="8173d782-bdcf-4fb9-a708-b3f39b7c557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c62a433-dfac-4576-b152-3075c9082616"/>
    <ds:schemaRef ds:uri="http://www.w3.org/XML/1998/namespace"/>
    <ds:schemaRef ds:uri="http://purl.org/dc/dcmitype/"/>
    <ds:schemaRef ds:uri="c6ec084a-b98f-4399-b421-8b05f7ba3a93"/>
    <ds:schemaRef ds:uri="2e17b6d9-a30c-4ee1-b521-635a6477c378"/>
  </ds:schemaRefs>
</ds:datastoreItem>
</file>

<file path=customXml/itemProps2.xml><?xml version="1.0" encoding="utf-8"?>
<ds:datastoreItem xmlns:ds="http://schemas.openxmlformats.org/officeDocument/2006/customXml" ds:itemID="{379188C3-DBA4-400E-88B9-69DAB514E9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96ED62-6D67-4EBC-BB49-60E07D8EDD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17b6d9-a30c-4ee1-b521-635a6477c378"/>
    <ds:schemaRef ds:uri="c6ec084a-b98f-4399-b421-8b05f7ba3a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1C9A8EC-23A2-4E0C-BCEC-3ED012196DE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73</Words>
  <Application>Microsoft Macintosh PowerPoint</Application>
  <PresentationFormat>On-screen Show (16:9)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Helvetica</vt:lpstr>
      <vt:lpstr>Office Theme</vt:lpstr>
      <vt:lpstr>PowerPoint Presentation</vt:lpstr>
      <vt:lpstr>  Key Challenges in South African Mathematics Education </vt:lpstr>
      <vt:lpstr>Effects on Enrollment</vt:lpstr>
      <vt:lpstr> Classroom Pain Points We Can Fix </vt:lpstr>
      <vt:lpstr>  What Is a Good Teacher? The Core Loop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</dc:creator>
  <cp:lastModifiedBy>Moeketsi Mosia</cp:lastModifiedBy>
  <cp:revision>56</cp:revision>
  <dcterms:created xsi:type="dcterms:W3CDTF">2020-01-27T07:13:27Z</dcterms:created>
  <dcterms:modified xsi:type="dcterms:W3CDTF">2025-10-26T08:01:07Z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0x0101004055C5E6CDE09C4EB40A0C0482D2EF3D</vt:lpwstr>
  </property>
</Properties>
</file>