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7315200" cy="1828800"/>
          </a:xfrm>
          <a:prstGeom prst="rect">
            <a:avLst/>
          </a:prstGeom>
          <a:noFill/>
          <a:ln/>
        </p:spPr>
        <p:txBody>
          <a:bodyPr wrap="square" rtlCol="0" anchor="ctr"/>
          <a:lstStyle/>
          <a:p>
            <a:pPr algn="ctr" indent="0" marL="0">
              <a:buNone/>
            </a:pPr>
            <a:r>
              <a:rPr lang="en-US" sz="3200" b="1" dirty="0">
                <a:solidFill>
                  <a:srgbClr val="2E86AB"/>
                </a:solidFill>
              </a:rPr>
              <a:t>test-dynamic-charts.xlsx</a:t>
            </a:r>
            <a:endParaRPr lang="en-US" sz="3200" dirty="0"/>
          </a:p>
        </p:txBody>
      </p:sp>
      <p:sp>
        <p:nvSpPr>
          <p:cNvPr id="3" name="Text 1"/>
          <p:cNvSpPr/>
          <p:nvPr/>
        </p:nvSpPr>
        <p:spPr>
          <a:xfrm>
            <a:off x="914400" y="2743200"/>
            <a:ext cx="7315200" cy="914400"/>
          </a:xfrm>
          <a:prstGeom prst="rect">
            <a:avLst/>
          </a:prstGeom>
          <a:noFill/>
          <a:ln/>
        </p:spPr>
        <p:txBody>
          <a:bodyPr wrap="square" rtlCol="0" anchor="ctr"/>
          <a:lstStyle/>
          <a:p>
            <a:pPr algn="ctr" indent="0" marL="0">
              <a:buNone/>
            </a:pPr>
            <a:r>
              <a:rPr lang="en-US" sz="1800" dirty="0">
                <a:solidFill>
                  <a:srgbClr val="000000"/>
                </a:solidFill>
              </a:rPr>
              <a:t>Generated on: 9/21/2025</a:t>
            </a:r>
            <a:endParaRPr lang="en-US" sz="1800" dirty="0"/>
          </a:p>
        </p:txBody>
      </p:sp>
      <p:sp>
        <p:nvSpPr>
          <p:cNvPr id="4" name="Text 2"/>
          <p:cNvSpPr/>
          <p:nvPr/>
        </p:nvSpPr>
        <p:spPr>
          <a:xfrm>
            <a:off x="914400" y="3657600"/>
            <a:ext cx="7315200" cy="914400"/>
          </a:xfrm>
          <a:prstGeom prst="rect">
            <a:avLst/>
          </a:prstGeom>
          <a:noFill/>
          <a:ln/>
        </p:spPr>
        <p:txBody>
          <a:bodyPr wrap="square" rtlCol="0" anchor="ctr"/>
          <a:lstStyle/>
          <a:p>
            <a:pPr algn="ctr" indent="0" marL="0">
              <a:buNone/>
            </a:pPr>
            <a:r>
              <a:rPr lang="en-US" sz="1800" dirty="0">
                <a:solidFill>
                  <a:srgbClr val="000000"/>
                </a:solidFill>
              </a:rPr>
              <a:t>Company: ReportSonic AI</a:t>
            </a:r>
            <a:endParaRPr lang="en-US" sz="1800" dirty="0"/>
          </a:p>
        </p:txBody>
      </p:sp>
      <p:sp>
        <p:nvSpPr>
          <p:cNvPr id="5" name="Text 3"/>
          <p:cNvSpPr/>
          <p:nvPr/>
        </p:nvSpPr>
        <p:spPr>
          <a:xfrm>
            <a:off x="914400" y="4572000"/>
            <a:ext cx="7315200" cy="914400"/>
          </a:xfrm>
          <a:prstGeom prst="rect">
            <a:avLst/>
          </a:prstGeom>
          <a:noFill/>
          <a:ln/>
        </p:spPr>
        <p:txBody>
          <a:bodyPr wrap="square" rtlCol="0" anchor="ctr"/>
          <a:lstStyle/>
          <a:p>
            <a:pPr algn="ctr" indent="0" marL="0">
              <a:buNone/>
            </a:pPr>
            <a:r>
              <a:rPr lang="en-US" sz="1800" dirty="0">
                <a:solidFill>
                  <a:srgbClr val="000000"/>
                </a:solidFill>
              </a:rPr>
              <a:t>Client: Client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Executive Summary</a:t>
            </a:r>
            <a:endParaRPr lang="en-US" sz="24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600" dirty="0">
                <a:solidFill>
                  <a:srgbClr val="000000"/>
                </a:solidFill>
              </a:rPr>
              <a:t>Test with dynamic chart generation</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AI Insights</a:t>
            </a:r>
            <a:endParaRPr lang="en-US" sz="2400" dirty="0"/>
          </a:p>
        </p:txBody>
      </p:sp>
      <p:sp>
        <p:nvSpPr>
          <p:cNvPr id="3" name="Text 1"/>
          <p:cNvSpPr/>
          <p:nvPr/>
        </p:nvSpPr>
        <p:spPr>
          <a:xfrm>
            <a:off x="457200" y="1371600"/>
            <a:ext cx="8229600" cy="3657600"/>
          </a:xfrm>
          <a:prstGeom prst="rect">
            <a:avLst/>
          </a:prstGeom>
          <a:noFill/>
          <a:ln/>
        </p:spPr>
        <p:txBody>
          <a:bodyPr wrap="square" rtlCol="0" anchor="t"/>
          <a:lstStyle/>
          <a:p>
            <a:pPr indent="0" marL="0">
              <a:buNone/>
            </a:pPr>
            <a:r>
              <a:rPr lang="en-US" sz="1400" dirty="0">
                <a:solidFill>
                  <a:srgbClr val="000000"/>
                </a:solidFill>
              </a:rPr>
              <a:t>1. Data shows clear patterns</a:t>
            </a:r>
            <a:endParaRPr lang="en-US" sz="1400" dirty="0"/>
          </a:p>
          <a:p>
            <a:pPr indent="0" marL="0">
              <a:buNone/>
            </a:pPr>
            <a:endParaRPr lang="en-US" sz="1400" dirty="0"/>
          </a:p>
          <a:p>
            <a:pPr indent="0" marL="0">
              <a:buNone/>
            </a:pPr>
            <a:r>
              <a:rPr lang="en-US" sz="1400" dirty="0">
                <a:solidFill>
                  <a:srgbClr val="000000"/>
                </a:solidFill>
              </a:rPr>
              <a:t>2. Trends are evident</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Sales</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bar chart reveals the distribution pattern of Sales values across 10 data points. Moderate variability observed with values ranging from 100.00 to 300.00, showing balanced distribution. The average of 208.00 with a standard deviation of 58.96 indicates moderate data dispersion. This visualization is crucial for identifying trends, outliers, and performance patterns that drive strategic decision-making.</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Point 1: 100</a:t>
            </a:r>
            <a:endParaRPr lang="en-US" sz="1400" dirty="0"/>
          </a:p>
          <a:p>
            <a:pPr indent="0" marL="0">
              <a:buNone/>
            </a:pPr>
            <a:r>
              <a:rPr lang="en-US" sz="1400" dirty="0">
                <a:solidFill>
                  <a:srgbClr val="000000"/>
                </a:solidFill>
              </a:rPr>
              <a:t>Point 2: 200</a:t>
            </a:r>
            <a:endParaRPr lang="en-US" sz="1400" dirty="0"/>
          </a:p>
          <a:p>
            <a:pPr indent="0" marL="0">
              <a:buNone/>
            </a:pPr>
            <a:r>
              <a:rPr lang="en-US" sz="1400" dirty="0">
                <a:solidFill>
                  <a:srgbClr val="000000"/>
                </a:solidFill>
              </a:rPr>
              <a:t>Point 3: 150</a:t>
            </a:r>
            <a:endParaRPr lang="en-US" sz="1400" dirty="0"/>
          </a:p>
          <a:p>
            <a:pPr indent="0" marL="0">
              <a:buNone/>
            </a:pPr>
            <a:r>
              <a:rPr lang="en-US" sz="1400" dirty="0">
                <a:solidFill>
                  <a:srgbClr val="000000"/>
                </a:solidFill>
              </a:rPr>
              <a:t>Point 4: 300</a:t>
            </a:r>
            <a:endParaRPr lang="en-US" sz="1400" dirty="0"/>
          </a:p>
          <a:p>
            <a:pPr indent="0" marL="0">
              <a:buNone/>
            </a:pPr>
            <a:r>
              <a:rPr lang="en-US" sz="1400" dirty="0">
                <a:solidFill>
                  <a:srgbClr val="000000"/>
                </a:solidFill>
              </a:rPr>
              <a:t>Point 5: 250</a:t>
            </a:r>
            <a:endParaRPr lang="en-US" sz="1400" dirty="0"/>
          </a:p>
          <a:p>
            <a:pPr indent="0" marL="0">
              <a:buNone/>
            </a:pPr>
            <a:r>
              <a:rPr lang="en-US" sz="1400" dirty="0">
                <a:solidFill>
                  <a:srgbClr val="000000"/>
                </a:solidFill>
              </a:rPr>
              <a:t>Point 6: 180</a:t>
            </a:r>
            <a:endParaRPr lang="en-US" sz="1400" dirty="0"/>
          </a:p>
          <a:p>
            <a:pPr indent="0" marL="0">
              <a:buNone/>
            </a:pPr>
            <a:r>
              <a:rPr lang="en-US" sz="1400" dirty="0">
                <a:solidFill>
                  <a:srgbClr val="000000"/>
                </a:solidFill>
              </a:rPr>
              <a:t>Point 7: 220</a:t>
            </a:r>
            <a:endParaRPr lang="en-US" sz="1400" dirty="0"/>
          </a:p>
          <a:p>
            <a:pPr indent="0" marL="0">
              <a:buNone/>
            </a:pPr>
            <a:r>
              <a:rPr lang="en-US" sz="1400" dirty="0">
                <a:solidFill>
                  <a:srgbClr val="000000"/>
                </a:solidFill>
              </a:rPr>
              <a:t>Point 8: 160</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Profit</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bar chart reveals the distribution pattern of Profit values across 10 data points. Moderate variability observed with values ranging from 20.00 to 60.00, showing balanced distribution. The average of 41.50 with a standard deviation of 11.75 indicates moderate data dispersion. This visualization is crucial for identifying trends, outliers, and performance patterns that drive strategic decision-making.</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Point 1: 20</a:t>
            </a:r>
            <a:endParaRPr lang="en-US" sz="1400" dirty="0"/>
          </a:p>
          <a:p>
            <a:pPr indent="0" marL="0">
              <a:buNone/>
            </a:pPr>
            <a:r>
              <a:rPr lang="en-US" sz="1400" dirty="0">
                <a:solidFill>
                  <a:srgbClr val="000000"/>
                </a:solidFill>
              </a:rPr>
              <a:t>Point 2: 40</a:t>
            </a:r>
            <a:endParaRPr lang="en-US" sz="1400" dirty="0"/>
          </a:p>
          <a:p>
            <a:pPr indent="0" marL="0">
              <a:buNone/>
            </a:pPr>
            <a:r>
              <a:rPr lang="en-US" sz="1400" dirty="0">
                <a:solidFill>
                  <a:srgbClr val="000000"/>
                </a:solidFill>
              </a:rPr>
              <a:t>Point 3: 30</a:t>
            </a:r>
            <a:endParaRPr lang="en-US" sz="1400" dirty="0"/>
          </a:p>
          <a:p>
            <a:pPr indent="0" marL="0">
              <a:buNone/>
            </a:pPr>
            <a:r>
              <a:rPr lang="en-US" sz="1400" dirty="0">
                <a:solidFill>
                  <a:srgbClr val="000000"/>
                </a:solidFill>
              </a:rPr>
              <a:t>Point 4: 60</a:t>
            </a:r>
            <a:endParaRPr lang="en-US" sz="1400" dirty="0"/>
          </a:p>
          <a:p>
            <a:pPr indent="0" marL="0">
              <a:buNone/>
            </a:pPr>
            <a:r>
              <a:rPr lang="en-US" sz="1400" dirty="0">
                <a:solidFill>
                  <a:srgbClr val="000000"/>
                </a:solidFill>
              </a:rPr>
              <a:t>Point 5: 50</a:t>
            </a:r>
            <a:endParaRPr lang="en-US" sz="1400" dirty="0"/>
          </a:p>
          <a:p>
            <a:pPr indent="0" marL="0">
              <a:buNone/>
            </a:pPr>
            <a:r>
              <a:rPr lang="en-US" sz="1400" dirty="0">
                <a:solidFill>
                  <a:srgbClr val="000000"/>
                </a:solidFill>
              </a:rPr>
              <a:t>Point 6: 35</a:t>
            </a:r>
            <a:endParaRPr lang="en-US" sz="1400" dirty="0"/>
          </a:p>
          <a:p>
            <a:pPr indent="0" marL="0">
              <a:buNone/>
            </a:pPr>
            <a:r>
              <a:rPr lang="en-US" sz="1400" dirty="0">
                <a:solidFill>
                  <a:srgbClr val="000000"/>
                </a:solidFill>
              </a:rPr>
              <a:t>Point 7: 45</a:t>
            </a:r>
            <a:endParaRPr lang="en-US" sz="1400" dirty="0"/>
          </a:p>
          <a:p>
            <a:pPr indent="0" marL="0">
              <a:buNone/>
            </a:pPr>
            <a:r>
              <a:rPr lang="en-US" sz="1400" dirty="0">
                <a:solidFill>
                  <a:srgbClr val="000000"/>
                </a:solidFill>
              </a:rPr>
              <a:t>Point 8: 32</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Region</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pie chart illustrates the categorical distribution of Region across 10 total entries. Highly diversified distribution with "North" at only 20.0% of entries, indicating fragmented market segments or balanced categories. The presence of 5 unique categories demonstrates moderate diversity in this field. This visualization is essential for understanding market segmentation, customer preferences, and strategic positioning opportunities.</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North: 2</a:t>
            </a:r>
            <a:endParaRPr lang="en-US" sz="1400" dirty="0"/>
          </a:p>
          <a:p>
            <a:pPr indent="0" marL="0">
              <a:buNone/>
            </a:pPr>
            <a:r>
              <a:rPr lang="en-US" sz="1400" dirty="0">
                <a:solidFill>
                  <a:srgbClr val="000000"/>
                </a:solidFill>
              </a:rPr>
              <a:t>South: 2</a:t>
            </a:r>
            <a:endParaRPr lang="en-US" sz="1400" dirty="0"/>
          </a:p>
          <a:p>
            <a:pPr indent="0" marL="0">
              <a:buNone/>
            </a:pPr>
            <a:r>
              <a:rPr lang="en-US" sz="1400" dirty="0">
                <a:solidFill>
                  <a:srgbClr val="000000"/>
                </a:solidFill>
              </a:rPr>
              <a:t>East: 2</a:t>
            </a:r>
            <a:endParaRPr lang="en-US" sz="1400" dirty="0"/>
          </a:p>
          <a:p>
            <a:pPr indent="0" marL="0">
              <a:buNone/>
            </a:pPr>
            <a:r>
              <a:rPr lang="en-US" sz="1400" dirty="0">
                <a:solidFill>
                  <a:srgbClr val="000000"/>
                </a:solidFill>
              </a:rPr>
              <a:t>West: 2</a:t>
            </a:r>
            <a:endParaRPr lang="en-US" sz="1400" dirty="0"/>
          </a:p>
          <a:p>
            <a:pPr indent="0" marL="0">
              <a:buNone/>
            </a:pPr>
            <a:r>
              <a:rPr lang="en-US" sz="1400" dirty="0">
                <a:solidFill>
                  <a:srgbClr val="000000"/>
                </a:solidFill>
              </a:rPr>
              <a:t>Central: 2</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Growth</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bar chart reveals the distribution pattern of Growth values across 10 data points. Moderate variability observed with values ranging from 15.00 to 35.00, showing balanced distribution. The average of 23.50 with a standard deviation of 6.33 indicates moderate data dispersion. This visualization is crucial for identifying trends, outliers, and performance patterns that drive strategic decision-making.</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Point 1: 15</a:t>
            </a:r>
            <a:endParaRPr lang="en-US" sz="1400" dirty="0"/>
          </a:p>
          <a:p>
            <a:pPr indent="0" marL="0">
              <a:buNone/>
            </a:pPr>
            <a:r>
              <a:rPr lang="en-US" sz="1400" dirty="0">
                <a:solidFill>
                  <a:srgbClr val="000000"/>
                </a:solidFill>
              </a:rPr>
              <a:t>Point 2: 25</a:t>
            </a:r>
            <a:endParaRPr lang="en-US" sz="1400" dirty="0"/>
          </a:p>
          <a:p>
            <a:pPr indent="0" marL="0">
              <a:buNone/>
            </a:pPr>
            <a:r>
              <a:rPr lang="en-US" sz="1400" dirty="0">
                <a:solidFill>
                  <a:srgbClr val="000000"/>
                </a:solidFill>
              </a:rPr>
              <a:t>Point 3: 18</a:t>
            </a:r>
            <a:endParaRPr lang="en-US" sz="1400" dirty="0"/>
          </a:p>
          <a:p>
            <a:pPr indent="0" marL="0">
              <a:buNone/>
            </a:pPr>
            <a:r>
              <a:rPr lang="en-US" sz="1400" dirty="0">
                <a:solidFill>
                  <a:srgbClr val="000000"/>
                </a:solidFill>
              </a:rPr>
              <a:t>Point 4: 35</a:t>
            </a:r>
            <a:endParaRPr lang="en-US" sz="1400" dirty="0"/>
          </a:p>
          <a:p>
            <a:pPr indent="0" marL="0">
              <a:buNone/>
            </a:pPr>
            <a:r>
              <a:rPr lang="en-US" sz="1400" dirty="0">
                <a:solidFill>
                  <a:srgbClr val="000000"/>
                </a:solidFill>
              </a:rPr>
              <a:t>Point 5: 22</a:t>
            </a:r>
            <a:endParaRPr lang="en-US" sz="1400" dirty="0"/>
          </a:p>
          <a:p>
            <a:pPr indent="0" marL="0">
              <a:buNone/>
            </a:pPr>
            <a:r>
              <a:rPr lang="en-US" sz="1400" dirty="0">
                <a:solidFill>
                  <a:srgbClr val="000000"/>
                </a:solidFill>
              </a:rPr>
              <a:t>Point 6: 20</a:t>
            </a:r>
            <a:endParaRPr lang="en-US" sz="1400" dirty="0"/>
          </a:p>
          <a:p>
            <a:pPr indent="0" marL="0">
              <a:buNone/>
            </a:pPr>
            <a:r>
              <a:rPr lang="en-US" sz="1400" dirty="0">
                <a:solidFill>
                  <a:srgbClr val="000000"/>
                </a:solidFill>
              </a:rPr>
              <a:t>Point 7: 28</a:t>
            </a:r>
            <a:endParaRPr lang="en-US" sz="1400" dirty="0"/>
          </a:p>
          <a:p>
            <a:pPr indent="0" marL="0">
              <a:buNone/>
            </a:pPr>
            <a:r>
              <a:rPr lang="en-US" sz="1400" dirty="0">
                <a:solidFill>
                  <a:srgbClr val="000000"/>
                </a:solidFill>
              </a:rPr>
              <a:t>Point 8: 16</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ctr"/>
          <a:lstStyle/>
          <a:p>
            <a:pPr indent="0" marL="0">
              <a:buNone/>
            </a:pPr>
            <a:r>
              <a:rPr lang="en-US" sz="2400" b="1" dirty="0">
                <a:solidFill>
                  <a:srgbClr val="2E86AB"/>
                </a:solidFill>
              </a:rPr>
              <a:t>Category</a:t>
            </a:r>
            <a:endParaRPr lang="en-US" sz="2400" dirty="0"/>
          </a:p>
        </p:txBody>
      </p:sp>
      <p:sp>
        <p:nvSpPr>
          <p:cNvPr id="3" name="Text 1"/>
          <p:cNvSpPr/>
          <p:nvPr/>
        </p:nvSpPr>
        <p:spPr>
          <a:xfrm>
            <a:off x="457200" y="1371600"/>
            <a:ext cx="8229600" cy="914400"/>
          </a:xfrm>
          <a:prstGeom prst="rect">
            <a:avLst/>
          </a:prstGeom>
          <a:noFill/>
          <a:ln/>
        </p:spPr>
        <p:txBody>
          <a:bodyPr wrap="square" rtlCol="0" anchor="ctr"/>
          <a:lstStyle/>
          <a:p>
            <a:pPr indent="0" marL="0">
              <a:buNone/>
            </a:pPr>
            <a:r>
              <a:rPr lang="en-US" sz="1600" dirty="0">
                <a:solidFill>
                  <a:srgbClr val="666666"/>
                </a:solidFill>
              </a:rPr>
              <a:t>This pie chart illustrates the categorical distribution of Category across 10 total entries. Moderate concentration observed with "Premium" representing 40.0% of entries, suggesting a competitive landscape with a leading category. The presence of 3 unique categories demonstrates moderate diversity in this field. This visualization is essential for understanding market segmentation, customer preferences, and strategic positioning opportunities.</a:t>
            </a:r>
            <a:endParaRPr lang="en-US" sz="1600" dirty="0"/>
          </a:p>
        </p:txBody>
      </p:sp>
      <p:sp>
        <p:nvSpPr>
          <p:cNvPr id="4" name="Text 2"/>
          <p:cNvSpPr/>
          <p:nvPr/>
        </p:nvSpPr>
        <p:spPr>
          <a:xfrm>
            <a:off x="457200" y="2286000"/>
            <a:ext cx="8229600" cy="2743200"/>
          </a:xfrm>
          <a:prstGeom prst="rect">
            <a:avLst/>
          </a:prstGeom>
          <a:noFill/>
          <a:ln/>
        </p:spPr>
        <p:txBody>
          <a:bodyPr wrap="square" rtlCol="0" anchor="t"/>
          <a:lstStyle/>
          <a:p>
            <a:pPr indent="0" marL="0">
              <a:buNone/>
            </a:pPr>
            <a:r>
              <a:rPr lang="en-US" sz="1400" dirty="0">
                <a:solidFill>
                  <a:srgbClr val="000000"/>
                </a:solidFill>
              </a:rPr>
              <a:t>Premium: 4</a:t>
            </a:r>
            <a:endParaRPr lang="en-US" sz="1400" dirty="0"/>
          </a:p>
          <a:p>
            <a:pPr indent="0" marL="0">
              <a:buNone/>
            </a:pPr>
            <a:r>
              <a:rPr lang="en-US" sz="1400" dirty="0">
                <a:solidFill>
                  <a:srgbClr val="000000"/>
                </a:solidFill>
              </a:rPr>
              <a:t>Standard: 3</a:t>
            </a:r>
            <a:endParaRPr lang="en-US" sz="1400" dirty="0"/>
          </a:p>
          <a:p>
            <a:pPr indent="0" marL="0">
              <a:buNone/>
            </a:pPr>
            <a:r>
              <a:rPr lang="en-US" sz="1400" dirty="0">
                <a:solidFill>
                  <a:srgbClr val="000000"/>
                </a:solidFill>
              </a:rPr>
              <a:t>Luxury: 3</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2025-09-21T00:37:30Z</dcterms:created>
  <dcterms:modified xsi:type="dcterms:W3CDTF">2025-09-21T00:37:30Z</dcterms:modified>
</cp:coreProperties>
</file>