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7315200" cy="1828800"/>
          </a:xfrm>
          <a:prstGeom prst="rect">
            <a:avLst/>
          </a:prstGeom>
          <a:noFill/>
          <a:ln/>
        </p:spPr>
        <p:txBody>
          <a:bodyPr wrap="square" rtlCol="0" anchor="ctr"/>
          <a:lstStyle/>
          <a:p>
            <a:pPr algn="ctr" indent="0" marL="0">
              <a:buNone/>
            </a:pPr>
            <a:r>
              <a:rPr lang="en-US" sz="3200" b="1" dirty="0">
                <a:solidFill>
                  <a:srgbClr val="2E86AB"/>
                </a:solidFill>
              </a:rPr>
              <a:t>test-enhanced.xlsx</a:t>
            </a:r>
            <a:endParaRPr lang="en-US" sz="3200" dirty="0"/>
          </a:p>
        </p:txBody>
      </p:sp>
      <p:sp>
        <p:nvSpPr>
          <p:cNvPr id="3" name="Text 1"/>
          <p:cNvSpPr/>
          <p:nvPr/>
        </p:nvSpPr>
        <p:spPr>
          <a:xfrm>
            <a:off x="914400" y="2743200"/>
            <a:ext cx="7315200" cy="914400"/>
          </a:xfrm>
          <a:prstGeom prst="rect">
            <a:avLst/>
          </a:prstGeom>
          <a:noFill/>
          <a:ln/>
        </p:spPr>
        <p:txBody>
          <a:bodyPr wrap="square" rtlCol="0" anchor="ctr"/>
          <a:lstStyle/>
          <a:p>
            <a:pPr algn="ctr" indent="0" marL="0">
              <a:buNone/>
            </a:pPr>
            <a:r>
              <a:rPr lang="en-US" sz="1800" dirty="0">
                <a:solidFill>
                  <a:srgbClr val="000000"/>
                </a:solidFill>
              </a:rPr>
              <a:t>Generated on: 9/21/2025</a:t>
            </a:r>
            <a:endParaRPr lang="en-US" sz="1800" dirty="0"/>
          </a:p>
        </p:txBody>
      </p:sp>
      <p:sp>
        <p:nvSpPr>
          <p:cNvPr id="4" name="Text 2"/>
          <p:cNvSpPr/>
          <p:nvPr/>
        </p:nvSpPr>
        <p:spPr>
          <a:xfrm>
            <a:off x="914400" y="3657600"/>
            <a:ext cx="7315200" cy="914400"/>
          </a:xfrm>
          <a:prstGeom prst="rect">
            <a:avLst/>
          </a:prstGeom>
          <a:noFill/>
          <a:ln/>
        </p:spPr>
        <p:txBody>
          <a:bodyPr wrap="square" rtlCol="0" anchor="ctr"/>
          <a:lstStyle/>
          <a:p>
            <a:pPr algn="ctr" indent="0" marL="0">
              <a:buNone/>
            </a:pPr>
            <a:r>
              <a:rPr lang="en-US" sz="1800" dirty="0">
                <a:solidFill>
                  <a:srgbClr val="000000"/>
                </a:solidFill>
              </a:rPr>
              <a:t>Company: ReportSonic AI</a:t>
            </a:r>
            <a:endParaRPr lang="en-US" sz="1800" dirty="0"/>
          </a:p>
        </p:txBody>
      </p:sp>
      <p:sp>
        <p:nvSpPr>
          <p:cNvPr id="5" name="Text 3"/>
          <p:cNvSpPr/>
          <p:nvPr/>
        </p:nvSpPr>
        <p:spPr>
          <a:xfrm>
            <a:off x="914400" y="4572000"/>
            <a:ext cx="7315200" cy="914400"/>
          </a:xfrm>
          <a:prstGeom prst="rect">
            <a:avLst/>
          </a:prstGeom>
          <a:noFill/>
          <a:ln/>
        </p:spPr>
        <p:txBody>
          <a:bodyPr wrap="square" rtlCol="0" anchor="ctr"/>
          <a:lstStyle/>
          <a:p>
            <a:pPr algn="ctr" indent="0" marL="0">
              <a:buNone/>
            </a:pPr>
            <a:r>
              <a:rPr lang="en-US" sz="1800" dirty="0">
                <a:solidFill>
                  <a:srgbClr val="000000"/>
                </a:solidFill>
              </a:rPr>
              <a:t>Client: Client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Executive Summary</a:t>
            </a:r>
            <a:endParaRPr lang="en-US" sz="24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600" dirty="0">
                <a:solidFill>
                  <a:srgbClr val="000000"/>
                </a:solidFill>
              </a:rPr>
              <a:t>Enhanced test with comprehensive AI analysis</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AI Insights</a:t>
            </a:r>
            <a:endParaRPr lang="en-US" sz="24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400" dirty="0">
                <a:solidFill>
                  <a:srgbClr val="000000"/>
                </a:solidFill>
              </a:rPr>
              <a:t>1. Data shows clear patterns</a:t>
            </a:r>
            <a:endParaRPr lang="en-US" sz="1400" dirty="0"/>
          </a:p>
          <a:p>
            <a:pPr indent="0" marL="0">
              <a:buNone/>
            </a:pPr>
            <a:endParaRPr lang="en-US" sz="1400" dirty="0"/>
          </a:p>
          <a:p>
            <a:pPr indent="0" marL="0">
              <a:buNone/>
            </a:pPr>
            <a:r>
              <a:rPr lang="en-US" sz="1400" dirty="0">
                <a:solidFill>
                  <a:srgbClr val="000000"/>
                </a:solidFill>
              </a:rPr>
              <a:t>2. Trends are evident</a:t>
            </a:r>
            <a:endParaRPr lang="en-US" sz="1400" dirty="0"/>
          </a:p>
          <a:p>
            <a:pPr indent="0" marL="0">
              <a:buNone/>
            </a:pPr>
            <a:endParaRPr lang="en-US" sz="1400" dirty="0"/>
          </a:p>
          <a:p>
            <a:pPr indent="0" marL="0">
              <a:buNone/>
            </a:pPr>
            <a:r>
              <a:rPr lang="en-US" sz="1400" dirty="0">
                <a:solidFill>
                  <a:srgbClr val="000000"/>
                </a:solidFill>
              </a:rPr>
              <a:t>3. Strategic opportunities identified</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Sales Distribution Analysis</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bar chart visualizes the Sales data distribution. The data shows 5 numeric values with an average of 200.00, ranging from 100 to 300. Consistent data patterns indicate stable trends in this metric. This visualization helps identify key trends, outliers, and patterns that can drive strategic business decisions.</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Item 1: 100</a:t>
            </a:r>
            <a:endParaRPr lang="en-US" sz="1400" dirty="0"/>
          </a:p>
          <a:p>
            <a:pPr indent="0" marL="0">
              <a:buNone/>
            </a:pPr>
            <a:r>
              <a:rPr lang="en-US" sz="1400" dirty="0">
                <a:solidFill>
                  <a:srgbClr val="000000"/>
                </a:solidFill>
              </a:rPr>
              <a:t>Item 2: 200</a:t>
            </a:r>
            <a:endParaRPr lang="en-US" sz="1400" dirty="0"/>
          </a:p>
          <a:p>
            <a:pPr indent="0" marL="0">
              <a:buNone/>
            </a:pPr>
            <a:r>
              <a:rPr lang="en-US" sz="1400" dirty="0">
                <a:solidFill>
                  <a:srgbClr val="000000"/>
                </a:solidFill>
              </a:rPr>
              <a:t>Item 3: 150</a:t>
            </a:r>
            <a:endParaRPr lang="en-US" sz="1400" dirty="0"/>
          </a:p>
          <a:p>
            <a:pPr indent="0" marL="0">
              <a:buNone/>
            </a:pPr>
            <a:r>
              <a:rPr lang="en-US" sz="1400" dirty="0">
                <a:solidFill>
                  <a:srgbClr val="000000"/>
                </a:solidFill>
              </a:rPr>
              <a:t>Item 4: 300</a:t>
            </a:r>
            <a:endParaRPr lang="en-US" sz="1400" dirty="0"/>
          </a:p>
          <a:p>
            <a:pPr indent="0" marL="0">
              <a:buNone/>
            </a:pPr>
            <a:r>
              <a:rPr lang="en-US" sz="1400" dirty="0">
                <a:solidFill>
                  <a:srgbClr val="000000"/>
                </a:solidFill>
              </a:rPr>
              <a:t>Item 5: 250</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Profit Distribution Analysis</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bar chart visualizes the Profit data distribution. The data shows 5 numeric values with an average of 40.00, ranging from 20 to 60. Consistent data patterns indicate stable trends in this metric. This visualization helps identify key trends, outliers, and patterns that can drive strategic business decisions.</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Item 1: 20</a:t>
            </a:r>
            <a:endParaRPr lang="en-US" sz="1400" dirty="0"/>
          </a:p>
          <a:p>
            <a:pPr indent="0" marL="0">
              <a:buNone/>
            </a:pPr>
            <a:r>
              <a:rPr lang="en-US" sz="1400" dirty="0">
                <a:solidFill>
                  <a:srgbClr val="000000"/>
                </a:solidFill>
              </a:rPr>
              <a:t>Item 2: 40</a:t>
            </a:r>
            <a:endParaRPr lang="en-US" sz="1400" dirty="0"/>
          </a:p>
          <a:p>
            <a:pPr indent="0" marL="0">
              <a:buNone/>
            </a:pPr>
            <a:r>
              <a:rPr lang="en-US" sz="1400" dirty="0">
                <a:solidFill>
                  <a:srgbClr val="000000"/>
                </a:solidFill>
              </a:rPr>
              <a:t>Item 3: 30</a:t>
            </a:r>
            <a:endParaRPr lang="en-US" sz="1400" dirty="0"/>
          </a:p>
          <a:p>
            <a:pPr indent="0" marL="0">
              <a:buNone/>
            </a:pPr>
            <a:r>
              <a:rPr lang="en-US" sz="1400" dirty="0">
                <a:solidFill>
                  <a:srgbClr val="000000"/>
                </a:solidFill>
              </a:rPr>
              <a:t>Item 4: 60</a:t>
            </a:r>
            <a:endParaRPr lang="en-US" sz="1400" dirty="0"/>
          </a:p>
          <a:p>
            <a:pPr indent="0" marL="0">
              <a:buNone/>
            </a:pPr>
            <a:r>
              <a:rPr lang="en-US" sz="1400" dirty="0">
                <a:solidFill>
                  <a:srgbClr val="000000"/>
                </a:solidFill>
              </a:rPr>
              <a:t>Item 5: 50</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Region Distribution Analysis</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pie chart visualizes the Region data distribution. The data contains 5 text entries with 5 unique categories. Limited categories suggest clear segmentation opportunities. This visualization helps identify key trends, outliers, and patterns that can drive strategic business decisions.</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Item 1: 76.33932919843669</a:t>
            </a:r>
            <a:endParaRPr lang="en-US" sz="1400" dirty="0"/>
          </a:p>
          <a:p>
            <a:pPr indent="0" marL="0">
              <a:buNone/>
            </a:pPr>
            <a:r>
              <a:rPr lang="en-US" sz="1400" dirty="0">
                <a:solidFill>
                  <a:srgbClr val="000000"/>
                </a:solidFill>
              </a:rPr>
              <a:t>Item 2: 12.414717394587282</a:t>
            </a:r>
            <a:endParaRPr lang="en-US" sz="1400" dirty="0"/>
          </a:p>
          <a:p>
            <a:pPr indent="0" marL="0">
              <a:buNone/>
            </a:pPr>
            <a:r>
              <a:rPr lang="en-US" sz="1400" dirty="0">
                <a:solidFill>
                  <a:srgbClr val="000000"/>
                </a:solidFill>
              </a:rPr>
              <a:t>Item 3: 14.285540218384396</a:t>
            </a:r>
            <a:endParaRPr lang="en-US" sz="1400" dirty="0"/>
          </a:p>
          <a:p>
            <a:pPr indent="0" marL="0">
              <a:buNone/>
            </a:pPr>
            <a:r>
              <a:rPr lang="en-US" sz="1400" dirty="0">
                <a:solidFill>
                  <a:srgbClr val="000000"/>
                </a:solidFill>
              </a:rPr>
              <a:t>Item 4: 55.85310112834263</a:t>
            </a:r>
            <a:endParaRPr lang="en-US" sz="1400" dirty="0"/>
          </a:p>
          <a:p>
            <a:pPr indent="0" marL="0">
              <a:buNone/>
            </a:pPr>
            <a:r>
              <a:rPr lang="en-US" sz="1400" dirty="0">
                <a:solidFill>
                  <a:srgbClr val="000000"/>
                </a:solidFill>
              </a:rPr>
              <a:t>Item 5: 56.16977390071849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2025-09-21T00:11:37Z</dcterms:created>
  <dcterms:modified xsi:type="dcterms:W3CDTF">2025-09-21T00:11:37Z</dcterms:modified>
</cp:coreProperties>
</file>