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Sistem Persamaan Linier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7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193800"/>
            <a:ext cx="4610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&lt;iframe src="https://understandinglinearalgebra.org/sec-finding-solutions.html" width="1600" height="900" frameborder="0" allowfullscreen&gt;&lt;/iframe&gt;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Penyelesaikan geogebara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Animasi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Selesaikan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center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8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19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9</m:t>
                            </m:r>
                          </m:e>
                        </m:mr>
                        <m:mr>
                          <m:e>
                            <m:r>
                              <m:t>2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5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Berikut adalah outline untuk presentasi PowerPoint tentang </a:t>
                </a:r>
                <a:r>
                  <a:rPr b="1"/>
                  <a:t>Sistem Persamaan Linear</a:t>
                </a:r>
                <a:r>
                  <a:rPr/>
                  <a:t> dalam konteks Aljabar Linear. Anda dapat menggunakan ini sebagai panduan untuk membuat slide yang menarik dan informatif.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1: Judul</a:t>
            </a:r>
          </a:p>
          <a:p>
            <a:pPr lvl="0" indent="0" marL="0">
              <a:buNone/>
            </a:pPr>
            <a:r>
              <a:rPr b="1"/>
              <a:t>Judul:</a:t>
            </a:r>
            <a:br/>
            <a:r>
              <a:rPr/>
              <a:t>Sistem Persamaan Linear</a:t>
            </a:r>
            <a:br/>
            <a:r>
              <a:rPr b="1"/>
              <a:t>Subjudul:</a:t>
            </a:r>
            <a:br/>
            <a:r>
              <a:rPr/>
              <a:t>Pengantar, Metode Penyelesaian, dan Aplikasi</a:t>
            </a:r>
          </a:p>
          <a:p>
            <a:pPr lvl="0" indent="0" marL="0">
              <a:buNone/>
            </a:pPr>
            <a:r>
              <a:rPr b="1"/>
              <a:t>Nama Presenter:</a:t>
            </a:r>
            <a:br/>
            <a:r>
              <a:rPr/>
              <a:t>[Nama Anda]</a:t>
            </a:r>
            <a:br/>
            <a:r>
              <a:rPr b="1"/>
              <a:t>Tanggal:</a:t>
            </a:r>
            <a:br/>
            <a:r>
              <a:rPr/>
              <a:t>[Tanggal Presentasi]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2: Pendahuluan</a:t>
                </a:r>
              </a:p>
              <a:p>
                <a:pPr lvl="0" indent="0" marL="0">
                  <a:buNone/>
                </a:pPr>
                <a:r>
                  <a:rPr b="1"/>
                  <a:t>Apa itu Sistem Persamaan Linear?</a:t>
                </a:r>
                <a:br/>
                <a:r>
                  <a:rPr/>
                  <a:t>- Sistem persamaan linear adalah kumpulan dari dua atau lebih persamaan linear dengan variabel yang sama.</a:t>
                </a:r>
                <a:br/>
                <a:r>
                  <a:rPr/>
                  <a:t>- Tujuan utama: Menemukan nilai variabel yang memenuhi semua persamaan secara bersamaan.</a:t>
                </a:r>
              </a:p>
              <a:p>
                <a:pPr lvl="0" indent="0" marL="0">
                  <a:buNone/>
                </a:pPr>
                <a:r>
                  <a:rPr b="1"/>
                  <a:t>Contoh Umum: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5</m:t>
                            </m:r>
                          </m:e>
                        </m:mr>
                        <m:mr>
                          <m:e>
                            <m:r>
                              <m:t>2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3: Bentuk Umum</a:t>
                </a:r>
              </a:p>
              <a:p>
                <a:pPr lvl="0" indent="0" marL="0">
                  <a:buNone/>
                </a:pPr>
                <a:r>
                  <a:rPr b="1"/>
                  <a:t>Bentuk Umum Sistem Persamaan Linear: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12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1</m:t>
                                </m:r>
                                <m:r>
                                  <m:t>n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22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2</m:t>
                                </m:r>
                                <m:r>
                                  <m:t>n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1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2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rPr>
                                <m:sty m:val="p"/>
                              </m:rPr>
                              <m:t>…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a</m:t>
                                </m:r>
                              </m:e>
                              <m:sub>
                                <m:r>
                                  <m:t>m</m:t>
                                </m:r>
                                <m:r>
                                  <m:t>n</m:t>
                                </m:r>
                              </m:sub>
                            </m:sSub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m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: Koefisien variabel</a:t>
                </a:r>
                <a:br/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Variabel</a:t>
                </a:r>
                <a:br/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: Konstanta</a:t>
                </a:r>
              </a:p>
              <a:p>
                <a:pPr lvl="0" indent="0" marL="0">
                  <a:buNone/>
                </a:pPr>
                <a:r>
                  <a:rPr b="1"/>
                  <a:t>Matriks Representasi: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⋅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B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br/>
                <a:r>
                  <a:rPr/>
                  <a:t>di mana: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adalah matriks koefisien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adalah vektor variabel</a:t>
                </a:r>
                <a:br/>
                <a:r>
                  <a:rPr/>
                  <a:t>-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adalah vektor konstanta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Bentuk Bentuk Persamaan</a:t>
                </a:r>
              </a:p>
              <a:p>
                <a:pPr lvl="0" indent="0" marL="0">
                  <a:buNone/>
                </a:pPr>
                <a:r>
                  <a:rPr b="1"/>
                  <a:t>Sistem linear</a:t>
                </a:r>
                <a:r>
                  <a:rPr/>
                  <a:t> darr </a:t>
                </a:r>
                <a14:m>
                  <m:oMath xmlns:m="http://schemas.openxmlformats.org/officeDocument/2006/math">
                    <m:r>
                      <m:t>m</m:t>
                    </m:r>
                  </m:oMath>
                </a14:m>
                <a:r>
                  <a:rPr/>
                  <a:t> persamaan dengan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tidak diketahui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, …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, adalah sekumpulan persamaan persamaan yang dapat ditulis dalam bentuk sebagai berikut</a:t>
                </a:r>
              </a:p>
              <a:p>
                <a:pPr lvl="0" indent="0" marL="0">
                  <a:buNone/>
                </a:pPr>
                <a:r>
                  <a:rPr/>
                  <a:t>$$\begin{eqnarray*}a_{11}x_1 + a_{12}x_2 + \hspace{0.5cm} ... \hspace{0.5cm} + a_{1n}x_n &amp; = &amp; b_1 \\a_{21}x_1 + a_{22}x_2 + \hspace{0.5cm} ... \hspace{0.5cm} + a_{2n}x_n &amp; = &amp; b_2 \\\vdots \hspace{1.2cm} \vdots \hspace{3cm} \vdots \hspace{0.5cm}  &amp; = &amp; \vdots \\a_{m1}x_1 + a_{m2}x_2 + \hspace{0.5cm} ... \hspace{0.5cm} +  a_{mn}x_n &amp; = &amp; b_m \\\end{eqnarray*}$$</a:t>
                </a:r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4: Solusi Sistem Persamaan Linear</a:t>
            </a:r>
          </a:p>
          <a:p>
            <a:pPr lvl="0" indent="0" marL="0">
              <a:buNone/>
            </a:pPr>
            <a:r>
              <a:rPr b="1"/>
              <a:t>Jenis Solusi:</a:t>
            </a:r>
            <a:br/>
            <a:r>
              <a:rPr/>
              <a:t>1. </a:t>
            </a:r>
            <a:r>
              <a:rPr b="1"/>
              <a:t>Solusi Tunggal:</a:t>
            </a:r>
            <a:r>
              <a:rPr/>
              <a:t> Hanya ada satu set nilai variabel yang memenuhi semua persamaan.</a:t>
            </a:r>
            <a:br/>
            <a:r>
              <a:rPr/>
              <a:t>2. </a:t>
            </a:r>
            <a:r>
              <a:rPr b="1"/>
              <a:t>Tidak Ada Solusi:</a:t>
            </a:r>
            <a:r>
              <a:rPr/>
              <a:t> Tidak ada nilai variabel yang memenuhi semua persamaan (sistem inkonsisten).</a:t>
            </a:r>
            <a:br/>
            <a:r>
              <a:rPr/>
              <a:t>3. </a:t>
            </a:r>
            <a:r>
              <a:rPr b="1"/>
              <a:t>Solusi Tak Terhingga:</a:t>
            </a:r>
            <a:r>
              <a:rPr/>
              <a:t> Ada tak terhingga banyaknya solusi (sistem dependen).</a:t>
            </a:r>
          </a:p>
          <a:p>
            <a:pPr lvl="0" indent="0" marL="0">
              <a:buNone/>
            </a:pPr>
            <a:r>
              <a:rPr b="1"/>
              <a:t>Contoh Grafis (2D):</a:t>
            </a:r>
            <a:br/>
            <a:r>
              <a:rPr/>
              <a:t>- Garis berpotongan → Solusi tunggal</a:t>
            </a:r>
            <a:br/>
            <a:r>
              <a:rPr/>
              <a:t>- Garis sejajar → Tidak ada solusi</a:t>
            </a:r>
            <a:br/>
            <a:r>
              <a:rPr/>
              <a:t>- Garis berimpit → Solusi tak terhingga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5: Metode Penyelesaian</a:t>
            </a:r>
          </a:p>
          <a:p>
            <a:pPr lvl="0" indent="0" marL="0">
              <a:buNone/>
            </a:pPr>
            <a:r>
              <a:rPr b="1"/>
              <a:t>Metode Penyelesaian Sistem Persamaan Linear:</a:t>
            </a:r>
            <a:br/>
            <a:r>
              <a:rPr/>
              <a:t>1. </a:t>
            </a:r>
            <a:r>
              <a:rPr b="1"/>
              <a:t>Metode Substitusi:</a:t>
            </a:r>
            <a:br/>
            <a:r>
              <a:rPr/>
              <a:t>- Substitusi satu variabel ke persamaan lain.</a:t>
            </a:r>
            <a:br/>
            <a:r>
              <a:rPr/>
              <a:t>- Cocok untuk sistem sederhana.</a:t>
            </a:r>
          </a:p>
          <a:p>
            <a:pPr lvl="0" indent="-342900" marL="342900">
              <a:buAutoNum startAt="2" type="arabicPeriod"/>
            </a:pPr>
            <a:r>
              <a:rPr b="1"/>
              <a:t>Metode Eliminasi:</a:t>
            </a:r>
          </a:p>
          <a:p>
            <a:pPr lvl="1"/>
            <a:r>
              <a:rPr/>
              <a:t>Hilangkan satu variabel dengan operasi penjumlahan/pengurangan persamaan.</a:t>
            </a:r>
          </a:p>
          <a:p>
            <a:pPr lvl="0" indent="-342900" marL="342900">
              <a:buAutoNum startAt="2" type="arabicPeriod"/>
            </a:pPr>
            <a:r>
              <a:rPr b="1"/>
              <a:t>Metode Matriks (Eliminasi Gauss/Gauss-Jordan):</a:t>
            </a:r>
          </a:p>
          <a:p>
            <a:pPr lvl="1"/>
            <a:r>
              <a:rPr/>
              <a:t>Ubah sistem ke bentuk matriks eselon baris/reduksi.</a:t>
            </a:r>
          </a:p>
          <a:p>
            <a:pPr lvl="0" indent="-342900" marL="342900">
              <a:buAutoNum startAt="2" type="arabicPeriod"/>
            </a:pPr>
            <a:r>
              <a:rPr b="1"/>
              <a:t>Aturan Cramer:</a:t>
            </a:r>
          </a:p>
          <a:p>
            <a:pPr lvl="1"/>
            <a:r>
              <a:rPr/>
              <a:t>Gunakan determinan matriks untuk mencari solusi.</a:t>
            </a:r>
          </a:p>
          <a:p>
            <a:pPr lvl="0" indent="-342900" marL="342900">
              <a:buAutoNum startAt="2" type="arabicPeriod"/>
            </a:pPr>
            <a:r>
              <a:rPr b="1"/>
              <a:t>Metode Numerik (Iterasi):</a:t>
            </a:r>
          </a:p>
          <a:p>
            <a:pPr lvl="1"/>
            <a:r>
              <a:rPr/>
              <a:t>Misalnya, metode Jacobi atau Gauss-Seidel.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6: Contoh Penyelesaian</a:t>
                </a:r>
              </a:p>
              <a:p>
                <a:pPr lvl="0" indent="0" marL="0">
                  <a:buNone/>
                </a:pPr>
                <a:r>
                  <a:rPr b="1"/>
                  <a:t>Contoh Sistem Persamaan Linear: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8</m:t>
                            </m:r>
                          </m:e>
                        </m:mr>
                        <m:mr>
                          <m:e>
                            <m:r>
                              <m:t>3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Penyelesaian dengan Eliminasi:</a:t>
                </a:r>
                <a:br/>
                <a:r>
                  <a:rPr/>
                  <a:t>1. Kalikan persamaan pertama dengan 3: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3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6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24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br/>
                <a:r>
                  <a:rPr/>
                  <a:t>2. Kurangi dengan persamaan kedua: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6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3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24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7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23</m:t>
                      </m:r>
                      <m:r>
                        <m:rPr>
                          <m:sty m:val="p"/>
                        </m:rPr>
                        <m:t>⟹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23</m:t>
                          </m:r>
                        </m:num>
                        <m:den>
                          <m:r>
                            <m:t>7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br/>
                <a:r>
                  <a:rPr/>
                  <a:t>3. Substitusi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23</m:t>
                        </m:r>
                      </m:num>
                      <m:den>
                        <m:r>
                          <m:t>7</m:t>
                        </m:r>
                      </m:den>
                    </m:f>
                  </m:oMath>
                </a14:m>
                <a:r>
                  <a:rPr/>
                  <a:t> ke salah satu persamaan: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23</m:t>
                              </m:r>
                            </m:num>
                            <m:den>
                              <m:r>
                                <m:t>7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8</m:t>
                      </m:r>
                      <m:r>
                        <m:rPr>
                          <m:sty m:val="p"/>
                        </m:rPr>
                        <m:t>⟹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10</m:t>
                          </m:r>
                        </m:num>
                        <m:den>
                          <m:r>
                            <m:t>7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Solusi Akhir: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10</m:t>
                          </m:r>
                        </m:num>
                        <m:den>
                          <m:r>
                            <m:t>7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23</m:t>
                          </m:r>
                        </m:num>
                        <m:den>
                          <m:r>
                            <m:t>7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Slide 7: Representasi Matriks</a:t>
                </a:r>
              </a:p>
              <a:p>
                <a:pPr lvl="0" indent="0" marL="0">
                  <a:buNone/>
                </a:pPr>
                <a:r>
                  <a:rPr b="1"/>
                  <a:t>Representasi Matriks dari Contoh Sebelumnya: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x</m:t>
                                </m:r>
                              </m:e>
                            </m:mr>
                            <m:mr>
                              <m:e>
                                <m:r>
                                  <m:t>y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Langkah Eliminasi Gauss:</a:t>
                </a:r>
                <a:br/>
                <a:r>
                  <a:rPr/>
                  <a:t>1. Ubah ke bentuk matriks augmented: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br/>
                <a:r>
                  <a:rPr/>
                  <a:t>2. Lakukan operasi baris elementer hingga diperoleh matriks eselon baris.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8: Aplikasi Sistem Persamaan Linear</a:t>
            </a:r>
          </a:p>
          <a:p>
            <a:pPr lvl="0" indent="0" marL="0">
              <a:buNone/>
            </a:pPr>
            <a:r>
              <a:rPr b="1"/>
              <a:t>Aplikasi dalam Dunia Nyata:</a:t>
            </a:r>
            <a:br/>
            <a:r>
              <a:rPr/>
              <a:t>1. </a:t>
            </a:r>
            <a:r>
              <a:rPr b="1"/>
              <a:t>Ekonomi:</a:t>
            </a:r>
            <a:r>
              <a:rPr/>
              <a:t> Menyeimbangkan supply dan demand.</a:t>
            </a:r>
            <a:br/>
            <a:r>
              <a:rPr/>
              <a:t>2. </a:t>
            </a:r>
            <a:r>
              <a:rPr b="1"/>
              <a:t>Fisika:</a:t>
            </a:r>
            <a:r>
              <a:rPr/>
              <a:t> Menghitung gaya, kecepatan, dan percepatan.</a:t>
            </a:r>
            <a:br/>
            <a:r>
              <a:rPr/>
              <a:t>3. </a:t>
            </a:r>
            <a:r>
              <a:rPr b="1"/>
              <a:t>Teknik:</a:t>
            </a:r>
            <a:r>
              <a:rPr/>
              <a:t> Desain struktur bangunan.</a:t>
            </a:r>
            <a:br/>
            <a:r>
              <a:rPr/>
              <a:t>4. </a:t>
            </a:r>
            <a:r>
              <a:rPr b="1"/>
              <a:t>Ilmu Komputer:</a:t>
            </a:r>
            <a:r>
              <a:rPr/>
              <a:t> Grafika komputer, machine learning, dan optimasi.</a:t>
            </a:r>
          </a:p>
          <a:p>
            <a:pPr lvl="0" indent="0" marL="0">
              <a:buNone/>
            </a:pPr>
            <a:r>
              <a:rPr b="1"/>
              <a:t>Contoh Kasus:</a:t>
            </a:r>
            <a:br/>
            <a:r>
              <a:rPr/>
              <a:t>- Menentukan harga produk berdasarkan biaya produksi dan permintaan pasar.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9: Kesimpulan</a:t>
            </a:r>
          </a:p>
          <a:p>
            <a:pPr lvl="0" indent="0" marL="0">
              <a:buNone/>
            </a:pPr>
            <a:r>
              <a:rPr b="1"/>
              <a:t>Kesimpulan Utama:</a:t>
            </a:r>
            <a:br/>
            <a:r>
              <a:rPr/>
              <a:t>1. Sistem persamaan linear adalah alat penting dalam matematika dan aplikasinya.</a:t>
            </a:r>
            <a:br/>
            <a:r>
              <a:rPr/>
              <a:t>2. Ada berbagai metode untuk menyelesaikan sistem persamaan linear, termasuk substitusi, eliminasi, dan matriks.</a:t>
            </a:r>
            <a:br/>
            <a:r>
              <a:rPr/>
              <a:t>3. Pemahaman tentang sistem persamaan linear membantu dalam memecahkan masalah nyata di berbagai bidang.</a:t>
            </a:r>
          </a:p>
          <a:p>
            <a:pPr lvl="0" indent="0" marL="0">
              <a:buNone/>
            </a:pPr>
            <a:r>
              <a:rPr b="1"/>
              <a:t>Pesan Penting:</a:t>
            </a:r>
            <a:br/>
            <a:r>
              <a:rPr/>
              <a:t>“Matematika adalah bahasa universal yang menghubungkan teori dengan aplikasi praktis.”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10: Pertanyaan dan Diskusi</a:t>
            </a:r>
          </a:p>
          <a:p>
            <a:pPr lvl="0" indent="0" marL="0">
              <a:buNone/>
            </a:pPr>
            <a:r>
              <a:rPr b="1"/>
              <a:t>Judul Slide:</a:t>
            </a:r>
            <a:br/>
            <a:r>
              <a:rPr/>
              <a:t>Pertanyaan dan Diskusi</a:t>
            </a:r>
          </a:p>
          <a:p>
            <a:pPr lvl="0" indent="0" marL="0">
              <a:buNone/>
            </a:pPr>
            <a:r>
              <a:rPr b="1"/>
              <a:t>Isi Slide:</a:t>
            </a:r>
            <a:br/>
            <a:r>
              <a:rPr/>
              <a:t>- Ajak audiens untuk bertanya atau memberikan komentar.</a:t>
            </a:r>
            <a:br/>
            <a:r>
              <a:rPr/>
              <a:t>- Berikan kesempatan untuk mendiskusikan aplikasi sistem persamaan linear dalam konteks mereka masing-masing.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Tips Tambahan:</a:t>
            </a:r>
          </a:p>
          <a:p>
            <a:pPr lvl="0" indent="-342900" marL="342900">
              <a:buAutoNum type="arabicPeriod"/>
            </a:pPr>
            <a:r>
              <a:rPr/>
              <a:t>Gunakan grafik, diagram, atau animasi untuk memvisualisasikan konsep seperti garis berpotongan atau matriks eselon.</a:t>
            </a:r>
            <a:br/>
          </a:p>
          <a:p>
            <a:pPr lvl="0" indent="-342900" marL="342900">
              <a:buAutoNum type="arabicPeriod"/>
            </a:pPr>
            <a:r>
              <a:rPr/>
              <a:t>Pastikan font besar dan mudah dibaca.</a:t>
            </a:r>
            <a:br/>
          </a:p>
          <a:p>
            <a:pPr lvl="0" indent="-342900" marL="342900">
              <a:buAutoNum type="arabicPeriod"/>
            </a:pPr>
            <a:r>
              <a:rPr/>
              <a:t>Gunakan warna yang kontras untuk membedakan teks dan latar belakang.</a:t>
            </a:r>
          </a:p>
          <a:p>
            <a:pPr lvl="0" indent="0" marL="0">
              <a:buNone/>
            </a:pPr>
            <a:r>
              <a:rPr/>
              <a:t>Semoga outline ini membantu Anda membuat presentasi yang menarik dan informatif!</a:t>
            </a:r>
          </a:p>
          <a:p>
            <a:pPr lvl="0" indent="0" marL="0">
              <a:buNone/>
            </a:pPr>
            <a:r>
              <a:rPr/>
              <a:t>Berikut adalah langkah-langkah penyelesaian sistem persamaan linear menggunakan </a:t>
            </a:r>
            <a:r>
              <a:rPr b="1"/>
              <a:t>Operasi Baris Elementer (OBE)</a:t>
            </a:r>
            <a:r>
              <a:rPr/>
              <a:t>. Operasi ini sering digunakan dalam metode eliminasi Gauss atau Gauss-Jordan untuk mengubah matriks augmented menjadi bentuk eselon baris atau bentuk eselon baris tereduksi.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Langkah-Langkah Penyelesaian Sistem Persamaan Linear dengan OBE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1. Tuliskan Sistem Persamaan dalam Bentuk Matriks Augmented</a:t>
                </a:r>
              </a:p>
              <a:p>
                <a:pPr lvl="0"/>
                <a:r>
                  <a:rPr/>
                  <a:t>Ubah sistem persamaan linear ke dalam bentuk matriks augmented.</a:t>
                </a:r>
                <a:br/>
                <a:r>
                  <a:rPr/>
                  <a:t>Contoh:</a:t>
                </a:r>
                <a:br/>
                <a:r>
                  <a:rPr/>
                  <a:t>Diberikan sistem persamaan: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2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4</m:t>
                            </m:r>
                          </m:e>
                        </m:mr>
                        <m:mr>
                          <m:e>
                            <m:r>
                              <m:t>2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3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7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  <m:r>
                              <m:t>z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3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1" indent="0" marL="342900">
                  <a:buNone/>
                </a:pPr>
                <a:r>
                  <a:rPr/>
                  <a:t>Matriks augmented-nya adalah: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Pilih Pivot dan Buat Elemen Utama (Leading Coefficient) Menjadi 1</a:t>
            </a:r>
          </a:p>
          <a:p>
            <a:pPr lvl="0"/>
            <a:r>
              <a:rPr b="1"/>
              <a:t>Pivot</a:t>
            </a:r>
            <a:r>
              <a:rPr/>
              <a:t> adalah elemen pertama pada baris yang tidak nol.</a:t>
            </a:r>
            <a:br/>
          </a:p>
          <a:p>
            <a:pPr lvl="0"/>
            <a:r>
              <a:rPr/>
              <a:t>Jika pivot bukan 1, bagi seluruh baris dengan nilai pivot agar menjadi 1.</a:t>
            </a:r>
          </a:p>
          <a:p>
            <a:pPr lvl="1" indent="0" marL="342900">
              <a:buNone/>
            </a:pPr>
            <a:r>
              <a:rPr/>
              <a:t>Contoh:</a:t>
            </a:r>
            <a:br/>
            <a:r>
              <a:rPr/>
              <a:t>Baris pertama sudah memiliki pivot = 1, sehingga tidak perlu diubah.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Penyelesaian sistem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Penyelesaian untuk sistem linier</a:t>
            </a:r>
          </a:p>
          <a:p>
            <a:pPr lvl="0"/>
            <a:r>
              <a:rPr/>
              <a:t>sekumpulan nilai untuk variabel yang tidak diketahui tersebut yang memenuhi seluruh persamaan secara bersamaan.</a:t>
            </a:r>
          </a:p>
          <a:p>
            <a:pPr lvl="0"/>
            <a:r>
              <a:rPr/>
              <a:t>Semua solusi sistem dikenal sebagai </a:t>
            </a:r>
            <a:r>
              <a:rPr b="1"/>
              <a:t>kumpulan solusi</a:t>
            </a:r>
            <a:r>
              <a:rPr/>
              <a:t>.</a:t>
            </a:r>
          </a:p>
          <a:p>
            <a:pPr lvl="0"/>
            <a:r>
              <a:rPr/>
              <a:t>Sistem linier yang memiliki setidaknya satu solusi dikatakan </a:t>
            </a:r>
            <a:r>
              <a:rPr b="1"/>
              <a:t>konsisten</a:t>
            </a:r>
            <a:r>
              <a:rPr/>
              <a:t>, sedangkan sistem linier yang tidak memiliki solusi dikatakan </a:t>
            </a:r>
            <a:r>
              <a:rPr b="1"/>
              <a:t>tidak konsisten</a:t>
            </a:r>
            <a:r>
              <a:rPr/>
              <a:t>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3. Eliminasi Elemen di Bawah Pivot (Buat Nol di Bawah Pivot)</a:t>
                </a:r>
              </a:p>
              <a:p>
                <a:pPr lvl="0"/>
                <a:r>
                  <a:rPr/>
                  <a:t>Gunakan operasi baris elementer untuk membuat semua elemen di bawah pivot menjadi 0.</a:t>
                </a:r>
                <a:br/>
              </a:p>
              <a:p>
                <a:pPr lvl="0"/>
                <a:r>
                  <a:rPr/>
                  <a:t>Operasi baris elementer meliputi:</a:t>
                </a:r>
              </a:p>
              <a:p>
                <a:pPr lvl="1" indent="-342900" marL="685800">
                  <a:buAutoNum type="arabicPeriod"/>
                </a:pPr>
                <a:r>
                  <a:rPr b="1"/>
                  <a:t>Menukar dua baris</a:t>
                </a:r>
                <a:r>
                  <a:rPr/>
                  <a:t> (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↔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1" indent="-342900" marL="685800">
                  <a:buAutoNum type="arabicPeriod"/>
                </a:pPr>
                <a:r>
                  <a:rPr b="1"/>
                  <a:t>Mengalikan baris dengan skalar tak nol</a:t>
                </a:r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k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1" indent="-342900" marL="685800">
                  <a:buAutoNum type="arabicPeriod"/>
                </a:pPr>
                <a:r>
                  <a:rPr b="1"/>
                  <a:t>Menambahkan kelipatan satu baris ke baris lain</a:t>
                </a:r>
                <a:r>
                  <a:rPr/>
                  <a:t> (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k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).</a:t>
                </a:r>
              </a:p>
              <a:p>
                <a:pPr lvl="1" indent="0" marL="342900">
                  <a:buNone/>
                </a:pPr>
                <a:r>
                  <a:rPr/>
                  <a:t>Contoh:</a:t>
                </a:r>
                <a:br/>
                <a:r>
                  <a:rPr/>
                  <a:t>Untuk membuat elemen di bawah pivot baris pertama menjadi 0: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Hilangkan elemen di posisi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Hilangkan elemen di posisi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 indent="0" marL="342900">
                  <a:buNone/>
                </a:pPr>
                <a:r>
                  <a:rPr/>
                  <a:t>Hasil setelah operasi: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4. Ulangi Proses untuk Baris Berikutnya</a:t>
                </a:r>
              </a:p>
              <a:p>
                <a:pPr lvl="0"/>
                <a:r>
                  <a:rPr/>
                  <a:t>Pindah ke baris kedua, pilih pivot baru (elemen pertama yang tidak nol di baris tersebut).</a:t>
                </a:r>
                <a:br/>
              </a:p>
              <a:p>
                <a:pPr lvl="0"/>
                <a:r>
                  <a:rPr/>
                  <a:t>Jika pivot bukan 1, bagi seluruh baris dengan nilai pivot agar menjadi 1.</a:t>
                </a:r>
                <a:br/>
              </a:p>
              <a:p>
                <a:pPr lvl="0"/>
                <a:r>
                  <a:rPr/>
                  <a:t>Eliminasi elemen di bawah pivot.</a:t>
                </a:r>
              </a:p>
              <a:p>
                <a:pPr lvl="1" indent="0" marL="342900">
                  <a:buNone/>
                </a:pPr>
                <a:r>
                  <a:rPr/>
                  <a:t>Contoh:</a:t>
                </a:r>
                <a:br/>
                <a:r>
                  <a:rPr/>
                  <a:t>Pivot di baris kedua adalah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. Bagi baris kedua dengan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</m:oMath>
                  </m:oMathPara>
                </a14:m>
              </a:p>
              <a:p>
                <a:pPr lvl="1" indent="0" marL="342900">
                  <a:buNone/>
                </a:pPr>
                <a:r>
                  <a:rPr/>
                  <a:t>Hasil: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 indent="0" marL="342900">
                  <a:buNone/>
                </a:pPr>
                <a:r>
                  <a:rPr/>
                  <a:t>Eliminasi elemen di bawah pivot baris kedua: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3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 Hilangkan elemen di posisi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 indent="0" marL="342900">
                  <a:buNone/>
                </a:pPr>
                <a:r>
                  <a:rPr/>
                  <a:t>Hasil: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5. Buat Pivot Terakhir Menjadi 1</a:t>
                </a:r>
              </a:p>
              <a:p>
                <a:pPr lvl="0"/>
                <a:r>
                  <a:rPr/>
                  <a:t>Pada baris terakhir, pastikan pivot (elemen pertama yang tidak nol) adalah 1.</a:t>
                </a:r>
                <a:br/>
              </a:p>
              <a:p>
                <a:pPr lvl="0"/>
                <a:r>
                  <a:rPr/>
                  <a:t>Jika tidak, bagi seluruh baris dengan nilai pivot.</a:t>
                </a:r>
              </a:p>
              <a:p>
                <a:pPr lvl="1" indent="0" marL="342900">
                  <a:buNone/>
                </a:pPr>
                <a:r>
                  <a:rPr/>
                  <a:t>Contoh:</a:t>
                </a:r>
                <a:br/>
                <a:r>
                  <a:rPr/>
                  <a:t>Pivot di baris ketiga adalah </a:t>
                </a:r>
                <a14:m>
                  <m:oMath xmlns:m="http://schemas.openxmlformats.org/officeDocument/2006/math">
                    <m:r>
                      <m:t>6</m:t>
                    </m:r>
                  </m:oMath>
                </a14:m>
                <a:r>
                  <a:rPr/>
                  <a:t>. Bagi baris ketiga dengan </a:t>
                </a:r>
                <a14:m>
                  <m:oMath xmlns:m="http://schemas.openxmlformats.org/officeDocument/2006/math">
                    <m:r>
                      <m:t>6</m:t>
                    </m:r>
                  </m:oMath>
                </a14:m>
                <a:r>
                  <a:rPr/>
                  <a:t>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6</m:t>
                          </m:r>
                        </m:den>
                      </m:f>
                      <m:sSub>
                        <m:e>
                          <m:r>
                            <m:t>R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</m:oMath>
                  </m:oMathPara>
                </a14:m>
              </a:p>
              <a:p>
                <a:pPr lvl="1" indent="0" marL="342900">
                  <a:buNone/>
                </a:pPr>
                <a:r>
                  <a:rPr/>
                  <a:t>Hasil: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6. Back Substitution (Eliminasi ke Atas)</a:t>
                </a:r>
              </a:p>
              <a:p>
                <a:pPr lvl="0"/>
                <a:r>
                  <a:rPr/>
                  <a:t>Mulai dari baris terakhir, eliminasi elemen di atas pivot untuk mendapatkan bentuk eselon baris tereduksi (semua elemen di atas dan di bawah pivot menjadi 0).</a:t>
                </a:r>
              </a:p>
              <a:p>
                <a:pPr lvl="1" indent="0" marL="342900">
                  <a:buNone/>
                </a:pPr>
                <a:r>
                  <a:rPr/>
                  <a:t>Contoh: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3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: Hilangkan elemen di posisi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: Hilangkan elemen di posisi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 indent="0" marL="342900">
                  <a:buNone/>
                </a:pPr>
                <a:r>
                  <a:rPr/>
                  <a:t>Hasil: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11</m:t>
                                    </m:r>
                                  </m:num>
                                  <m:den>
                                    <m: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1" indent="0" marL="342900">
                  <a:buNone/>
                </a:pPr>
                <a:r>
                  <a:rPr/>
                  <a:t>Selanjutnya: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 Hilangkan elemen di posisi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 indent="0" marL="342900">
                  <a:buNone/>
                </a:pPr>
                <a:r>
                  <a:rPr/>
                  <a:t>Hasil akhir:</a:t>
                </a:r>
              </a:p>
              <a:p>
                <a:pPr lvl="1" indent="0" marL="3429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  <m:mc>
                                  <m:mcPr>
                                    <m:mcJc m:val="center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11</m:t>
                                    </m:r>
                                  </m:num>
                                  <m:den>
                                    <m: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</m:t>
                                    </m:r>
                                  </m:num>
                                  <m:den>
                                    <m:r>
                                      <m:t>3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7. Interpretasi Solusi</a:t>
                </a:r>
              </a:p>
              <a:p>
                <a:pPr lvl="0"/>
                <a:r>
                  <a:rPr/>
                  <a:t>Dari matriks eselon baris tereduksi, solusi dapat langsung dibaca: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 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Kesimpulan</a:t>
            </a:r>
          </a:p>
          <a:p>
            <a:pPr lvl="0" indent="0" marL="0">
              <a:buNone/>
            </a:pPr>
            <a:r>
              <a:rPr/>
              <a:t>Dengan menggunakan </a:t>
            </a:r>
            <a:r>
              <a:rPr b="1"/>
              <a:t>Operasi Baris Elementer</a:t>
            </a:r>
            <a:r>
              <a:rPr/>
              <a:t>, Anda dapat menyelesaikan sistem persamaan linear secara sistematis. Langkah-langkah utamanya adalah: 1. Ubah sistem ke matriks augmented. 2. Buat pivot menjadi 1. 3. Eliminasi elemen di bawah pivot. 4. Ulangi proses untuk baris berikutnya. 5. Lakukan back substitution untuk mendapatkan solusi akhir.</a:t>
            </a:r>
          </a:p>
          <a:p>
            <a:pPr lvl="0" indent="0" marL="0">
              <a:buNone/>
            </a:pPr>
            <a:r>
              <a:rPr/>
              <a:t>Semoga langkah-langkah ini membantu Anda memahami cara menyelesaikan sistem persamaan linear dengan OBE! 😊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Penyelesaian Tunggal</a:t>
            </a:r>
          </a:p>
        </p:txBody>
      </p:sp>
      <p:pic>
        <p:nvPicPr>
          <p:cNvPr descr="Solusitungg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193800"/>
            <a:ext cx="563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Tidak ada Penyelesaian</a:t>
            </a:r>
          </a:p>
        </p:txBody>
      </p:sp>
      <p:pic>
        <p:nvPicPr>
          <p:cNvPr descr="tdkadasolus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09800" y="1193800"/>
            <a:ext cx="4737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Banyak Penyelesaian</a:t>
            </a:r>
          </a:p>
        </p:txBody>
      </p:sp>
      <p:pic>
        <p:nvPicPr>
          <p:cNvPr descr="takhinggasolusi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46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1193800"/>
            <a:ext cx="457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li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Linier</dc:title>
  <dc:creator/>
  <cp:keywords/>
  <dcterms:created xsi:type="dcterms:W3CDTF">2025-02-16T16:27:35Z</dcterms:created>
  <dcterms:modified xsi:type="dcterms:W3CDTF">2025-02-16T16:27:35Z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