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64" r:id="rId4"/>
    <p:sldId id="283" r:id="rId5"/>
    <p:sldId id="268" r:id="rId6"/>
    <p:sldId id="263" r:id="rId7"/>
    <p:sldId id="269" r:id="rId8"/>
    <p:sldId id="275" r:id="rId9"/>
    <p:sldId id="277" r:id="rId10"/>
    <p:sldId id="273" r:id="rId11"/>
    <p:sldId id="265" r:id="rId12"/>
    <p:sldId id="271" r:id="rId13"/>
    <p:sldId id="279" r:id="rId14"/>
    <p:sldId id="280" r:id="rId15"/>
    <p:sldId id="281" r:id="rId16"/>
    <p:sldId id="286" r:id="rId17"/>
    <p:sldId id="287" r:id="rId18"/>
  </p:sldIdLst>
  <p:sldSz cx="9144000" cy="514191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D53E"/>
    <a:srgbClr val="E54B81"/>
    <a:srgbClr val="594D7B"/>
    <a:srgbClr val="C09CC2"/>
    <a:srgbClr val="56ABDD"/>
    <a:srgbClr val="F6B53E"/>
    <a:srgbClr val="FF3E3E"/>
    <a:srgbClr val="3B3B3B"/>
    <a:srgbClr val="C7C4C4"/>
    <a:srgbClr val="1759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52" autoAdjust="0"/>
    <p:restoredTop sz="94688" autoAdjust="0"/>
  </p:normalViewPr>
  <p:slideViewPr>
    <p:cSldViewPr showGuides="1">
      <p:cViewPr varScale="1">
        <p:scale>
          <a:sx n="150" d="100"/>
          <a:sy n="150" d="100"/>
        </p:scale>
        <p:origin x="126" y="354"/>
      </p:cViewPr>
      <p:guideLst>
        <p:guide orient="horz" pos="161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3EE7F-99C3-4A5A-84F3-93B00FA08876}" type="datetimeFigureOut">
              <a:rPr lang="zh-CN" altLang="en-US" smtClean="0"/>
              <a:t>2025/4/16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68CC2D-76F1-462D-95A1-A11D84385989}" type="slidenum">
              <a:rPr lang="zh-CN" altLang="en-US" smtClean="0"/>
              <a:t>‹#›</a:t>
            </a:fld>
            <a:endParaRPr lang="zh-CN" altLang="en-US"/>
          </a:p>
        </p:txBody>
      </p:sp>
    </p:spTree>
    <p:extLst>
      <p:ext uri="{BB962C8B-B14F-4D97-AF65-F5344CB8AC3E}">
        <p14:creationId xmlns:p14="http://schemas.microsoft.com/office/powerpoint/2010/main" val="389861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668CC2D-76F1-462D-95A1-A11D84385989}" type="slidenum">
              <a:rPr lang="zh-CN" altLang="en-US" smtClean="0"/>
              <a:t>2</a:t>
            </a:fld>
            <a:endParaRPr lang="zh-CN" altLang="en-US"/>
          </a:p>
        </p:txBody>
      </p:sp>
    </p:spTree>
    <p:extLst>
      <p:ext uri="{BB962C8B-B14F-4D97-AF65-F5344CB8AC3E}">
        <p14:creationId xmlns:p14="http://schemas.microsoft.com/office/powerpoint/2010/main" val="4262581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5" name="Text Box 147"/>
          <p:cNvSpPr txBox="1">
            <a:spLocks noChangeArrowheads="1"/>
          </p:cNvSpPr>
          <p:nvPr/>
        </p:nvSpPr>
        <p:spPr bwMode="auto">
          <a:xfrm>
            <a:off x="4283968" y="2234956"/>
            <a:ext cx="399473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a:spAutoFit/>
          </a:bodyPr>
          <a:lstStyle/>
          <a:p>
            <a:r>
              <a:rPr lang="ja-JP" altLang="en-US" sz="3200" b="1" dirty="0">
                <a:solidFill>
                  <a:srgbClr val="3B3B3B"/>
                </a:solidFill>
                <a:latin typeface="微软雅黑" pitchFamily="34" charset="-122"/>
                <a:ea typeface="微软雅黑" pitchFamily="34" charset="-122"/>
              </a:rPr>
              <a:t>生成</a:t>
            </a:r>
            <a:r>
              <a:rPr lang="en-US" altLang="ja-JP" sz="3200" b="1" dirty="0">
                <a:solidFill>
                  <a:srgbClr val="3B3B3B"/>
                </a:solidFill>
                <a:latin typeface="微软雅黑" pitchFamily="34" charset="-122"/>
                <a:ea typeface="微软雅黑" pitchFamily="34" charset="-122"/>
              </a:rPr>
              <a:t>AI</a:t>
            </a:r>
            <a:r>
              <a:rPr lang="ja-JP" altLang="en-US" sz="3200" b="1" dirty="0">
                <a:solidFill>
                  <a:srgbClr val="3B3B3B"/>
                </a:solidFill>
                <a:latin typeface="微软雅黑" pitchFamily="34" charset="-122"/>
                <a:ea typeface="微软雅黑" pitchFamily="34" charset="-122"/>
              </a:rPr>
              <a:t>の調査報告書</a:t>
            </a:r>
            <a:endParaRPr lang="zh-CN" altLang="en-US" sz="3200" b="1" dirty="0">
              <a:solidFill>
                <a:srgbClr val="3B3B3B"/>
              </a:solidFill>
              <a:latin typeface="微软雅黑" pitchFamily="34" charset="-122"/>
              <a:ea typeface="微软雅黑" pitchFamily="34" charset="-122"/>
            </a:endParaRPr>
          </a:p>
        </p:txBody>
      </p:sp>
      <p:grpSp>
        <p:nvGrpSpPr>
          <p:cNvPr id="2296" name="组合 2295"/>
          <p:cNvGrpSpPr/>
          <p:nvPr/>
        </p:nvGrpSpPr>
        <p:grpSpPr>
          <a:xfrm>
            <a:off x="1491308" y="-160779"/>
            <a:ext cx="817552" cy="2325133"/>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2114456" y="-106040"/>
            <a:ext cx="894577" cy="3949843"/>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2846964" y="-106040"/>
            <a:ext cx="821165" cy="2733067"/>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712660" y="-157813"/>
            <a:ext cx="877971" cy="3342973"/>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9" name="Rectangle 19"/>
          <p:cNvSpPr>
            <a:spLocks noChangeArrowheads="1"/>
          </p:cNvSpPr>
          <p:nvPr/>
        </p:nvSpPr>
        <p:spPr bwMode="auto">
          <a:xfrm>
            <a:off x="576263" y="1565275"/>
            <a:ext cx="7967662" cy="1098550"/>
          </a:xfrm>
          <a:prstGeom prst="rect">
            <a:avLst/>
          </a:prstGeom>
          <a:solidFill>
            <a:schemeClr val="bg1">
              <a:alpha val="3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101" name="Freeform 21"/>
          <p:cNvSpPr/>
          <p:nvPr/>
        </p:nvSpPr>
        <p:spPr bwMode="auto">
          <a:xfrm>
            <a:off x="576263" y="1565275"/>
            <a:ext cx="631825" cy="631825"/>
          </a:xfrm>
          <a:custGeom>
            <a:avLst/>
            <a:gdLst>
              <a:gd name="T0" fmla="*/ 0 w 398"/>
              <a:gd name="T1" fmla="*/ 398 h 398"/>
              <a:gd name="T2" fmla="*/ 0 w 398"/>
              <a:gd name="T3" fmla="*/ 0 h 398"/>
              <a:gd name="T4" fmla="*/ 398 w 398"/>
              <a:gd name="T5" fmla="*/ 0 h 398"/>
              <a:gd name="T6" fmla="*/ 0 w 398"/>
              <a:gd name="T7" fmla="*/ 398 h 398"/>
            </a:gdLst>
            <a:ahLst/>
            <a:cxnLst>
              <a:cxn ang="0">
                <a:pos x="T0" y="T1"/>
              </a:cxn>
              <a:cxn ang="0">
                <a:pos x="T2" y="T3"/>
              </a:cxn>
              <a:cxn ang="0">
                <a:pos x="T4" y="T5"/>
              </a:cxn>
              <a:cxn ang="0">
                <a:pos x="T6" y="T7"/>
              </a:cxn>
            </a:cxnLst>
            <a:rect l="0" t="0" r="r" b="b"/>
            <a:pathLst>
              <a:path w="398" h="398">
                <a:moveTo>
                  <a:pt x="0" y="398"/>
                </a:moveTo>
                <a:lnTo>
                  <a:pt x="0" y="0"/>
                </a:lnTo>
                <a:lnTo>
                  <a:pt x="398" y="0"/>
                </a:lnTo>
                <a:lnTo>
                  <a:pt x="0" y="398"/>
                </a:lnTo>
                <a:close/>
              </a:path>
            </a:pathLst>
          </a:custGeom>
          <a:solidFill>
            <a:srgbClr val="C09CC2"/>
          </a:solidFill>
          <a:ln>
            <a:noFill/>
          </a:ln>
        </p:spPr>
        <p:txBody>
          <a:bodyPr/>
          <a:lstStyle/>
          <a:p>
            <a:endParaRPr lang="zh-CN" altLang="en-US"/>
          </a:p>
        </p:txBody>
      </p:sp>
      <p:sp>
        <p:nvSpPr>
          <p:cNvPr id="46105" name="Rectangle 25"/>
          <p:cNvSpPr>
            <a:spLocks noChangeArrowheads="1"/>
          </p:cNvSpPr>
          <p:nvPr/>
        </p:nvSpPr>
        <p:spPr bwMode="auto">
          <a:xfrm>
            <a:off x="576263" y="3219450"/>
            <a:ext cx="7967662" cy="1098550"/>
          </a:xfrm>
          <a:prstGeom prst="rect">
            <a:avLst/>
          </a:prstGeom>
          <a:solidFill>
            <a:schemeClr val="bg1">
              <a:alpha val="3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6107" name="Freeform 27"/>
          <p:cNvSpPr/>
          <p:nvPr/>
        </p:nvSpPr>
        <p:spPr bwMode="auto">
          <a:xfrm>
            <a:off x="576263" y="3219450"/>
            <a:ext cx="631825" cy="630238"/>
          </a:xfrm>
          <a:custGeom>
            <a:avLst/>
            <a:gdLst>
              <a:gd name="T0" fmla="*/ 0 w 398"/>
              <a:gd name="T1" fmla="*/ 397 h 397"/>
              <a:gd name="T2" fmla="*/ 0 w 398"/>
              <a:gd name="T3" fmla="*/ 0 h 397"/>
              <a:gd name="T4" fmla="*/ 398 w 398"/>
              <a:gd name="T5" fmla="*/ 0 h 397"/>
              <a:gd name="T6" fmla="*/ 0 w 398"/>
              <a:gd name="T7" fmla="*/ 397 h 397"/>
            </a:gdLst>
            <a:ahLst/>
            <a:cxnLst>
              <a:cxn ang="0">
                <a:pos x="T0" y="T1"/>
              </a:cxn>
              <a:cxn ang="0">
                <a:pos x="T2" y="T3"/>
              </a:cxn>
              <a:cxn ang="0">
                <a:pos x="T4" y="T5"/>
              </a:cxn>
              <a:cxn ang="0">
                <a:pos x="T6" y="T7"/>
              </a:cxn>
            </a:cxnLst>
            <a:rect l="0" t="0" r="r" b="b"/>
            <a:pathLst>
              <a:path w="398" h="397">
                <a:moveTo>
                  <a:pt x="0" y="397"/>
                </a:moveTo>
                <a:lnTo>
                  <a:pt x="0" y="0"/>
                </a:lnTo>
                <a:lnTo>
                  <a:pt x="398" y="0"/>
                </a:lnTo>
                <a:lnTo>
                  <a:pt x="0" y="397"/>
                </a:lnTo>
                <a:close/>
              </a:path>
            </a:pathLst>
          </a:custGeom>
          <a:solidFill>
            <a:srgbClr val="E54B81"/>
          </a:solidFill>
          <a:ln>
            <a:noFill/>
          </a:ln>
        </p:spPr>
        <p:txBody>
          <a:bodyPr/>
          <a:lstStyle/>
          <a:p>
            <a:endParaRPr lang="zh-CN" altLang="en-US"/>
          </a:p>
        </p:txBody>
      </p:sp>
      <p:sp>
        <p:nvSpPr>
          <p:cNvPr id="46111" name="Line 31"/>
          <p:cNvSpPr>
            <a:spLocks noChangeShapeType="1"/>
          </p:cNvSpPr>
          <p:nvPr/>
        </p:nvSpPr>
        <p:spPr bwMode="auto">
          <a:xfrm>
            <a:off x="576263" y="2947988"/>
            <a:ext cx="7967662" cy="0"/>
          </a:xfrm>
          <a:prstGeom prst="line">
            <a:avLst/>
          </a:prstGeom>
          <a:noFill/>
          <a:ln w="63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6119" name="Group 39"/>
          <p:cNvGrpSpPr/>
          <p:nvPr/>
        </p:nvGrpSpPr>
        <p:grpSpPr bwMode="auto">
          <a:xfrm>
            <a:off x="668338" y="3309938"/>
            <a:ext cx="223837" cy="223837"/>
            <a:chOff x="0" y="0"/>
            <a:chExt cx="141" cy="141"/>
          </a:xfrm>
        </p:grpSpPr>
        <p:sp>
          <p:nvSpPr>
            <p:cNvPr id="46120" name="Freeform 40"/>
            <p:cNvSpPr>
              <a:spLocks noEditPoints="1"/>
            </p:cNvSpPr>
            <p:nvPr/>
          </p:nvSpPr>
          <p:spPr bwMode="auto">
            <a:xfrm>
              <a:off x="0" y="0"/>
              <a:ext cx="141" cy="141"/>
            </a:xfrm>
            <a:custGeom>
              <a:avLst/>
              <a:gdLst>
                <a:gd name="T0" fmla="*/ 91 w 95"/>
                <a:gd name="T1" fmla="*/ 37 h 95"/>
                <a:gd name="T2" fmla="*/ 82 w 95"/>
                <a:gd name="T3" fmla="*/ 31 h 95"/>
                <a:gd name="T4" fmla="*/ 85 w 95"/>
                <a:gd name="T5" fmla="*/ 20 h 95"/>
                <a:gd name="T6" fmla="*/ 71 w 95"/>
                <a:gd name="T7" fmla="*/ 9 h 95"/>
                <a:gd name="T8" fmla="*/ 60 w 95"/>
                <a:gd name="T9" fmla="*/ 11 h 95"/>
                <a:gd name="T10" fmla="*/ 55 w 95"/>
                <a:gd name="T11" fmla="*/ 1 h 95"/>
                <a:gd name="T12" fmla="*/ 37 w 95"/>
                <a:gd name="T13" fmla="*/ 4 h 95"/>
                <a:gd name="T14" fmla="*/ 31 w 95"/>
                <a:gd name="T15" fmla="*/ 13 h 95"/>
                <a:gd name="T16" fmla="*/ 20 w 95"/>
                <a:gd name="T17" fmla="*/ 10 h 95"/>
                <a:gd name="T18" fmla="*/ 9 w 95"/>
                <a:gd name="T19" fmla="*/ 24 h 95"/>
                <a:gd name="T20" fmla="*/ 11 w 95"/>
                <a:gd name="T21" fmla="*/ 35 h 95"/>
                <a:gd name="T22" fmla="*/ 1 w 95"/>
                <a:gd name="T23" fmla="*/ 41 h 95"/>
                <a:gd name="T24" fmla="*/ 1 w 95"/>
                <a:gd name="T25" fmla="*/ 55 h 95"/>
                <a:gd name="T26" fmla="*/ 11 w 95"/>
                <a:gd name="T27" fmla="*/ 61 h 95"/>
                <a:gd name="T28" fmla="*/ 9 w 95"/>
                <a:gd name="T29" fmla="*/ 72 h 95"/>
                <a:gd name="T30" fmla="*/ 20 w 95"/>
                <a:gd name="T31" fmla="*/ 86 h 95"/>
                <a:gd name="T32" fmla="*/ 31 w 95"/>
                <a:gd name="T33" fmla="*/ 83 h 95"/>
                <a:gd name="T34" fmla="*/ 37 w 95"/>
                <a:gd name="T35" fmla="*/ 92 h 95"/>
                <a:gd name="T36" fmla="*/ 47 w 95"/>
                <a:gd name="T37" fmla="*/ 95 h 95"/>
                <a:gd name="T38" fmla="*/ 58 w 95"/>
                <a:gd name="T39" fmla="*/ 92 h 95"/>
                <a:gd name="T40" fmla="*/ 64 w 95"/>
                <a:gd name="T41" fmla="*/ 83 h 95"/>
                <a:gd name="T42" fmla="*/ 75 w 95"/>
                <a:gd name="T43" fmla="*/ 86 h 95"/>
                <a:gd name="T44" fmla="*/ 86 w 95"/>
                <a:gd name="T45" fmla="*/ 72 h 95"/>
                <a:gd name="T46" fmla="*/ 84 w 95"/>
                <a:gd name="T47" fmla="*/ 61 h 95"/>
                <a:gd name="T48" fmla="*/ 94 w 95"/>
                <a:gd name="T49" fmla="*/ 55 h 95"/>
                <a:gd name="T50" fmla="*/ 94 w 95"/>
                <a:gd name="T51" fmla="*/ 41 h 95"/>
                <a:gd name="T52" fmla="*/ 79 w 95"/>
                <a:gd name="T53" fmla="*/ 54 h 95"/>
                <a:gd name="T54" fmla="*/ 74 w 95"/>
                <a:gd name="T55" fmla="*/ 62 h 95"/>
                <a:gd name="T56" fmla="*/ 77 w 95"/>
                <a:gd name="T57" fmla="*/ 73 h 95"/>
                <a:gd name="T58" fmla="*/ 66 w 95"/>
                <a:gd name="T59" fmla="*/ 75 h 95"/>
                <a:gd name="T60" fmla="*/ 56 w 95"/>
                <a:gd name="T61" fmla="*/ 77 h 95"/>
                <a:gd name="T62" fmla="*/ 51 w 95"/>
                <a:gd name="T63" fmla="*/ 87 h 95"/>
                <a:gd name="T64" fmla="*/ 41 w 95"/>
                <a:gd name="T65" fmla="*/ 80 h 95"/>
                <a:gd name="T66" fmla="*/ 33 w 95"/>
                <a:gd name="T67" fmla="*/ 75 h 95"/>
                <a:gd name="T68" fmla="*/ 22 w 95"/>
                <a:gd name="T69" fmla="*/ 78 h 95"/>
                <a:gd name="T70" fmla="*/ 21 w 95"/>
                <a:gd name="T71" fmla="*/ 66 h 95"/>
                <a:gd name="T72" fmla="*/ 18 w 95"/>
                <a:gd name="T73" fmla="*/ 56 h 95"/>
                <a:gd name="T74" fmla="*/ 8 w 95"/>
                <a:gd name="T75" fmla="*/ 51 h 95"/>
                <a:gd name="T76" fmla="*/ 8 w 95"/>
                <a:gd name="T77" fmla="*/ 44 h 95"/>
                <a:gd name="T78" fmla="*/ 18 w 95"/>
                <a:gd name="T79" fmla="*/ 39 h 95"/>
                <a:gd name="T80" fmla="*/ 21 w 95"/>
                <a:gd name="T81" fmla="*/ 29 h 95"/>
                <a:gd name="T82" fmla="*/ 22 w 95"/>
                <a:gd name="T83" fmla="*/ 18 h 95"/>
                <a:gd name="T84" fmla="*/ 33 w 95"/>
                <a:gd name="T85" fmla="*/ 21 h 95"/>
                <a:gd name="T86" fmla="*/ 41 w 95"/>
                <a:gd name="T87" fmla="*/ 16 h 95"/>
                <a:gd name="T88" fmla="*/ 51 w 95"/>
                <a:gd name="T89" fmla="*/ 9 h 95"/>
                <a:gd name="T90" fmla="*/ 56 w 95"/>
                <a:gd name="T91" fmla="*/ 18 h 95"/>
                <a:gd name="T92" fmla="*/ 66 w 95"/>
                <a:gd name="T93" fmla="*/ 21 h 95"/>
                <a:gd name="T94" fmla="*/ 77 w 95"/>
                <a:gd name="T95" fmla="*/ 23 h 95"/>
                <a:gd name="T96" fmla="*/ 74 w 95"/>
                <a:gd name="T97" fmla="*/ 33 h 95"/>
                <a:gd name="T98" fmla="*/ 79 w 95"/>
                <a:gd name="T99" fmla="*/ 42 h 95"/>
                <a:gd name="T100" fmla="*/ 87 w 95"/>
                <a:gd name="T101" fmla="*/ 48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5" h="95">
                  <a:moveTo>
                    <a:pt x="94" y="41"/>
                  </a:moveTo>
                  <a:cubicBezTo>
                    <a:pt x="94" y="39"/>
                    <a:pt x="93" y="38"/>
                    <a:pt x="91" y="37"/>
                  </a:cubicBezTo>
                  <a:cubicBezTo>
                    <a:pt x="84" y="35"/>
                    <a:pt x="84" y="35"/>
                    <a:pt x="84" y="35"/>
                  </a:cubicBezTo>
                  <a:cubicBezTo>
                    <a:pt x="84" y="33"/>
                    <a:pt x="83" y="32"/>
                    <a:pt x="82" y="31"/>
                  </a:cubicBezTo>
                  <a:cubicBezTo>
                    <a:pt x="86" y="24"/>
                    <a:pt x="86" y="24"/>
                    <a:pt x="86" y="24"/>
                  </a:cubicBezTo>
                  <a:cubicBezTo>
                    <a:pt x="87" y="23"/>
                    <a:pt x="86" y="21"/>
                    <a:pt x="85" y="20"/>
                  </a:cubicBezTo>
                  <a:cubicBezTo>
                    <a:pt x="83" y="16"/>
                    <a:pt x="79" y="13"/>
                    <a:pt x="75" y="10"/>
                  </a:cubicBezTo>
                  <a:cubicBezTo>
                    <a:pt x="74" y="9"/>
                    <a:pt x="73" y="9"/>
                    <a:pt x="71" y="9"/>
                  </a:cubicBezTo>
                  <a:cubicBezTo>
                    <a:pt x="64" y="13"/>
                    <a:pt x="64" y="13"/>
                    <a:pt x="64" y="13"/>
                  </a:cubicBezTo>
                  <a:cubicBezTo>
                    <a:pt x="63" y="12"/>
                    <a:pt x="62" y="12"/>
                    <a:pt x="60" y="11"/>
                  </a:cubicBezTo>
                  <a:cubicBezTo>
                    <a:pt x="58" y="4"/>
                    <a:pt x="58" y="4"/>
                    <a:pt x="58" y="4"/>
                  </a:cubicBezTo>
                  <a:cubicBezTo>
                    <a:pt x="57" y="2"/>
                    <a:pt x="56" y="1"/>
                    <a:pt x="55" y="1"/>
                  </a:cubicBezTo>
                  <a:cubicBezTo>
                    <a:pt x="49" y="0"/>
                    <a:pt x="45" y="0"/>
                    <a:pt x="40" y="1"/>
                  </a:cubicBezTo>
                  <a:cubicBezTo>
                    <a:pt x="39" y="1"/>
                    <a:pt x="38" y="2"/>
                    <a:pt x="37" y="4"/>
                  </a:cubicBezTo>
                  <a:cubicBezTo>
                    <a:pt x="34" y="11"/>
                    <a:pt x="34" y="11"/>
                    <a:pt x="34" y="11"/>
                  </a:cubicBezTo>
                  <a:cubicBezTo>
                    <a:pt x="33" y="12"/>
                    <a:pt x="32" y="12"/>
                    <a:pt x="31" y="13"/>
                  </a:cubicBezTo>
                  <a:cubicBezTo>
                    <a:pt x="24" y="9"/>
                    <a:pt x="24" y="9"/>
                    <a:pt x="24" y="9"/>
                  </a:cubicBezTo>
                  <a:cubicBezTo>
                    <a:pt x="22" y="9"/>
                    <a:pt x="21" y="9"/>
                    <a:pt x="20" y="10"/>
                  </a:cubicBezTo>
                  <a:cubicBezTo>
                    <a:pt x="16" y="13"/>
                    <a:pt x="12" y="16"/>
                    <a:pt x="9" y="20"/>
                  </a:cubicBezTo>
                  <a:cubicBezTo>
                    <a:pt x="8" y="21"/>
                    <a:pt x="8" y="23"/>
                    <a:pt x="9" y="24"/>
                  </a:cubicBezTo>
                  <a:cubicBezTo>
                    <a:pt x="12" y="31"/>
                    <a:pt x="12" y="31"/>
                    <a:pt x="12" y="31"/>
                  </a:cubicBezTo>
                  <a:cubicBezTo>
                    <a:pt x="12" y="32"/>
                    <a:pt x="11" y="33"/>
                    <a:pt x="11" y="35"/>
                  </a:cubicBezTo>
                  <a:cubicBezTo>
                    <a:pt x="3" y="37"/>
                    <a:pt x="3" y="37"/>
                    <a:pt x="3" y="37"/>
                  </a:cubicBezTo>
                  <a:cubicBezTo>
                    <a:pt x="2" y="38"/>
                    <a:pt x="1" y="39"/>
                    <a:pt x="1" y="41"/>
                  </a:cubicBezTo>
                  <a:cubicBezTo>
                    <a:pt x="0" y="43"/>
                    <a:pt x="0" y="46"/>
                    <a:pt x="0" y="48"/>
                  </a:cubicBezTo>
                  <a:cubicBezTo>
                    <a:pt x="0" y="50"/>
                    <a:pt x="0" y="52"/>
                    <a:pt x="1" y="55"/>
                  </a:cubicBezTo>
                  <a:cubicBezTo>
                    <a:pt x="1" y="56"/>
                    <a:pt x="2" y="58"/>
                    <a:pt x="3" y="58"/>
                  </a:cubicBezTo>
                  <a:cubicBezTo>
                    <a:pt x="11" y="61"/>
                    <a:pt x="11" y="61"/>
                    <a:pt x="11" y="61"/>
                  </a:cubicBezTo>
                  <a:cubicBezTo>
                    <a:pt x="11" y="62"/>
                    <a:pt x="12" y="63"/>
                    <a:pt x="12" y="64"/>
                  </a:cubicBezTo>
                  <a:cubicBezTo>
                    <a:pt x="9" y="72"/>
                    <a:pt x="9" y="72"/>
                    <a:pt x="9" y="72"/>
                  </a:cubicBezTo>
                  <a:cubicBezTo>
                    <a:pt x="8" y="73"/>
                    <a:pt x="8" y="74"/>
                    <a:pt x="9" y="76"/>
                  </a:cubicBezTo>
                  <a:cubicBezTo>
                    <a:pt x="12" y="80"/>
                    <a:pt x="16" y="83"/>
                    <a:pt x="20" y="86"/>
                  </a:cubicBezTo>
                  <a:cubicBezTo>
                    <a:pt x="21" y="87"/>
                    <a:pt x="22" y="87"/>
                    <a:pt x="24" y="86"/>
                  </a:cubicBezTo>
                  <a:cubicBezTo>
                    <a:pt x="31" y="83"/>
                    <a:pt x="31" y="83"/>
                    <a:pt x="31" y="83"/>
                  </a:cubicBezTo>
                  <a:cubicBezTo>
                    <a:pt x="32" y="83"/>
                    <a:pt x="33" y="84"/>
                    <a:pt x="34" y="84"/>
                  </a:cubicBezTo>
                  <a:cubicBezTo>
                    <a:pt x="37" y="92"/>
                    <a:pt x="37" y="92"/>
                    <a:pt x="37" y="92"/>
                  </a:cubicBezTo>
                  <a:cubicBezTo>
                    <a:pt x="38" y="93"/>
                    <a:pt x="39" y="94"/>
                    <a:pt x="40" y="94"/>
                  </a:cubicBezTo>
                  <a:cubicBezTo>
                    <a:pt x="43" y="95"/>
                    <a:pt x="45" y="95"/>
                    <a:pt x="47" y="95"/>
                  </a:cubicBezTo>
                  <a:cubicBezTo>
                    <a:pt x="50" y="95"/>
                    <a:pt x="52" y="95"/>
                    <a:pt x="55" y="94"/>
                  </a:cubicBezTo>
                  <a:cubicBezTo>
                    <a:pt x="56" y="94"/>
                    <a:pt x="57" y="93"/>
                    <a:pt x="58" y="92"/>
                  </a:cubicBezTo>
                  <a:cubicBezTo>
                    <a:pt x="60" y="84"/>
                    <a:pt x="60" y="84"/>
                    <a:pt x="60" y="84"/>
                  </a:cubicBezTo>
                  <a:cubicBezTo>
                    <a:pt x="62" y="84"/>
                    <a:pt x="63" y="83"/>
                    <a:pt x="64" y="83"/>
                  </a:cubicBezTo>
                  <a:cubicBezTo>
                    <a:pt x="71" y="86"/>
                    <a:pt x="71" y="86"/>
                    <a:pt x="71" y="86"/>
                  </a:cubicBezTo>
                  <a:cubicBezTo>
                    <a:pt x="73" y="87"/>
                    <a:pt x="74" y="87"/>
                    <a:pt x="75" y="86"/>
                  </a:cubicBezTo>
                  <a:cubicBezTo>
                    <a:pt x="79" y="83"/>
                    <a:pt x="83" y="80"/>
                    <a:pt x="85" y="76"/>
                  </a:cubicBezTo>
                  <a:cubicBezTo>
                    <a:pt x="86" y="74"/>
                    <a:pt x="87" y="73"/>
                    <a:pt x="86" y="72"/>
                  </a:cubicBezTo>
                  <a:cubicBezTo>
                    <a:pt x="82" y="64"/>
                    <a:pt x="82" y="64"/>
                    <a:pt x="82" y="64"/>
                  </a:cubicBezTo>
                  <a:cubicBezTo>
                    <a:pt x="83" y="63"/>
                    <a:pt x="84" y="62"/>
                    <a:pt x="84" y="61"/>
                  </a:cubicBezTo>
                  <a:cubicBezTo>
                    <a:pt x="91" y="58"/>
                    <a:pt x="91" y="58"/>
                    <a:pt x="91" y="58"/>
                  </a:cubicBezTo>
                  <a:cubicBezTo>
                    <a:pt x="93" y="58"/>
                    <a:pt x="94" y="56"/>
                    <a:pt x="94" y="55"/>
                  </a:cubicBezTo>
                  <a:cubicBezTo>
                    <a:pt x="94" y="52"/>
                    <a:pt x="95" y="50"/>
                    <a:pt x="95" y="48"/>
                  </a:cubicBezTo>
                  <a:cubicBezTo>
                    <a:pt x="95" y="46"/>
                    <a:pt x="94" y="43"/>
                    <a:pt x="94" y="41"/>
                  </a:cubicBezTo>
                  <a:close/>
                  <a:moveTo>
                    <a:pt x="86" y="51"/>
                  </a:moveTo>
                  <a:cubicBezTo>
                    <a:pt x="79" y="54"/>
                    <a:pt x="79" y="54"/>
                    <a:pt x="79" y="54"/>
                  </a:cubicBezTo>
                  <a:cubicBezTo>
                    <a:pt x="78" y="54"/>
                    <a:pt x="77" y="55"/>
                    <a:pt x="77" y="56"/>
                  </a:cubicBezTo>
                  <a:cubicBezTo>
                    <a:pt x="76" y="59"/>
                    <a:pt x="75" y="61"/>
                    <a:pt x="74" y="62"/>
                  </a:cubicBezTo>
                  <a:cubicBezTo>
                    <a:pt x="74" y="64"/>
                    <a:pt x="74" y="65"/>
                    <a:pt x="74" y="66"/>
                  </a:cubicBezTo>
                  <a:cubicBezTo>
                    <a:pt x="77" y="73"/>
                    <a:pt x="77" y="73"/>
                    <a:pt x="77" y="73"/>
                  </a:cubicBezTo>
                  <a:cubicBezTo>
                    <a:pt x="76" y="75"/>
                    <a:pt x="74" y="76"/>
                    <a:pt x="72" y="78"/>
                  </a:cubicBezTo>
                  <a:cubicBezTo>
                    <a:pt x="66" y="75"/>
                    <a:pt x="66" y="75"/>
                    <a:pt x="66" y="75"/>
                  </a:cubicBezTo>
                  <a:cubicBezTo>
                    <a:pt x="65" y="74"/>
                    <a:pt x="63" y="74"/>
                    <a:pt x="62" y="75"/>
                  </a:cubicBezTo>
                  <a:cubicBezTo>
                    <a:pt x="60" y="76"/>
                    <a:pt x="58" y="77"/>
                    <a:pt x="56" y="77"/>
                  </a:cubicBezTo>
                  <a:cubicBezTo>
                    <a:pt x="55" y="78"/>
                    <a:pt x="54" y="78"/>
                    <a:pt x="53" y="80"/>
                  </a:cubicBezTo>
                  <a:cubicBezTo>
                    <a:pt x="51" y="87"/>
                    <a:pt x="51" y="87"/>
                    <a:pt x="51" y="87"/>
                  </a:cubicBezTo>
                  <a:cubicBezTo>
                    <a:pt x="48" y="87"/>
                    <a:pt x="46" y="87"/>
                    <a:pt x="44" y="87"/>
                  </a:cubicBezTo>
                  <a:cubicBezTo>
                    <a:pt x="41" y="80"/>
                    <a:pt x="41" y="80"/>
                    <a:pt x="41" y="80"/>
                  </a:cubicBezTo>
                  <a:cubicBezTo>
                    <a:pt x="41" y="79"/>
                    <a:pt x="40" y="78"/>
                    <a:pt x="39" y="77"/>
                  </a:cubicBezTo>
                  <a:cubicBezTo>
                    <a:pt x="37" y="77"/>
                    <a:pt x="35" y="76"/>
                    <a:pt x="33" y="75"/>
                  </a:cubicBezTo>
                  <a:cubicBezTo>
                    <a:pt x="32" y="74"/>
                    <a:pt x="30" y="74"/>
                    <a:pt x="29" y="75"/>
                  </a:cubicBezTo>
                  <a:cubicBezTo>
                    <a:pt x="22" y="78"/>
                    <a:pt x="22" y="78"/>
                    <a:pt x="22" y="78"/>
                  </a:cubicBezTo>
                  <a:cubicBezTo>
                    <a:pt x="21" y="76"/>
                    <a:pt x="19" y="75"/>
                    <a:pt x="17" y="73"/>
                  </a:cubicBezTo>
                  <a:cubicBezTo>
                    <a:pt x="21" y="66"/>
                    <a:pt x="21" y="66"/>
                    <a:pt x="21" y="66"/>
                  </a:cubicBezTo>
                  <a:cubicBezTo>
                    <a:pt x="21" y="65"/>
                    <a:pt x="21" y="64"/>
                    <a:pt x="20" y="62"/>
                  </a:cubicBezTo>
                  <a:cubicBezTo>
                    <a:pt x="19" y="61"/>
                    <a:pt x="19" y="59"/>
                    <a:pt x="18" y="56"/>
                  </a:cubicBezTo>
                  <a:cubicBezTo>
                    <a:pt x="18" y="55"/>
                    <a:pt x="17" y="54"/>
                    <a:pt x="15" y="54"/>
                  </a:cubicBezTo>
                  <a:cubicBezTo>
                    <a:pt x="8" y="51"/>
                    <a:pt x="8" y="51"/>
                    <a:pt x="8" y="51"/>
                  </a:cubicBezTo>
                  <a:cubicBezTo>
                    <a:pt x="8" y="50"/>
                    <a:pt x="8" y="49"/>
                    <a:pt x="8" y="48"/>
                  </a:cubicBezTo>
                  <a:cubicBezTo>
                    <a:pt x="8" y="47"/>
                    <a:pt x="8" y="45"/>
                    <a:pt x="8" y="44"/>
                  </a:cubicBezTo>
                  <a:cubicBezTo>
                    <a:pt x="15" y="42"/>
                    <a:pt x="15" y="42"/>
                    <a:pt x="15" y="42"/>
                  </a:cubicBezTo>
                  <a:cubicBezTo>
                    <a:pt x="17" y="41"/>
                    <a:pt x="18" y="40"/>
                    <a:pt x="18" y="39"/>
                  </a:cubicBezTo>
                  <a:cubicBezTo>
                    <a:pt x="19" y="37"/>
                    <a:pt x="19" y="35"/>
                    <a:pt x="20" y="33"/>
                  </a:cubicBezTo>
                  <a:cubicBezTo>
                    <a:pt x="21" y="32"/>
                    <a:pt x="21" y="31"/>
                    <a:pt x="21" y="29"/>
                  </a:cubicBezTo>
                  <a:cubicBezTo>
                    <a:pt x="17" y="23"/>
                    <a:pt x="17" y="23"/>
                    <a:pt x="17" y="23"/>
                  </a:cubicBezTo>
                  <a:cubicBezTo>
                    <a:pt x="19" y="21"/>
                    <a:pt x="21" y="19"/>
                    <a:pt x="22" y="18"/>
                  </a:cubicBezTo>
                  <a:cubicBezTo>
                    <a:pt x="29" y="21"/>
                    <a:pt x="29" y="21"/>
                    <a:pt x="29" y="21"/>
                  </a:cubicBezTo>
                  <a:cubicBezTo>
                    <a:pt x="30" y="21"/>
                    <a:pt x="32" y="21"/>
                    <a:pt x="33" y="21"/>
                  </a:cubicBezTo>
                  <a:cubicBezTo>
                    <a:pt x="35" y="20"/>
                    <a:pt x="37" y="19"/>
                    <a:pt x="39" y="18"/>
                  </a:cubicBezTo>
                  <a:cubicBezTo>
                    <a:pt x="40" y="18"/>
                    <a:pt x="41" y="17"/>
                    <a:pt x="41" y="16"/>
                  </a:cubicBezTo>
                  <a:cubicBezTo>
                    <a:pt x="44" y="9"/>
                    <a:pt x="44" y="9"/>
                    <a:pt x="44" y="9"/>
                  </a:cubicBezTo>
                  <a:cubicBezTo>
                    <a:pt x="46" y="9"/>
                    <a:pt x="48" y="9"/>
                    <a:pt x="51" y="9"/>
                  </a:cubicBezTo>
                  <a:cubicBezTo>
                    <a:pt x="53" y="16"/>
                    <a:pt x="53" y="16"/>
                    <a:pt x="53" y="16"/>
                  </a:cubicBezTo>
                  <a:cubicBezTo>
                    <a:pt x="54" y="17"/>
                    <a:pt x="55" y="18"/>
                    <a:pt x="56" y="18"/>
                  </a:cubicBezTo>
                  <a:cubicBezTo>
                    <a:pt x="58" y="19"/>
                    <a:pt x="60" y="20"/>
                    <a:pt x="62" y="21"/>
                  </a:cubicBezTo>
                  <a:cubicBezTo>
                    <a:pt x="63" y="21"/>
                    <a:pt x="65" y="21"/>
                    <a:pt x="66" y="21"/>
                  </a:cubicBezTo>
                  <a:cubicBezTo>
                    <a:pt x="72" y="18"/>
                    <a:pt x="72" y="18"/>
                    <a:pt x="72" y="18"/>
                  </a:cubicBezTo>
                  <a:cubicBezTo>
                    <a:pt x="74" y="19"/>
                    <a:pt x="76" y="21"/>
                    <a:pt x="77" y="23"/>
                  </a:cubicBezTo>
                  <a:cubicBezTo>
                    <a:pt x="74" y="29"/>
                    <a:pt x="74" y="29"/>
                    <a:pt x="74" y="29"/>
                  </a:cubicBezTo>
                  <a:cubicBezTo>
                    <a:pt x="74" y="31"/>
                    <a:pt x="74" y="32"/>
                    <a:pt x="74" y="33"/>
                  </a:cubicBezTo>
                  <a:cubicBezTo>
                    <a:pt x="75" y="35"/>
                    <a:pt x="76" y="37"/>
                    <a:pt x="77" y="39"/>
                  </a:cubicBezTo>
                  <a:cubicBezTo>
                    <a:pt x="77" y="40"/>
                    <a:pt x="78" y="41"/>
                    <a:pt x="79" y="42"/>
                  </a:cubicBezTo>
                  <a:cubicBezTo>
                    <a:pt x="86" y="44"/>
                    <a:pt x="86" y="44"/>
                    <a:pt x="86" y="44"/>
                  </a:cubicBezTo>
                  <a:cubicBezTo>
                    <a:pt x="87" y="45"/>
                    <a:pt x="87" y="47"/>
                    <a:pt x="87" y="48"/>
                  </a:cubicBezTo>
                  <a:cubicBezTo>
                    <a:pt x="87" y="49"/>
                    <a:pt x="87" y="50"/>
                    <a:pt x="86" y="5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21" name="Freeform 41"/>
            <p:cNvSpPr>
              <a:spLocks noEditPoints="1"/>
            </p:cNvSpPr>
            <p:nvPr/>
          </p:nvSpPr>
          <p:spPr bwMode="auto">
            <a:xfrm>
              <a:off x="43" y="41"/>
              <a:ext cx="55" cy="57"/>
            </a:xfrm>
            <a:custGeom>
              <a:avLst/>
              <a:gdLst>
                <a:gd name="T0" fmla="*/ 18 w 37"/>
                <a:gd name="T1" fmla="*/ 0 h 38"/>
                <a:gd name="T2" fmla="*/ 0 w 37"/>
                <a:gd name="T3" fmla="*/ 19 h 38"/>
                <a:gd name="T4" fmla="*/ 18 w 37"/>
                <a:gd name="T5" fmla="*/ 38 h 38"/>
                <a:gd name="T6" fmla="*/ 37 w 37"/>
                <a:gd name="T7" fmla="*/ 19 h 38"/>
                <a:gd name="T8" fmla="*/ 18 w 37"/>
                <a:gd name="T9" fmla="*/ 0 h 38"/>
                <a:gd name="T10" fmla="*/ 18 w 37"/>
                <a:gd name="T11" fmla="*/ 29 h 38"/>
                <a:gd name="T12" fmla="*/ 8 w 37"/>
                <a:gd name="T13" fmla="*/ 19 h 38"/>
                <a:gd name="T14" fmla="*/ 18 w 37"/>
                <a:gd name="T15" fmla="*/ 8 h 38"/>
                <a:gd name="T16" fmla="*/ 29 w 37"/>
                <a:gd name="T17" fmla="*/ 19 h 38"/>
                <a:gd name="T18" fmla="*/ 18 w 37"/>
                <a:gd name="T19"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 h="38">
                  <a:moveTo>
                    <a:pt x="18" y="0"/>
                  </a:moveTo>
                  <a:cubicBezTo>
                    <a:pt x="8" y="0"/>
                    <a:pt x="0" y="8"/>
                    <a:pt x="0" y="19"/>
                  </a:cubicBezTo>
                  <a:cubicBezTo>
                    <a:pt x="0" y="29"/>
                    <a:pt x="8" y="38"/>
                    <a:pt x="18" y="38"/>
                  </a:cubicBezTo>
                  <a:cubicBezTo>
                    <a:pt x="29" y="38"/>
                    <a:pt x="37" y="29"/>
                    <a:pt x="37" y="19"/>
                  </a:cubicBezTo>
                  <a:cubicBezTo>
                    <a:pt x="37" y="8"/>
                    <a:pt x="29" y="0"/>
                    <a:pt x="18" y="0"/>
                  </a:cubicBezTo>
                  <a:close/>
                  <a:moveTo>
                    <a:pt x="18" y="29"/>
                  </a:moveTo>
                  <a:cubicBezTo>
                    <a:pt x="13" y="29"/>
                    <a:pt x="8" y="25"/>
                    <a:pt x="8" y="19"/>
                  </a:cubicBezTo>
                  <a:cubicBezTo>
                    <a:pt x="8" y="13"/>
                    <a:pt x="13" y="8"/>
                    <a:pt x="18" y="8"/>
                  </a:cubicBezTo>
                  <a:cubicBezTo>
                    <a:pt x="24" y="8"/>
                    <a:pt x="29" y="13"/>
                    <a:pt x="29" y="19"/>
                  </a:cubicBezTo>
                  <a:cubicBezTo>
                    <a:pt x="29" y="25"/>
                    <a:pt x="24" y="29"/>
                    <a:pt x="18"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46125" name="Freeform 45"/>
          <p:cNvSpPr>
            <a:spLocks noEditPoints="1"/>
          </p:cNvSpPr>
          <p:nvPr/>
        </p:nvSpPr>
        <p:spPr bwMode="auto">
          <a:xfrm>
            <a:off x="668338" y="1687513"/>
            <a:ext cx="223837" cy="153987"/>
          </a:xfrm>
          <a:custGeom>
            <a:avLst/>
            <a:gdLst>
              <a:gd name="T0" fmla="*/ 91 w 95"/>
              <a:gd name="T1" fmla="*/ 7 h 65"/>
              <a:gd name="T2" fmla="*/ 82 w 95"/>
              <a:gd name="T3" fmla="*/ 3 h 65"/>
              <a:gd name="T4" fmla="*/ 73 w 95"/>
              <a:gd name="T5" fmla="*/ 7 h 65"/>
              <a:gd name="T6" fmla="*/ 69 w 95"/>
              <a:gd name="T7" fmla="*/ 16 h 65"/>
              <a:gd name="T8" fmla="*/ 71 w 95"/>
              <a:gd name="T9" fmla="*/ 21 h 65"/>
              <a:gd name="T10" fmla="*/ 55 w 95"/>
              <a:gd name="T11" fmla="*/ 35 h 65"/>
              <a:gd name="T12" fmla="*/ 47 w 95"/>
              <a:gd name="T13" fmla="*/ 33 h 65"/>
              <a:gd name="T14" fmla="*/ 39 w 95"/>
              <a:gd name="T15" fmla="*/ 35 h 65"/>
              <a:gd name="T16" fmla="*/ 28 w 95"/>
              <a:gd name="T17" fmla="*/ 22 h 65"/>
              <a:gd name="T18" fmla="*/ 25 w 95"/>
              <a:gd name="T19" fmla="*/ 4 h 65"/>
              <a:gd name="T20" fmla="*/ 15 w 95"/>
              <a:gd name="T21" fmla="*/ 0 h 65"/>
              <a:gd name="T22" fmla="*/ 4 w 95"/>
              <a:gd name="T23" fmla="*/ 4 h 65"/>
              <a:gd name="T24" fmla="*/ 0 w 95"/>
              <a:gd name="T25" fmla="*/ 14 h 65"/>
              <a:gd name="T26" fmla="*/ 4 w 95"/>
              <a:gd name="T27" fmla="*/ 25 h 65"/>
              <a:gd name="T28" fmla="*/ 15 w 95"/>
              <a:gd name="T29" fmla="*/ 29 h 65"/>
              <a:gd name="T30" fmla="*/ 22 w 95"/>
              <a:gd name="T31" fmla="*/ 27 h 65"/>
              <a:gd name="T32" fmla="*/ 33 w 95"/>
              <a:gd name="T33" fmla="*/ 40 h 65"/>
              <a:gd name="T34" fmla="*/ 35 w 95"/>
              <a:gd name="T35" fmla="*/ 60 h 65"/>
              <a:gd name="T36" fmla="*/ 47 w 95"/>
              <a:gd name="T37" fmla="*/ 65 h 65"/>
              <a:gd name="T38" fmla="*/ 58 w 95"/>
              <a:gd name="T39" fmla="*/ 60 h 65"/>
              <a:gd name="T40" fmla="*/ 60 w 95"/>
              <a:gd name="T41" fmla="*/ 41 h 65"/>
              <a:gd name="T42" fmla="*/ 76 w 95"/>
              <a:gd name="T43" fmla="*/ 27 h 65"/>
              <a:gd name="T44" fmla="*/ 82 w 95"/>
              <a:gd name="T45" fmla="*/ 29 h 65"/>
              <a:gd name="T46" fmla="*/ 91 w 95"/>
              <a:gd name="T47" fmla="*/ 25 h 65"/>
              <a:gd name="T48" fmla="*/ 95 w 95"/>
              <a:gd name="T49" fmla="*/ 16 h 65"/>
              <a:gd name="T50" fmla="*/ 91 w 95"/>
              <a:gd name="T51" fmla="*/ 7 h 65"/>
              <a:gd name="T52" fmla="*/ 10 w 95"/>
              <a:gd name="T53" fmla="*/ 19 h 65"/>
              <a:gd name="T54" fmla="*/ 8 w 95"/>
              <a:gd name="T55" fmla="*/ 14 h 65"/>
              <a:gd name="T56" fmla="*/ 10 w 95"/>
              <a:gd name="T57" fmla="*/ 10 h 65"/>
              <a:gd name="T58" fmla="*/ 15 w 95"/>
              <a:gd name="T59" fmla="*/ 8 h 65"/>
              <a:gd name="T60" fmla="*/ 20 w 95"/>
              <a:gd name="T61" fmla="*/ 10 h 65"/>
              <a:gd name="T62" fmla="*/ 20 w 95"/>
              <a:gd name="T63" fmla="*/ 19 h 65"/>
              <a:gd name="T64" fmla="*/ 10 w 95"/>
              <a:gd name="T65" fmla="*/ 19 h 65"/>
              <a:gd name="T66" fmla="*/ 85 w 95"/>
              <a:gd name="T67" fmla="*/ 19 h 65"/>
              <a:gd name="T68" fmla="*/ 79 w 95"/>
              <a:gd name="T69" fmla="*/ 19 h 65"/>
              <a:gd name="T70" fmla="*/ 77 w 95"/>
              <a:gd name="T71" fmla="*/ 16 h 65"/>
              <a:gd name="T72" fmla="*/ 79 w 95"/>
              <a:gd name="T73" fmla="*/ 13 h 65"/>
              <a:gd name="T74" fmla="*/ 82 w 95"/>
              <a:gd name="T75" fmla="*/ 11 h 65"/>
              <a:gd name="T76" fmla="*/ 85 w 95"/>
              <a:gd name="T77" fmla="*/ 13 h 65"/>
              <a:gd name="T78" fmla="*/ 87 w 95"/>
              <a:gd name="T79" fmla="*/ 16 h 65"/>
              <a:gd name="T80" fmla="*/ 85 w 95"/>
              <a:gd name="T81" fmla="*/ 1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65">
                <a:moveTo>
                  <a:pt x="91" y="7"/>
                </a:moveTo>
                <a:cubicBezTo>
                  <a:pt x="89" y="5"/>
                  <a:pt x="85" y="3"/>
                  <a:pt x="82" y="3"/>
                </a:cubicBezTo>
                <a:cubicBezTo>
                  <a:pt x="79" y="3"/>
                  <a:pt x="75" y="5"/>
                  <a:pt x="73" y="7"/>
                </a:cubicBezTo>
                <a:cubicBezTo>
                  <a:pt x="71" y="9"/>
                  <a:pt x="69" y="13"/>
                  <a:pt x="69" y="16"/>
                </a:cubicBezTo>
                <a:cubicBezTo>
                  <a:pt x="69" y="18"/>
                  <a:pt x="70" y="20"/>
                  <a:pt x="71" y="21"/>
                </a:cubicBezTo>
                <a:cubicBezTo>
                  <a:pt x="55" y="35"/>
                  <a:pt x="55" y="35"/>
                  <a:pt x="55" y="35"/>
                </a:cubicBezTo>
                <a:cubicBezTo>
                  <a:pt x="52" y="34"/>
                  <a:pt x="50" y="33"/>
                  <a:pt x="47" y="33"/>
                </a:cubicBezTo>
                <a:cubicBezTo>
                  <a:pt x="44" y="33"/>
                  <a:pt x="41" y="33"/>
                  <a:pt x="39" y="35"/>
                </a:cubicBezTo>
                <a:cubicBezTo>
                  <a:pt x="28" y="22"/>
                  <a:pt x="28" y="22"/>
                  <a:pt x="28" y="22"/>
                </a:cubicBezTo>
                <a:cubicBezTo>
                  <a:pt x="31" y="16"/>
                  <a:pt x="30" y="9"/>
                  <a:pt x="25" y="4"/>
                </a:cubicBezTo>
                <a:cubicBezTo>
                  <a:pt x="23" y="1"/>
                  <a:pt x="19" y="0"/>
                  <a:pt x="15" y="0"/>
                </a:cubicBezTo>
                <a:cubicBezTo>
                  <a:pt x="11" y="0"/>
                  <a:pt x="7" y="1"/>
                  <a:pt x="4" y="4"/>
                </a:cubicBezTo>
                <a:cubicBezTo>
                  <a:pt x="2" y="7"/>
                  <a:pt x="0" y="10"/>
                  <a:pt x="0" y="14"/>
                </a:cubicBezTo>
                <a:cubicBezTo>
                  <a:pt x="0" y="18"/>
                  <a:pt x="2" y="22"/>
                  <a:pt x="4" y="25"/>
                </a:cubicBezTo>
                <a:cubicBezTo>
                  <a:pt x="7" y="28"/>
                  <a:pt x="11" y="29"/>
                  <a:pt x="15" y="29"/>
                </a:cubicBezTo>
                <a:cubicBezTo>
                  <a:pt x="17" y="29"/>
                  <a:pt x="20" y="28"/>
                  <a:pt x="22" y="27"/>
                </a:cubicBezTo>
                <a:cubicBezTo>
                  <a:pt x="33" y="40"/>
                  <a:pt x="33" y="40"/>
                  <a:pt x="33" y="40"/>
                </a:cubicBezTo>
                <a:cubicBezTo>
                  <a:pt x="29" y="47"/>
                  <a:pt x="30" y="55"/>
                  <a:pt x="35" y="60"/>
                </a:cubicBezTo>
                <a:cubicBezTo>
                  <a:pt x="38" y="63"/>
                  <a:pt x="42" y="65"/>
                  <a:pt x="47" y="65"/>
                </a:cubicBezTo>
                <a:cubicBezTo>
                  <a:pt x="51" y="65"/>
                  <a:pt x="55" y="63"/>
                  <a:pt x="58" y="60"/>
                </a:cubicBezTo>
                <a:cubicBezTo>
                  <a:pt x="63" y="55"/>
                  <a:pt x="64" y="47"/>
                  <a:pt x="60" y="41"/>
                </a:cubicBezTo>
                <a:cubicBezTo>
                  <a:pt x="76" y="27"/>
                  <a:pt x="76" y="27"/>
                  <a:pt x="76" y="27"/>
                </a:cubicBezTo>
                <a:cubicBezTo>
                  <a:pt x="78" y="28"/>
                  <a:pt x="80" y="29"/>
                  <a:pt x="82" y="29"/>
                </a:cubicBezTo>
                <a:cubicBezTo>
                  <a:pt x="85" y="29"/>
                  <a:pt x="89" y="27"/>
                  <a:pt x="91" y="25"/>
                </a:cubicBezTo>
                <a:cubicBezTo>
                  <a:pt x="93" y="23"/>
                  <a:pt x="95" y="19"/>
                  <a:pt x="95" y="16"/>
                </a:cubicBezTo>
                <a:cubicBezTo>
                  <a:pt x="95" y="13"/>
                  <a:pt x="93" y="9"/>
                  <a:pt x="91" y="7"/>
                </a:cubicBezTo>
                <a:close/>
                <a:moveTo>
                  <a:pt x="10" y="19"/>
                </a:moveTo>
                <a:cubicBezTo>
                  <a:pt x="9" y="18"/>
                  <a:pt x="8" y="16"/>
                  <a:pt x="8" y="14"/>
                </a:cubicBezTo>
                <a:cubicBezTo>
                  <a:pt x="8" y="13"/>
                  <a:pt x="9" y="11"/>
                  <a:pt x="10" y="10"/>
                </a:cubicBezTo>
                <a:cubicBezTo>
                  <a:pt x="11" y="8"/>
                  <a:pt x="13" y="8"/>
                  <a:pt x="15" y="8"/>
                </a:cubicBezTo>
                <a:cubicBezTo>
                  <a:pt x="17" y="8"/>
                  <a:pt x="18" y="8"/>
                  <a:pt x="20" y="10"/>
                </a:cubicBezTo>
                <a:cubicBezTo>
                  <a:pt x="22" y="12"/>
                  <a:pt x="22" y="16"/>
                  <a:pt x="20" y="19"/>
                </a:cubicBezTo>
                <a:cubicBezTo>
                  <a:pt x="17" y="22"/>
                  <a:pt x="13" y="22"/>
                  <a:pt x="10" y="19"/>
                </a:cubicBezTo>
                <a:close/>
                <a:moveTo>
                  <a:pt x="85" y="19"/>
                </a:moveTo>
                <a:cubicBezTo>
                  <a:pt x="83" y="21"/>
                  <a:pt x="80" y="21"/>
                  <a:pt x="79" y="19"/>
                </a:cubicBezTo>
                <a:cubicBezTo>
                  <a:pt x="78" y="18"/>
                  <a:pt x="77" y="17"/>
                  <a:pt x="77" y="16"/>
                </a:cubicBezTo>
                <a:cubicBezTo>
                  <a:pt x="77" y="15"/>
                  <a:pt x="78" y="14"/>
                  <a:pt x="79" y="13"/>
                </a:cubicBezTo>
                <a:cubicBezTo>
                  <a:pt x="80" y="12"/>
                  <a:pt x="81" y="11"/>
                  <a:pt x="82" y="11"/>
                </a:cubicBezTo>
                <a:cubicBezTo>
                  <a:pt x="83" y="11"/>
                  <a:pt x="84" y="12"/>
                  <a:pt x="85" y="13"/>
                </a:cubicBezTo>
                <a:cubicBezTo>
                  <a:pt x="86" y="14"/>
                  <a:pt x="87" y="15"/>
                  <a:pt x="87" y="16"/>
                </a:cubicBezTo>
                <a:cubicBezTo>
                  <a:pt x="87" y="17"/>
                  <a:pt x="86" y="18"/>
                  <a:pt x="85"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46126" name="Rectangle 46"/>
          <p:cNvSpPr>
            <a:spLocks noChangeArrowheads="1"/>
          </p:cNvSpPr>
          <p:nvPr/>
        </p:nvSpPr>
        <p:spPr bwMode="auto">
          <a:xfrm>
            <a:off x="1300162" y="1657443"/>
            <a:ext cx="7160269"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en-US" altLang="ja-JP" sz="800" b="1" dirty="0">
                <a:solidFill>
                  <a:srgbClr val="C09CC2"/>
                </a:solidFill>
              </a:rPr>
              <a:t>LLM</a:t>
            </a:r>
            <a:r>
              <a:rPr lang="ja-JP" altLang="en-US" sz="800" b="1" dirty="0">
                <a:solidFill>
                  <a:srgbClr val="C09CC2"/>
                </a:solidFill>
              </a:rPr>
              <a:t>の追加学習は必要</a:t>
            </a:r>
            <a:r>
              <a:rPr lang="ja-JP" altLang="en-US" sz="800" b="1" dirty="0" smtClean="0">
                <a:solidFill>
                  <a:srgbClr val="C09CC2"/>
                </a:solidFill>
              </a:rPr>
              <a:t>ない</a:t>
            </a:r>
            <a:endParaRPr lang="zh-CN" altLang="en-US" sz="800" dirty="0" smtClean="0">
              <a:solidFill>
                <a:srgbClr val="C09CC2"/>
              </a:solidFill>
            </a:endParaRPr>
          </a:p>
          <a:p>
            <a:pPr>
              <a:lnSpc>
                <a:spcPct val="120000"/>
              </a:lnSpc>
              <a:buFont typeface="Arial" charset="0"/>
              <a:buNone/>
            </a:pPr>
            <a:endParaRPr lang="zh-CN" altLang="en-US" sz="800" dirty="0" smtClean="0">
              <a:solidFill>
                <a:schemeClr val="bg1"/>
              </a:solidFill>
            </a:endParaRPr>
          </a:p>
          <a:p>
            <a:pPr>
              <a:lnSpc>
                <a:spcPct val="120000"/>
              </a:lnSpc>
              <a:buFont typeface="Arial" charset="0"/>
              <a:buNone/>
            </a:pPr>
            <a:r>
              <a:rPr lang="en-US" altLang="ja-JP" sz="800" dirty="0">
                <a:solidFill>
                  <a:schemeClr val="bg2"/>
                </a:solidFill>
              </a:rPr>
              <a:t>RAG</a:t>
            </a:r>
            <a:r>
              <a:rPr lang="ja-JP" altLang="en-US" sz="800" dirty="0">
                <a:solidFill>
                  <a:schemeClr val="bg2"/>
                </a:solidFill>
              </a:rPr>
              <a:t>と比較される技術には、</a:t>
            </a:r>
            <a:r>
              <a:rPr lang="en-US" altLang="ja-JP" sz="800" dirty="0">
                <a:solidFill>
                  <a:schemeClr val="bg2"/>
                </a:solidFill>
              </a:rPr>
              <a:t>LLM(Large Language Models</a:t>
            </a:r>
            <a:r>
              <a:rPr lang="ja-JP" altLang="en-US" sz="800" dirty="0">
                <a:solidFill>
                  <a:schemeClr val="bg2"/>
                </a:solidFill>
              </a:rPr>
              <a:t>、大規模言語モデル</a:t>
            </a:r>
            <a:r>
              <a:rPr lang="en-US" altLang="ja-JP" sz="800" dirty="0">
                <a:solidFill>
                  <a:schemeClr val="bg2"/>
                </a:solidFill>
              </a:rPr>
              <a:t>)</a:t>
            </a:r>
            <a:r>
              <a:rPr lang="ja-JP" altLang="en-US" sz="800" dirty="0">
                <a:solidFill>
                  <a:schemeClr val="bg2"/>
                </a:solidFill>
              </a:rPr>
              <a:t>に追加学習させるファインチューニングや転移学習があります</a:t>
            </a:r>
            <a:r>
              <a:rPr lang="ja-JP" altLang="en-US" sz="800" dirty="0" smtClean="0">
                <a:solidFill>
                  <a:schemeClr val="bg2"/>
                </a:solidFill>
              </a:rPr>
              <a:t>。</a:t>
            </a:r>
            <a:endParaRPr lang="en-US" altLang="ja-JP" sz="800" dirty="0" smtClean="0">
              <a:solidFill>
                <a:schemeClr val="bg2"/>
              </a:solidFill>
            </a:endParaRPr>
          </a:p>
          <a:p>
            <a:pPr>
              <a:lnSpc>
                <a:spcPct val="120000"/>
              </a:lnSpc>
              <a:buFont typeface="Arial" charset="0"/>
              <a:buNone/>
            </a:pPr>
            <a:r>
              <a:rPr lang="ja-JP" altLang="en-US" sz="800" dirty="0">
                <a:solidFill>
                  <a:schemeClr val="bg2"/>
                </a:solidFill>
              </a:rPr>
              <a:t>生成</a:t>
            </a:r>
            <a:r>
              <a:rPr lang="en-US" altLang="ja-JP" sz="800" dirty="0">
                <a:solidFill>
                  <a:schemeClr val="bg2"/>
                </a:solidFill>
              </a:rPr>
              <a:t>AI</a:t>
            </a:r>
            <a:r>
              <a:rPr lang="ja-JP" altLang="en-US" sz="800" dirty="0">
                <a:solidFill>
                  <a:schemeClr val="bg2"/>
                </a:solidFill>
              </a:rPr>
              <a:t>とはさまざまなコンテンツを生成する</a:t>
            </a:r>
            <a:r>
              <a:rPr lang="en-US" altLang="ja-JP" sz="800" dirty="0">
                <a:solidFill>
                  <a:schemeClr val="bg2"/>
                </a:solidFill>
              </a:rPr>
              <a:t>AI</a:t>
            </a:r>
            <a:r>
              <a:rPr lang="ja-JP" altLang="en-US" sz="800" dirty="0">
                <a:solidFill>
                  <a:schemeClr val="bg2"/>
                </a:solidFill>
              </a:rPr>
              <a:t>の総称であり、その</a:t>
            </a:r>
            <a:r>
              <a:rPr lang="en-US" altLang="ja-JP" sz="800" dirty="0">
                <a:solidFill>
                  <a:schemeClr val="bg2"/>
                </a:solidFill>
              </a:rPr>
              <a:t>1</a:t>
            </a:r>
            <a:r>
              <a:rPr lang="ja-JP" altLang="en-US" sz="800" dirty="0">
                <a:solidFill>
                  <a:schemeClr val="bg2"/>
                </a:solidFill>
              </a:rPr>
              <a:t>つに</a:t>
            </a:r>
            <a:r>
              <a:rPr lang="en-US" altLang="ja-JP" sz="800" dirty="0">
                <a:solidFill>
                  <a:schemeClr val="bg2"/>
                </a:solidFill>
              </a:rPr>
              <a:t>LLM</a:t>
            </a:r>
            <a:r>
              <a:rPr lang="ja-JP" altLang="en-US" sz="800" dirty="0">
                <a:solidFill>
                  <a:schemeClr val="bg2"/>
                </a:solidFill>
              </a:rPr>
              <a:t>があります。</a:t>
            </a:r>
            <a:r>
              <a:rPr lang="en-US" altLang="ja-JP" sz="800" dirty="0">
                <a:solidFill>
                  <a:schemeClr val="bg2"/>
                </a:solidFill>
              </a:rPr>
              <a:t>LLM</a:t>
            </a:r>
            <a:r>
              <a:rPr lang="ja-JP" altLang="en-US" sz="800" dirty="0">
                <a:solidFill>
                  <a:schemeClr val="bg2"/>
                </a:solidFill>
              </a:rPr>
              <a:t>は自然言語処理に特化した生成</a:t>
            </a:r>
            <a:r>
              <a:rPr lang="en-US" altLang="ja-JP" sz="800" dirty="0">
                <a:solidFill>
                  <a:schemeClr val="bg2"/>
                </a:solidFill>
              </a:rPr>
              <a:t>AI</a:t>
            </a:r>
            <a:r>
              <a:rPr lang="ja-JP" altLang="en-US" sz="800" dirty="0">
                <a:solidFill>
                  <a:schemeClr val="bg2"/>
                </a:solidFill>
              </a:rPr>
              <a:t>で、質問への回答生成などを行うことが可能です</a:t>
            </a:r>
            <a:r>
              <a:rPr lang="ja-JP" altLang="en-US" sz="800" dirty="0" smtClean="0">
                <a:solidFill>
                  <a:schemeClr val="bg2"/>
                </a:solidFill>
              </a:rPr>
              <a:t>。</a:t>
            </a:r>
            <a:r>
              <a:rPr lang="en-US" altLang="ja-JP" sz="800" dirty="0">
                <a:solidFill>
                  <a:schemeClr val="bg2"/>
                </a:solidFill>
              </a:rPr>
              <a:t>LLM</a:t>
            </a:r>
            <a:r>
              <a:rPr lang="ja-JP" altLang="en-US" sz="800" dirty="0">
                <a:solidFill>
                  <a:schemeClr val="bg2"/>
                </a:solidFill>
              </a:rPr>
              <a:t>は一般的にインターネットから集めた情報を学習しているため、社内情報などに答えることができません</a:t>
            </a:r>
            <a:r>
              <a:rPr lang="ja-JP" altLang="en-US" sz="800" dirty="0" smtClean="0">
                <a:solidFill>
                  <a:schemeClr val="bg2"/>
                </a:solidFill>
              </a:rPr>
              <a:t>。</a:t>
            </a:r>
            <a:endParaRPr lang="en-US" altLang="ja-JP" sz="800" dirty="0" smtClean="0">
              <a:solidFill>
                <a:schemeClr val="bg2"/>
              </a:solidFill>
            </a:endParaRPr>
          </a:p>
          <a:p>
            <a:pPr>
              <a:lnSpc>
                <a:spcPct val="120000"/>
              </a:lnSpc>
              <a:buFont typeface="Arial" charset="0"/>
              <a:buNone/>
            </a:pPr>
            <a:r>
              <a:rPr lang="ja-JP" altLang="en-US" sz="800" dirty="0">
                <a:solidFill>
                  <a:schemeClr val="bg2"/>
                </a:solidFill>
              </a:rPr>
              <a:t>一方で</a:t>
            </a:r>
            <a:r>
              <a:rPr lang="en-US" altLang="ja-JP" sz="800" dirty="0">
                <a:solidFill>
                  <a:schemeClr val="bg2"/>
                </a:solidFill>
              </a:rPr>
              <a:t>RAG</a:t>
            </a:r>
            <a:r>
              <a:rPr lang="ja-JP" altLang="en-US" sz="800" dirty="0">
                <a:solidFill>
                  <a:schemeClr val="bg2"/>
                </a:solidFill>
              </a:rPr>
              <a:t>は</a:t>
            </a:r>
            <a:r>
              <a:rPr lang="en-US" altLang="ja-JP" sz="800" dirty="0">
                <a:solidFill>
                  <a:schemeClr val="bg2"/>
                </a:solidFill>
              </a:rPr>
              <a:t>LLM</a:t>
            </a:r>
            <a:r>
              <a:rPr lang="ja-JP" altLang="en-US" sz="800" dirty="0">
                <a:solidFill>
                  <a:schemeClr val="bg2"/>
                </a:solidFill>
              </a:rPr>
              <a:t>の追加学習は必要ないため、容易に利用可能であり、最新情報をもとにした回答が可能です。</a:t>
            </a:r>
            <a:endParaRPr lang="zh-CN" altLang="en-US" sz="800" dirty="0">
              <a:solidFill>
                <a:schemeClr val="bg2"/>
              </a:solidFill>
            </a:endParaRPr>
          </a:p>
        </p:txBody>
      </p:sp>
      <p:sp>
        <p:nvSpPr>
          <p:cNvPr id="46127" name="Line 47"/>
          <p:cNvSpPr>
            <a:spLocks noChangeShapeType="1"/>
          </p:cNvSpPr>
          <p:nvPr/>
        </p:nvSpPr>
        <p:spPr bwMode="auto">
          <a:xfrm>
            <a:off x="1312863" y="1893981"/>
            <a:ext cx="1871662" cy="0"/>
          </a:xfrm>
          <a:prstGeom prst="line">
            <a:avLst/>
          </a:prstGeom>
          <a:noFill/>
          <a:ln w="63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130" name="Rectangle 50"/>
          <p:cNvSpPr>
            <a:spLocks noChangeArrowheads="1"/>
          </p:cNvSpPr>
          <p:nvPr/>
        </p:nvSpPr>
        <p:spPr bwMode="auto">
          <a:xfrm>
            <a:off x="1300163" y="3309938"/>
            <a:ext cx="7160268"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ja-JP" altLang="en-US" sz="800" b="1" dirty="0">
                <a:solidFill>
                  <a:srgbClr val="E54B81"/>
                </a:solidFill>
              </a:rPr>
              <a:t>回答精度が高</a:t>
            </a:r>
            <a:r>
              <a:rPr lang="ja-JP" altLang="en-US" sz="800" b="1" dirty="0" smtClean="0">
                <a:solidFill>
                  <a:srgbClr val="E54B81"/>
                </a:solidFill>
              </a:rPr>
              <a:t>い</a:t>
            </a:r>
            <a:endParaRPr lang="zh-CN" altLang="en-US" sz="800" dirty="0" smtClean="0">
              <a:solidFill>
                <a:srgbClr val="E54B81"/>
              </a:solidFill>
            </a:endParaRPr>
          </a:p>
          <a:p>
            <a:pPr>
              <a:lnSpc>
                <a:spcPct val="120000"/>
              </a:lnSpc>
              <a:buFont typeface="Arial" charset="0"/>
              <a:buNone/>
            </a:pPr>
            <a:endParaRPr lang="zh-CN" altLang="en-US" sz="800" dirty="0" smtClean="0">
              <a:solidFill>
                <a:srgbClr val="B59BC5"/>
              </a:solidFill>
            </a:endParaRPr>
          </a:p>
          <a:p>
            <a:pPr>
              <a:lnSpc>
                <a:spcPct val="120000"/>
              </a:lnSpc>
              <a:buFont typeface="Arial" charset="0"/>
              <a:buNone/>
            </a:pPr>
            <a:r>
              <a:rPr lang="en-US" altLang="ja-JP" sz="800" dirty="0" err="1" smtClean="0">
                <a:solidFill>
                  <a:schemeClr val="bg2"/>
                </a:solidFill>
              </a:rPr>
              <a:t>ChatGPT</a:t>
            </a:r>
            <a:r>
              <a:rPr lang="ja-JP" altLang="en-US" sz="800" dirty="0">
                <a:solidFill>
                  <a:schemeClr val="bg2"/>
                </a:solidFill>
              </a:rPr>
              <a:t>などの生成</a:t>
            </a:r>
            <a:r>
              <a:rPr lang="en-US" altLang="ja-JP" sz="800" dirty="0">
                <a:solidFill>
                  <a:schemeClr val="bg2"/>
                </a:solidFill>
              </a:rPr>
              <a:t>AI</a:t>
            </a:r>
            <a:r>
              <a:rPr lang="ja-JP" altLang="en-US" sz="800" dirty="0">
                <a:solidFill>
                  <a:schemeClr val="bg2"/>
                </a:solidFill>
              </a:rPr>
              <a:t>は間違った情報を生成してしまうことがありますが、これは学習データにもとづき確率に従って単語を組み合わせて文章を生成するためです。</a:t>
            </a:r>
            <a:r>
              <a:rPr lang="en-US" altLang="ja-JP" sz="800" dirty="0">
                <a:solidFill>
                  <a:schemeClr val="bg2"/>
                </a:solidFill>
              </a:rPr>
              <a:t>RAG</a:t>
            </a:r>
            <a:r>
              <a:rPr lang="ja-JP" altLang="en-US" sz="800" dirty="0">
                <a:solidFill>
                  <a:schemeClr val="bg2"/>
                </a:solidFill>
              </a:rPr>
              <a:t>は検索で抽出した結果を生成</a:t>
            </a:r>
            <a:r>
              <a:rPr lang="en-US" altLang="ja-JP" sz="800" dirty="0">
                <a:solidFill>
                  <a:schemeClr val="bg2"/>
                </a:solidFill>
              </a:rPr>
              <a:t>AI</a:t>
            </a:r>
            <a:r>
              <a:rPr lang="ja-JP" altLang="en-US" sz="800" dirty="0">
                <a:solidFill>
                  <a:schemeClr val="bg2"/>
                </a:solidFill>
              </a:rPr>
              <a:t>と連携し回答を生成するため、抽出結果にもとづく正確な回答が得られやすいという利点があります。また、回答が信用できない場合も情報源が明確なため、回答元の確認ができるという利点もあります</a:t>
            </a:r>
            <a:r>
              <a:rPr lang="ja-JP" altLang="en-US" sz="800" dirty="0" smtClean="0">
                <a:solidFill>
                  <a:schemeClr val="bg2"/>
                </a:solidFill>
              </a:rPr>
              <a:t>。</a:t>
            </a:r>
            <a:endParaRPr lang="en-US" altLang="ja-JP" sz="800" dirty="0" smtClean="0">
              <a:solidFill>
                <a:schemeClr val="bg2"/>
              </a:solidFill>
            </a:endParaRPr>
          </a:p>
          <a:p>
            <a:pPr>
              <a:lnSpc>
                <a:spcPct val="120000"/>
              </a:lnSpc>
              <a:buFont typeface="Arial" charset="0"/>
              <a:buNone/>
            </a:pPr>
            <a:r>
              <a:rPr lang="en-US" altLang="ja-JP" sz="800" dirty="0">
                <a:solidFill>
                  <a:schemeClr val="bg2"/>
                </a:solidFill>
              </a:rPr>
              <a:t>RAG</a:t>
            </a:r>
            <a:r>
              <a:rPr lang="ja-JP" altLang="en-US" sz="800" dirty="0">
                <a:solidFill>
                  <a:schemeClr val="bg2"/>
                </a:solidFill>
              </a:rPr>
              <a:t>を活用して、社内情報をもとに回答を生成する社内用の生成</a:t>
            </a:r>
            <a:r>
              <a:rPr lang="en-US" altLang="ja-JP" sz="800" dirty="0">
                <a:solidFill>
                  <a:schemeClr val="bg2"/>
                </a:solidFill>
              </a:rPr>
              <a:t>AI</a:t>
            </a:r>
            <a:r>
              <a:rPr lang="ja-JP" altLang="en-US" sz="800" dirty="0">
                <a:solidFill>
                  <a:schemeClr val="bg2"/>
                </a:solidFill>
              </a:rPr>
              <a:t>を実現すれば、ナレッジ活用や業務効率化が推進され、企業の競争力強化に大きく貢献します。</a:t>
            </a:r>
            <a:endParaRPr lang="zh-CN" altLang="en-US" sz="800" dirty="0">
              <a:solidFill>
                <a:schemeClr val="bg2"/>
              </a:solidFill>
            </a:endParaRPr>
          </a:p>
        </p:txBody>
      </p:sp>
      <p:sp>
        <p:nvSpPr>
          <p:cNvPr id="46131" name="Line 51"/>
          <p:cNvSpPr>
            <a:spLocks noChangeShapeType="1"/>
          </p:cNvSpPr>
          <p:nvPr/>
        </p:nvSpPr>
        <p:spPr bwMode="auto">
          <a:xfrm>
            <a:off x="1312863" y="3546475"/>
            <a:ext cx="1871662" cy="0"/>
          </a:xfrm>
          <a:prstGeom prst="line">
            <a:avLst/>
          </a:prstGeom>
          <a:noFill/>
          <a:ln w="63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Text Box 42"/>
          <p:cNvSpPr txBox="1">
            <a:spLocks noChangeArrowheads="1"/>
          </p:cNvSpPr>
          <p:nvPr/>
        </p:nvSpPr>
        <p:spPr bwMode="auto">
          <a:xfrm>
            <a:off x="827584" y="321418"/>
            <a:ext cx="27382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E54B81"/>
                </a:solidFill>
              </a:rPr>
              <a:t>三、如何</a:t>
            </a:r>
            <a:r>
              <a:rPr lang="zh-CN" altLang="en-US" sz="1400" b="1" dirty="0">
                <a:solidFill>
                  <a:srgbClr val="E54B81"/>
                </a:solidFill>
              </a:rPr>
              <a:t>利用</a:t>
            </a:r>
            <a:r>
              <a:rPr lang="en-US" altLang="zh-CN" sz="1400" b="1" dirty="0">
                <a:solidFill>
                  <a:srgbClr val="E54B81"/>
                </a:solidFill>
              </a:rPr>
              <a:t>RAG</a:t>
            </a:r>
            <a:r>
              <a:rPr lang="zh-CN" altLang="en-US" sz="1400" b="1" dirty="0">
                <a:solidFill>
                  <a:srgbClr val="E54B81"/>
                </a:solidFill>
              </a:rPr>
              <a:t>改善模型幻觉</a:t>
            </a:r>
            <a:endParaRPr lang="en-US" altLang="zh-CN" sz="1400" b="1" dirty="0">
              <a:solidFill>
                <a:srgbClr val="E54B81"/>
              </a:solidFill>
            </a:endParaRPr>
          </a:p>
        </p:txBody>
      </p:sp>
      <p:sp>
        <p:nvSpPr>
          <p:cNvPr id="47" name="Text Box 43"/>
          <p:cNvSpPr txBox="1">
            <a:spLocks noChangeArrowheads="1"/>
          </p:cNvSpPr>
          <p:nvPr/>
        </p:nvSpPr>
        <p:spPr bwMode="auto">
          <a:xfrm>
            <a:off x="827584" y="529510"/>
            <a:ext cx="152157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3-3 </a:t>
            </a:r>
            <a:r>
              <a:rPr lang="en-US" altLang="zh-CN" sz="800" dirty="0">
                <a:solidFill>
                  <a:schemeClr val="bg2"/>
                </a:solidFill>
              </a:rPr>
              <a:t>RAG</a:t>
            </a:r>
            <a:r>
              <a:rPr lang="zh-CN" altLang="en-US" sz="800" dirty="0">
                <a:solidFill>
                  <a:schemeClr val="bg2"/>
                </a:solidFill>
              </a:rPr>
              <a:t>的优势 </a:t>
            </a:r>
            <a:r>
              <a:rPr lang="en-US" altLang="zh-CN" sz="800" dirty="0">
                <a:solidFill>
                  <a:schemeClr val="bg2"/>
                </a:solidFill>
              </a:rPr>
              <a:t>– </a:t>
            </a:r>
            <a:r>
              <a:rPr lang="zh-CN" altLang="en-US" sz="800" dirty="0">
                <a:solidFill>
                  <a:schemeClr val="bg2"/>
                </a:solidFill>
              </a:rPr>
              <a:t>为何选择它</a:t>
            </a:r>
          </a:p>
        </p:txBody>
      </p:sp>
      <p:grpSp>
        <p:nvGrpSpPr>
          <p:cNvPr id="48" name="组合 47"/>
          <p:cNvGrpSpPr/>
          <p:nvPr/>
        </p:nvGrpSpPr>
        <p:grpSpPr>
          <a:xfrm>
            <a:off x="282763" y="-9727"/>
            <a:ext cx="472138" cy="804782"/>
            <a:chOff x="1775252" y="2062276"/>
            <a:chExt cx="1045160" cy="1781528"/>
          </a:xfrm>
        </p:grpSpPr>
        <p:grpSp>
          <p:nvGrpSpPr>
            <p:cNvPr id="49" name="组合 48"/>
            <p:cNvGrpSpPr/>
            <p:nvPr/>
          </p:nvGrpSpPr>
          <p:grpSpPr>
            <a:xfrm>
              <a:off x="1775252" y="2763988"/>
              <a:ext cx="1045160" cy="1079816"/>
              <a:chOff x="-4061568" y="1901032"/>
              <a:chExt cx="1819276" cy="1879600"/>
            </a:xfrm>
          </p:grpSpPr>
          <p:sp>
            <p:nvSpPr>
              <p:cNvPr id="51"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0" name="直接连接符 49"/>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21" name="Rectangle 33"/>
          <p:cNvSpPr>
            <a:spLocks noChangeArrowheads="1"/>
          </p:cNvSpPr>
          <p:nvPr/>
        </p:nvSpPr>
        <p:spPr bwMode="auto">
          <a:xfrm>
            <a:off x="6084168" y="3211512"/>
            <a:ext cx="2376264" cy="1375668"/>
          </a:xfrm>
          <a:prstGeom prst="rect">
            <a:avLst/>
          </a:prstGeom>
          <a:solidFill>
            <a:srgbClr val="594D7B"/>
          </a:solidFill>
          <a:ln>
            <a:noFill/>
          </a:ln>
        </p:spPr>
        <p:txBody>
          <a:bodyPr/>
          <a:lstStyle/>
          <a:p>
            <a:endParaRPr lang="zh-CN" altLang="en-US"/>
          </a:p>
        </p:txBody>
      </p:sp>
      <p:sp>
        <p:nvSpPr>
          <p:cNvPr id="37922" name="Rectangle 34"/>
          <p:cNvSpPr>
            <a:spLocks noChangeArrowheads="1"/>
          </p:cNvSpPr>
          <p:nvPr/>
        </p:nvSpPr>
        <p:spPr bwMode="auto">
          <a:xfrm>
            <a:off x="6084168" y="1346820"/>
            <a:ext cx="2376264" cy="1368152"/>
          </a:xfrm>
          <a:prstGeom prst="rect">
            <a:avLst/>
          </a:prstGeom>
          <a:solidFill>
            <a:srgbClr val="C09CC2"/>
          </a:solidFill>
          <a:ln>
            <a:noFill/>
          </a:ln>
        </p:spPr>
        <p:txBody>
          <a:bodyPr/>
          <a:lstStyle/>
          <a:p>
            <a:endParaRPr lang="zh-CN" altLang="en-US"/>
          </a:p>
        </p:txBody>
      </p:sp>
      <p:sp>
        <p:nvSpPr>
          <p:cNvPr id="37924" name="Rectangle 36"/>
          <p:cNvSpPr>
            <a:spLocks noChangeArrowheads="1"/>
          </p:cNvSpPr>
          <p:nvPr/>
        </p:nvSpPr>
        <p:spPr bwMode="auto">
          <a:xfrm>
            <a:off x="6263555" y="1484933"/>
            <a:ext cx="1980853"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en-US" altLang="zh-CN" sz="2400" b="1" dirty="0" smtClean="0">
                <a:solidFill>
                  <a:schemeClr val="bg1"/>
                </a:solidFill>
              </a:rPr>
              <a:t>01</a:t>
            </a:r>
            <a:r>
              <a:rPr lang="zh-CN" altLang="en-US" sz="800" b="1" dirty="0">
                <a:solidFill>
                  <a:schemeClr val="bg1"/>
                </a:solidFill>
              </a:rPr>
              <a:t>现状描述</a:t>
            </a:r>
            <a:endParaRPr lang="zh-CN" altLang="en-US" sz="2400" b="1" dirty="0">
              <a:solidFill>
                <a:schemeClr val="bg1"/>
              </a:solidFill>
            </a:endParaRPr>
          </a:p>
          <a:p>
            <a:pPr>
              <a:buFont typeface="Arial" charset="0"/>
              <a:buNone/>
            </a:pPr>
            <a:r>
              <a:rPr lang="en-US" altLang="zh-CN" sz="800" dirty="0">
                <a:solidFill>
                  <a:schemeClr val="bg1"/>
                </a:solidFill>
              </a:rPr>
              <a:t>Backlog Wiki </a:t>
            </a:r>
            <a:r>
              <a:rPr lang="zh-CN" altLang="en-US" sz="800" dirty="0">
                <a:solidFill>
                  <a:schemeClr val="bg1"/>
                </a:solidFill>
              </a:rPr>
              <a:t>已成为我们团队</a:t>
            </a:r>
            <a:r>
              <a:rPr lang="en-US" altLang="zh-CN" sz="800" dirty="0">
                <a:solidFill>
                  <a:schemeClr val="bg1"/>
                </a:solidFill>
              </a:rPr>
              <a:t>/</a:t>
            </a:r>
            <a:r>
              <a:rPr lang="zh-CN" altLang="en-US" sz="800" dirty="0">
                <a:solidFill>
                  <a:schemeClr val="bg1"/>
                </a:solidFill>
              </a:rPr>
              <a:t>组织记录项目信息、规程、任务细节、解决方案的核心平台。大量有价值的知识已沉淀其中。</a:t>
            </a:r>
          </a:p>
        </p:txBody>
      </p:sp>
      <p:sp>
        <p:nvSpPr>
          <p:cNvPr id="37925" name="Rectangle 37"/>
          <p:cNvSpPr>
            <a:spLocks noChangeArrowheads="1"/>
          </p:cNvSpPr>
          <p:nvPr/>
        </p:nvSpPr>
        <p:spPr bwMode="auto">
          <a:xfrm>
            <a:off x="6273080" y="3351212"/>
            <a:ext cx="19700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en-US" altLang="zh-CN" sz="2400" b="1" dirty="0" smtClean="0">
                <a:solidFill>
                  <a:schemeClr val="bg1"/>
                </a:solidFill>
              </a:rPr>
              <a:t>02</a:t>
            </a:r>
            <a:r>
              <a:rPr lang="zh-CN" altLang="en-US" sz="800" b="1" dirty="0">
                <a:solidFill>
                  <a:schemeClr val="bg1"/>
                </a:solidFill>
              </a:rPr>
              <a:t>当前</a:t>
            </a:r>
            <a:r>
              <a:rPr lang="zh-CN" altLang="en-US" sz="800" b="1" dirty="0" smtClean="0">
                <a:solidFill>
                  <a:schemeClr val="bg1"/>
                </a:solidFill>
              </a:rPr>
              <a:t>痛点</a:t>
            </a:r>
            <a:endParaRPr lang="en-US" altLang="zh-CN" sz="800" b="1" dirty="0" smtClean="0">
              <a:solidFill>
                <a:schemeClr val="bg1"/>
              </a:solidFill>
            </a:endParaRPr>
          </a:p>
          <a:p>
            <a:pPr marL="171450" indent="-171450">
              <a:buFont typeface="Arial" panose="020B0604020202020204" pitchFamily="34" charset="0"/>
              <a:buChar char="•"/>
            </a:pPr>
            <a:r>
              <a:rPr lang="zh-CN" altLang="en-US" sz="800" dirty="0">
                <a:solidFill>
                  <a:schemeClr val="bg1"/>
                </a:solidFill>
              </a:rPr>
              <a:t>信息查找依赖手动搜索，效率不高。</a:t>
            </a:r>
          </a:p>
          <a:p>
            <a:pPr marL="171450" indent="-171450">
              <a:buFont typeface="Arial" panose="020B0604020202020204" pitchFamily="34" charset="0"/>
              <a:buChar char="•"/>
            </a:pPr>
            <a:r>
              <a:rPr lang="zh-CN" altLang="en-US" sz="800" dirty="0">
                <a:solidFill>
                  <a:schemeClr val="bg1"/>
                </a:solidFill>
              </a:rPr>
              <a:t>知识分散在不同项目</a:t>
            </a:r>
            <a:r>
              <a:rPr lang="en-US" altLang="zh-CN" sz="800" dirty="0">
                <a:solidFill>
                  <a:schemeClr val="bg1"/>
                </a:solidFill>
              </a:rPr>
              <a:t>/</a:t>
            </a:r>
            <a:r>
              <a:rPr lang="zh-CN" altLang="en-US" sz="800" dirty="0">
                <a:solidFill>
                  <a:schemeClr val="bg1"/>
                </a:solidFill>
              </a:rPr>
              <a:t>页面，难以整合视角。</a:t>
            </a:r>
          </a:p>
          <a:p>
            <a:pPr marL="171450" indent="-171450">
              <a:buFont typeface="Arial" panose="020B0604020202020204" pitchFamily="34" charset="0"/>
              <a:buChar char="•"/>
            </a:pPr>
            <a:r>
              <a:rPr lang="zh-CN" altLang="en-US" sz="800" dirty="0">
                <a:solidFill>
                  <a:schemeClr val="bg1"/>
                </a:solidFill>
              </a:rPr>
              <a:t>新成员 </a:t>
            </a:r>
            <a:r>
              <a:rPr lang="en-US" altLang="zh-CN" sz="800" dirty="0">
                <a:solidFill>
                  <a:schemeClr val="bg1"/>
                </a:solidFill>
              </a:rPr>
              <a:t>onboarding </a:t>
            </a:r>
            <a:r>
              <a:rPr lang="zh-CN" altLang="en-US" sz="800" dirty="0">
                <a:solidFill>
                  <a:schemeClr val="bg1"/>
                </a:solidFill>
              </a:rPr>
              <a:t>或跨团队协作时，获取信息成本高。</a:t>
            </a:r>
          </a:p>
          <a:p>
            <a:pPr marL="171450" indent="-171450">
              <a:buFont typeface="Arial" panose="020B0604020202020204" pitchFamily="34" charset="0"/>
              <a:buChar char="•"/>
            </a:pPr>
            <a:r>
              <a:rPr lang="zh-CN" altLang="en-US" sz="800" dirty="0">
                <a:solidFill>
                  <a:schemeClr val="bg1"/>
                </a:solidFill>
              </a:rPr>
              <a:t>宝贵知识未能充分赋能日常工作与决策。</a:t>
            </a:r>
          </a:p>
        </p:txBody>
      </p:sp>
      <p:sp>
        <p:nvSpPr>
          <p:cNvPr id="39" name="Text Box 42"/>
          <p:cNvSpPr txBox="1">
            <a:spLocks noChangeArrowheads="1"/>
          </p:cNvSpPr>
          <p:nvPr/>
        </p:nvSpPr>
        <p:spPr bwMode="auto">
          <a:xfrm>
            <a:off x="827584" y="321418"/>
            <a:ext cx="3254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9DD53E"/>
                </a:solidFill>
              </a:rPr>
              <a:t>四、</a:t>
            </a:r>
            <a:r>
              <a:rPr lang="en-US" altLang="zh-CN" sz="1400" b="1" dirty="0" smtClean="0">
                <a:solidFill>
                  <a:srgbClr val="9DD53E"/>
                </a:solidFill>
              </a:rPr>
              <a:t>Backlog</a:t>
            </a:r>
            <a:r>
              <a:rPr lang="zh-CN" altLang="en-US" sz="1400" b="1" dirty="0">
                <a:solidFill>
                  <a:srgbClr val="9DD53E"/>
                </a:solidFill>
              </a:rPr>
              <a:t>作为</a:t>
            </a:r>
            <a:r>
              <a:rPr lang="en-US" altLang="zh-CN" sz="1400" b="1" dirty="0">
                <a:solidFill>
                  <a:srgbClr val="9DD53E"/>
                </a:solidFill>
              </a:rPr>
              <a:t>RAG</a:t>
            </a:r>
            <a:r>
              <a:rPr lang="zh-CN" altLang="en-US" sz="1400" b="1" dirty="0">
                <a:solidFill>
                  <a:srgbClr val="9DD53E"/>
                </a:solidFill>
              </a:rPr>
              <a:t>情报源的可能性</a:t>
            </a:r>
            <a:endParaRPr lang="en-US" altLang="zh-CN" sz="1400" b="1" dirty="0">
              <a:solidFill>
                <a:srgbClr val="9DD53E"/>
              </a:solidFill>
            </a:endParaRPr>
          </a:p>
        </p:txBody>
      </p:sp>
      <p:sp>
        <p:nvSpPr>
          <p:cNvPr id="40" name="Text Box 43"/>
          <p:cNvSpPr txBox="1">
            <a:spLocks noChangeArrowheads="1"/>
          </p:cNvSpPr>
          <p:nvPr/>
        </p:nvSpPr>
        <p:spPr bwMode="auto">
          <a:xfrm>
            <a:off x="827584" y="529510"/>
            <a:ext cx="218200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4-1 Backlog Wiki</a:t>
            </a:r>
            <a:r>
              <a:rPr lang="zh-CN" altLang="en-US" sz="800" dirty="0" smtClean="0">
                <a:solidFill>
                  <a:schemeClr val="bg2"/>
                </a:solidFill>
              </a:rPr>
              <a:t>：项目知识沉淀的核心阵地</a:t>
            </a:r>
            <a:endParaRPr lang="en-US" altLang="zh-CN" sz="800" dirty="0">
              <a:solidFill>
                <a:schemeClr val="bg2"/>
              </a:solidFill>
            </a:endParaRPr>
          </a:p>
        </p:txBody>
      </p:sp>
      <p:grpSp>
        <p:nvGrpSpPr>
          <p:cNvPr id="41" name="组合 40"/>
          <p:cNvGrpSpPr/>
          <p:nvPr/>
        </p:nvGrpSpPr>
        <p:grpSpPr>
          <a:xfrm>
            <a:off x="282763" y="-9727"/>
            <a:ext cx="472138" cy="804782"/>
            <a:chOff x="1775252" y="2062276"/>
            <a:chExt cx="1045160" cy="1781528"/>
          </a:xfrm>
        </p:grpSpPr>
        <p:grpSp>
          <p:nvGrpSpPr>
            <p:cNvPr id="42" name="组合 41"/>
            <p:cNvGrpSpPr/>
            <p:nvPr/>
          </p:nvGrpSpPr>
          <p:grpSpPr>
            <a:xfrm>
              <a:off x="1775252" y="2763988"/>
              <a:ext cx="1045160" cy="1079816"/>
              <a:chOff x="-4061568" y="1901032"/>
              <a:chExt cx="1819276" cy="1879600"/>
            </a:xfrm>
          </p:grpSpPr>
          <p:sp>
            <p:nvSpPr>
              <p:cNvPr id="4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3" name="直接连接符 42"/>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3" name="Rectangle 28" descr="33"/>
          <p:cNvSpPr>
            <a:spLocks noChangeArrowheads="1"/>
          </p:cNvSpPr>
          <p:nvPr/>
        </p:nvSpPr>
        <p:spPr bwMode="auto">
          <a:xfrm>
            <a:off x="545804" y="1706860"/>
            <a:ext cx="4599271" cy="2491565"/>
          </a:xfrm>
          <a:prstGeom prst="rect">
            <a:avLst/>
          </a:prstGeom>
          <a:blipFill dpi="0" rotWithShape="1">
            <a:blip r:embed="rId2"/>
            <a:srcRect/>
            <a:stretch>
              <a:fillRect/>
            </a:stretch>
          </a:blipFill>
          <a:ln>
            <a:noFill/>
          </a:ln>
          <a:effectLst/>
          <a:extLst/>
        </p:spPr>
        <p:txBody>
          <a:bodyPr wrap="none" anchor="ctr"/>
          <a:lstStyle/>
          <a:p>
            <a:endParaRPr lang="zh-CN" altLang="en-US"/>
          </a:p>
        </p:txBody>
      </p:sp>
      <p:sp>
        <p:nvSpPr>
          <p:cNvPr id="54" name="矩形 53"/>
          <p:cNvSpPr/>
          <p:nvPr/>
        </p:nvSpPr>
        <p:spPr>
          <a:xfrm>
            <a:off x="2549220" y="4346516"/>
            <a:ext cx="592437" cy="225383"/>
          </a:xfrm>
          <a:prstGeom prst="rect">
            <a:avLst/>
          </a:prstGeom>
        </p:spPr>
        <p:txBody>
          <a:bodyPr wrap="square">
            <a:spAutoFit/>
          </a:bodyPr>
          <a:lstStyle/>
          <a:p>
            <a:pPr>
              <a:lnSpc>
                <a:spcPct val="120000"/>
              </a:lnSpc>
              <a:buFont typeface="Arial" charset="0"/>
              <a:buNone/>
            </a:pPr>
            <a:r>
              <a:rPr lang="ja-JP" altLang="en-US" sz="800" b="1" dirty="0" smtClean="0">
                <a:solidFill>
                  <a:schemeClr val="bg2"/>
                </a:solidFill>
              </a:rPr>
              <a:t>参考画像</a:t>
            </a:r>
            <a:endParaRPr lang="zh-CN" altLang="en-US" sz="800" b="1" dirty="0">
              <a:solidFill>
                <a:schemeClr val="bg2"/>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0" name="Freeform 28"/>
          <p:cNvSpPr/>
          <p:nvPr/>
        </p:nvSpPr>
        <p:spPr bwMode="auto">
          <a:xfrm>
            <a:off x="5119539" y="3519167"/>
            <a:ext cx="914400" cy="539750"/>
          </a:xfrm>
          <a:custGeom>
            <a:avLst/>
            <a:gdLst>
              <a:gd name="T0" fmla="*/ 0 w 576"/>
              <a:gd name="T1" fmla="*/ 340 h 340"/>
              <a:gd name="T2" fmla="*/ 576 w 576"/>
              <a:gd name="T3" fmla="*/ 340 h 340"/>
              <a:gd name="T4" fmla="*/ 576 w 576"/>
              <a:gd name="T5" fmla="*/ 0 h 340"/>
            </a:gdLst>
            <a:ahLst/>
            <a:cxnLst>
              <a:cxn ang="0">
                <a:pos x="T0" y="T1"/>
              </a:cxn>
              <a:cxn ang="0">
                <a:pos x="T2" y="T3"/>
              </a:cxn>
              <a:cxn ang="0">
                <a:pos x="T4" y="T5"/>
              </a:cxn>
            </a:cxnLst>
            <a:rect l="0" t="0" r="r" b="b"/>
            <a:pathLst>
              <a:path w="576" h="340">
                <a:moveTo>
                  <a:pt x="0" y="340"/>
                </a:moveTo>
                <a:lnTo>
                  <a:pt x="576" y="340"/>
                </a:lnTo>
                <a:lnTo>
                  <a:pt x="576" y="0"/>
                </a:lnTo>
              </a:path>
            </a:pathLst>
          </a:custGeom>
          <a:noFill/>
          <a:ln w="6350" cap="flat">
            <a:solidFill>
              <a:schemeClr val="bg2"/>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1" name="Line 29"/>
          <p:cNvSpPr>
            <a:spLocks noChangeShapeType="1"/>
          </p:cNvSpPr>
          <p:nvPr/>
        </p:nvSpPr>
        <p:spPr bwMode="auto">
          <a:xfrm>
            <a:off x="5119539" y="1891979"/>
            <a:ext cx="914400" cy="0"/>
          </a:xfrm>
          <a:prstGeom prst="line">
            <a:avLst/>
          </a:prstGeom>
          <a:noFill/>
          <a:ln w="6350">
            <a:solidFill>
              <a:schemeClr val="bg2"/>
            </a:solidFill>
            <a:prstDash val="dash"/>
            <a:miter lim="800000"/>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33822" name="Freeform 30"/>
          <p:cNvSpPr/>
          <p:nvPr/>
        </p:nvSpPr>
        <p:spPr bwMode="auto">
          <a:xfrm>
            <a:off x="5119539" y="2358704"/>
            <a:ext cx="914400" cy="346075"/>
          </a:xfrm>
          <a:custGeom>
            <a:avLst/>
            <a:gdLst>
              <a:gd name="T0" fmla="*/ 0 w 576"/>
              <a:gd name="T1" fmla="*/ 0 h 218"/>
              <a:gd name="T2" fmla="*/ 576 w 576"/>
              <a:gd name="T3" fmla="*/ 0 h 218"/>
              <a:gd name="T4" fmla="*/ 576 w 576"/>
              <a:gd name="T5" fmla="*/ 218 h 218"/>
            </a:gdLst>
            <a:ahLst/>
            <a:cxnLst>
              <a:cxn ang="0">
                <a:pos x="T0" y="T1"/>
              </a:cxn>
              <a:cxn ang="0">
                <a:pos x="T2" y="T3"/>
              </a:cxn>
              <a:cxn ang="0">
                <a:pos x="T4" y="T5"/>
              </a:cxn>
            </a:cxnLst>
            <a:rect l="0" t="0" r="r" b="b"/>
            <a:pathLst>
              <a:path w="576" h="218">
                <a:moveTo>
                  <a:pt x="0" y="0"/>
                </a:moveTo>
                <a:lnTo>
                  <a:pt x="576" y="0"/>
                </a:lnTo>
                <a:lnTo>
                  <a:pt x="576" y="218"/>
                </a:lnTo>
              </a:path>
            </a:pathLst>
          </a:custGeom>
          <a:noFill/>
          <a:ln w="6350" cap="flat">
            <a:solidFill>
              <a:schemeClr val="bg2"/>
            </a:solidFill>
            <a:prstDash val="dash"/>
            <a:miter lim="800000"/>
            <a:tailEnd type="oval"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3870" name="Group 78"/>
          <p:cNvGrpSpPr/>
          <p:nvPr/>
        </p:nvGrpSpPr>
        <p:grpSpPr bwMode="auto">
          <a:xfrm>
            <a:off x="4536926" y="1528442"/>
            <a:ext cx="676275" cy="2624138"/>
            <a:chOff x="2880" y="712"/>
            <a:chExt cx="426" cy="1653"/>
          </a:xfrm>
        </p:grpSpPr>
        <p:sp>
          <p:nvSpPr>
            <p:cNvPr id="33825" name="Rectangle 33"/>
            <p:cNvSpPr>
              <a:spLocks noChangeArrowheads="1"/>
            </p:cNvSpPr>
            <p:nvPr/>
          </p:nvSpPr>
          <p:spPr bwMode="auto">
            <a:xfrm>
              <a:off x="2940" y="771"/>
              <a:ext cx="307" cy="1535"/>
            </a:xfrm>
            <a:prstGeom prst="rect">
              <a:avLst/>
            </a:prstGeom>
            <a:noFill/>
            <a:ln w="6350">
              <a:solidFill>
                <a:schemeClr val="bg2"/>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6" name="Freeform 34"/>
            <p:cNvSpPr/>
            <p:nvPr/>
          </p:nvSpPr>
          <p:spPr bwMode="auto">
            <a:xfrm>
              <a:off x="2940" y="771"/>
              <a:ext cx="307" cy="1535"/>
            </a:xfrm>
            <a:custGeom>
              <a:avLst/>
              <a:gdLst>
                <a:gd name="T0" fmla="*/ 307 w 307"/>
                <a:gd name="T1" fmla="*/ 0 h 1535"/>
                <a:gd name="T2" fmla="*/ 0 w 307"/>
                <a:gd name="T3" fmla="*/ 217 h 1535"/>
                <a:gd name="T4" fmla="*/ 143 w 307"/>
                <a:gd name="T5" fmla="*/ 321 h 1535"/>
                <a:gd name="T6" fmla="*/ 307 w 307"/>
                <a:gd name="T7" fmla="*/ 464 h 1535"/>
                <a:gd name="T8" fmla="*/ 143 w 307"/>
                <a:gd name="T9" fmla="*/ 631 h 1535"/>
                <a:gd name="T10" fmla="*/ 0 w 307"/>
                <a:gd name="T11" fmla="*/ 853 h 1535"/>
                <a:gd name="T12" fmla="*/ 111 w 307"/>
                <a:gd name="T13" fmla="*/ 1058 h 1535"/>
                <a:gd name="T14" fmla="*/ 307 w 307"/>
                <a:gd name="T15" fmla="*/ 957 h 1535"/>
                <a:gd name="T16" fmla="*/ 126 w 307"/>
                <a:gd name="T17" fmla="*/ 1269 h 1535"/>
                <a:gd name="T18" fmla="*/ 307 w 307"/>
                <a:gd name="T19" fmla="*/ 1535 h 15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7" h="1535">
                  <a:moveTo>
                    <a:pt x="307" y="0"/>
                  </a:moveTo>
                  <a:lnTo>
                    <a:pt x="0" y="217"/>
                  </a:lnTo>
                  <a:lnTo>
                    <a:pt x="143" y="321"/>
                  </a:lnTo>
                  <a:lnTo>
                    <a:pt x="307" y="464"/>
                  </a:lnTo>
                  <a:lnTo>
                    <a:pt x="143" y="631"/>
                  </a:lnTo>
                  <a:lnTo>
                    <a:pt x="0" y="853"/>
                  </a:lnTo>
                  <a:lnTo>
                    <a:pt x="111" y="1058"/>
                  </a:lnTo>
                  <a:lnTo>
                    <a:pt x="307" y="957"/>
                  </a:lnTo>
                  <a:lnTo>
                    <a:pt x="126" y="1269"/>
                  </a:lnTo>
                  <a:lnTo>
                    <a:pt x="307" y="1535"/>
                  </a:lnTo>
                </a:path>
              </a:pathLst>
            </a:custGeom>
            <a:noFill/>
            <a:ln w="6350" cap="flat">
              <a:solidFill>
                <a:srgbClr val="595757"/>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7" name="Freeform 35"/>
            <p:cNvSpPr/>
            <p:nvPr/>
          </p:nvSpPr>
          <p:spPr bwMode="auto">
            <a:xfrm>
              <a:off x="2940" y="2040"/>
              <a:ext cx="307" cy="266"/>
            </a:xfrm>
            <a:custGeom>
              <a:avLst/>
              <a:gdLst>
                <a:gd name="T0" fmla="*/ 0 w 307"/>
                <a:gd name="T1" fmla="*/ 266 h 266"/>
                <a:gd name="T2" fmla="*/ 126 w 307"/>
                <a:gd name="T3" fmla="*/ 0 h 266"/>
                <a:gd name="T4" fmla="*/ 307 w 307"/>
                <a:gd name="T5" fmla="*/ 64 h 266"/>
              </a:gdLst>
              <a:ahLst/>
              <a:cxnLst>
                <a:cxn ang="0">
                  <a:pos x="T0" y="T1"/>
                </a:cxn>
                <a:cxn ang="0">
                  <a:pos x="T2" y="T3"/>
                </a:cxn>
                <a:cxn ang="0">
                  <a:pos x="T4" y="T5"/>
                </a:cxn>
              </a:cxnLst>
              <a:rect l="0" t="0" r="r" b="b"/>
              <a:pathLst>
                <a:path w="307" h="266">
                  <a:moveTo>
                    <a:pt x="0" y="266"/>
                  </a:moveTo>
                  <a:lnTo>
                    <a:pt x="126" y="0"/>
                  </a:lnTo>
                  <a:lnTo>
                    <a:pt x="307" y="64"/>
                  </a:lnTo>
                </a:path>
              </a:pathLst>
            </a:custGeom>
            <a:noFill/>
            <a:ln w="6350" cap="flat">
              <a:solidFill>
                <a:srgbClr val="595757"/>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8" name="Freeform 36"/>
            <p:cNvSpPr/>
            <p:nvPr/>
          </p:nvSpPr>
          <p:spPr bwMode="auto">
            <a:xfrm>
              <a:off x="2940" y="941"/>
              <a:ext cx="307" cy="683"/>
            </a:xfrm>
            <a:custGeom>
              <a:avLst/>
              <a:gdLst>
                <a:gd name="T0" fmla="*/ 0 w 307"/>
                <a:gd name="T1" fmla="*/ 683 h 683"/>
                <a:gd name="T2" fmla="*/ 307 w 307"/>
                <a:gd name="T3" fmla="*/ 553 h 683"/>
                <a:gd name="T4" fmla="*/ 143 w 307"/>
                <a:gd name="T5" fmla="*/ 461 h 683"/>
                <a:gd name="T6" fmla="*/ 0 w 307"/>
                <a:gd name="T7" fmla="*/ 345 h 683"/>
                <a:gd name="T8" fmla="*/ 143 w 307"/>
                <a:gd name="T9" fmla="*/ 151 h 683"/>
                <a:gd name="T10" fmla="*/ 307 w 307"/>
                <a:gd name="T11" fmla="*/ 0 h 683"/>
              </a:gdLst>
              <a:ahLst/>
              <a:cxnLst>
                <a:cxn ang="0">
                  <a:pos x="T0" y="T1"/>
                </a:cxn>
                <a:cxn ang="0">
                  <a:pos x="T2" y="T3"/>
                </a:cxn>
                <a:cxn ang="0">
                  <a:pos x="T4" y="T5"/>
                </a:cxn>
                <a:cxn ang="0">
                  <a:pos x="T6" y="T7"/>
                </a:cxn>
                <a:cxn ang="0">
                  <a:pos x="T8" y="T9"/>
                </a:cxn>
                <a:cxn ang="0">
                  <a:pos x="T10" y="T11"/>
                </a:cxn>
              </a:cxnLst>
              <a:rect l="0" t="0" r="r" b="b"/>
              <a:pathLst>
                <a:path w="307" h="683">
                  <a:moveTo>
                    <a:pt x="0" y="683"/>
                  </a:moveTo>
                  <a:lnTo>
                    <a:pt x="307" y="553"/>
                  </a:lnTo>
                  <a:lnTo>
                    <a:pt x="143" y="461"/>
                  </a:lnTo>
                  <a:lnTo>
                    <a:pt x="0" y="345"/>
                  </a:lnTo>
                  <a:lnTo>
                    <a:pt x="143" y="151"/>
                  </a:lnTo>
                  <a:lnTo>
                    <a:pt x="307" y="0"/>
                  </a:lnTo>
                </a:path>
              </a:pathLst>
            </a:custGeom>
            <a:noFill/>
            <a:ln w="6350" cap="flat">
              <a:solidFill>
                <a:srgbClr val="595757"/>
              </a:solidFill>
              <a:prstDash val="dash"/>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829" name="Oval 37"/>
            <p:cNvSpPr>
              <a:spLocks noChangeArrowheads="1"/>
            </p:cNvSpPr>
            <p:nvPr/>
          </p:nvSpPr>
          <p:spPr bwMode="auto">
            <a:xfrm>
              <a:off x="2880" y="712"/>
              <a:ext cx="119" cy="119"/>
            </a:xfrm>
            <a:prstGeom prst="ellipse">
              <a:avLst/>
            </a:pr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0" name="Oval 38"/>
            <p:cNvSpPr>
              <a:spLocks noChangeArrowheads="1"/>
            </p:cNvSpPr>
            <p:nvPr/>
          </p:nvSpPr>
          <p:spPr bwMode="auto">
            <a:xfrm>
              <a:off x="3023" y="1034"/>
              <a:ext cx="119" cy="117"/>
            </a:xfrm>
            <a:prstGeom prst="ellipse">
              <a:avLst/>
            </a:pr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1" name="Oval 39"/>
            <p:cNvSpPr>
              <a:spLocks noChangeArrowheads="1"/>
            </p:cNvSpPr>
            <p:nvPr/>
          </p:nvSpPr>
          <p:spPr bwMode="auto">
            <a:xfrm>
              <a:off x="3023" y="1343"/>
              <a:ext cx="119" cy="118"/>
            </a:xfrm>
            <a:prstGeom prst="ellipse">
              <a:avLst/>
            </a:pr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2" name="Oval 40"/>
            <p:cNvSpPr>
              <a:spLocks noChangeArrowheads="1"/>
            </p:cNvSpPr>
            <p:nvPr/>
          </p:nvSpPr>
          <p:spPr bwMode="auto">
            <a:xfrm>
              <a:off x="2880" y="1565"/>
              <a:ext cx="119" cy="118"/>
            </a:xfrm>
            <a:prstGeom prst="ellipse">
              <a:avLst/>
            </a:pr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3" name="Oval 41"/>
            <p:cNvSpPr>
              <a:spLocks noChangeArrowheads="1"/>
            </p:cNvSpPr>
            <p:nvPr/>
          </p:nvSpPr>
          <p:spPr bwMode="auto">
            <a:xfrm>
              <a:off x="2992" y="1772"/>
              <a:ext cx="117" cy="117"/>
            </a:xfrm>
            <a:prstGeom prst="ellipse">
              <a:avLst/>
            </a:pr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4" name="Oval 42"/>
            <p:cNvSpPr>
              <a:spLocks noChangeArrowheads="1"/>
            </p:cNvSpPr>
            <p:nvPr/>
          </p:nvSpPr>
          <p:spPr bwMode="auto">
            <a:xfrm>
              <a:off x="3190" y="1176"/>
              <a:ext cx="116" cy="118"/>
            </a:xfrm>
            <a:prstGeom prst="ellipse">
              <a:avLst/>
            </a:pr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5" name="Oval 43"/>
            <p:cNvSpPr>
              <a:spLocks noChangeArrowheads="1"/>
            </p:cNvSpPr>
            <p:nvPr/>
          </p:nvSpPr>
          <p:spPr bwMode="auto">
            <a:xfrm>
              <a:off x="3190" y="1670"/>
              <a:ext cx="116" cy="117"/>
            </a:xfrm>
            <a:prstGeom prst="ellipse">
              <a:avLst/>
            </a:pr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6" name="Oval 44"/>
            <p:cNvSpPr>
              <a:spLocks noChangeArrowheads="1"/>
            </p:cNvSpPr>
            <p:nvPr/>
          </p:nvSpPr>
          <p:spPr bwMode="auto">
            <a:xfrm>
              <a:off x="3009" y="1981"/>
              <a:ext cx="116" cy="118"/>
            </a:xfrm>
            <a:prstGeom prst="ellipse">
              <a:avLst/>
            </a:pr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7" name="Oval 45"/>
            <p:cNvSpPr>
              <a:spLocks noChangeArrowheads="1"/>
            </p:cNvSpPr>
            <p:nvPr/>
          </p:nvSpPr>
          <p:spPr bwMode="auto">
            <a:xfrm>
              <a:off x="3190" y="712"/>
              <a:ext cx="116" cy="119"/>
            </a:xfrm>
            <a:prstGeom prst="ellipse">
              <a:avLst/>
            </a:pr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8" name="Oval 46"/>
            <p:cNvSpPr>
              <a:spLocks noChangeArrowheads="1"/>
            </p:cNvSpPr>
            <p:nvPr/>
          </p:nvSpPr>
          <p:spPr bwMode="auto">
            <a:xfrm>
              <a:off x="3053" y="730"/>
              <a:ext cx="82" cy="83"/>
            </a:xfrm>
            <a:prstGeom prst="ellipse">
              <a:avLst/>
            </a:pr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39" name="Oval 47"/>
            <p:cNvSpPr>
              <a:spLocks noChangeArrowheads="1"/>
            </p:cNvSpPr>
            <p:nvPr/>
          </p:nvSpPr>
          <p:spPr bwMode="auto">
            <a:xfrm>
              <a:off x="2880" y="2247"/>
              <a:ext cx="119" cy="118"/>
            </a:xfrm>
            <a:prstGeom prst="ellipse">
              <a:avLst/>
            </a:pr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0" name="Oval 48"/>
            <p:cNvSpPr>
              <a:spLocks noChangeArrowheads="1"/>
            </p:cNvSpPr>
            <p:nvPr/>
          </p:nvSpPr>
          <p:spPr bwMode="auto">
            <a:xfrm>
              <a:off x="3190" y="2247"/>
              <a:ext cx="116" cy="118"/>
            </a:xfrm>
            <a:prstGeom prst="ellipse">
              <a:avLst/>
            </a:pr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1" name="Oval 49"/>
            <p:cNvSpPr>
              <a:spLocks noChangeArrowheads="1"/>
            </p:cNvSpPr>
            <p:nvPr/>
          </p:nvSpPr>
          <p:spPr bwMode="auto">
            <a:xfrm>
              <a:off x="3053" y="2265"/>
              <a:ext cx="82" cy="82"/>
            </a:xfrm>
            <a:prstGeom prst="ellipse">
              <a:avLst/>
            </a:pr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2" name="Oval 50"/>
            <p:cNvSpPr>
              <a:spLocks noChangeArrowheads="1"/>
            </p:cNvSpPr>
            <p:nvPr/>
          </p:nvSpPr>
          <p:spPr bwMode="auto">
            <a:xfrm>
              <a:off x="2880" y="939"/>
              <a:ext cx="83" cy="82"/>
            </a:xfrm>
            <a:prstGeom prst="ellipse">
              <a:avLst/>
            </a:pr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3" name="Oval 51"/>
            <p:cNvSpPr>
              <a:spLocks noChangeArrowheads="1"/>
            </p:cNvSpPr>
            <p:nvPr/>
          </p:nvSpPr>
          <p:spPr bwMode="auto">
            <a:xfrm>
              <a:off x="2898" y="1245"/>
              <a:ext cx="83" cy="82"/>
            </a:xfrm>
            <a:prstGeom prst="ellipse">
              <a:avLst/>
            </a:pr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4" name="Oval 52"/>
            <p:cNvSpPr>
              <a:spLocks noChangeArrowheads="1"/>
            </p:cNvSpPr>
            <p:nvPr/>
          </p:nvSpPr>
          <p:spPr bwMode="auto">
            <a:xfrm>
              <a:off x="2898" y="1893"/>
              <a:ext cx="83" cy="83"/>
            </a:xfrm>
            <a:prstGeom prst="ellipse">
              <a:avLst/>
            </a:pr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5" name="Oval 53"/>
            <p:cNvSpPr>
              <a:spLocks noChangeArrowheads="1"/>
            </p:cNvSpPr>
            <p:nvPr/>
          </p:nvSpPr>
          <p:spPr bwMode="auto">
            <a:xfrm>
              <a:off x="3208" y="900"/>
              <a:ext cx="80" cy="82"/>
            </a:xfrm>
            <a:prstGeom prst="ellipse">
              <a:avLst/>
            </a:pr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6" name="Oval 54"/>
            <p:cNvSpPr>
              <a:spLocks noChangeArrowheads="1"/>
            </p:cNvSpPr>
            <p:nvPr/>
          </p:nvSpPr>
          <p:spPr bwMode="auto">
            <a:xfrm>
              <a:off x="3208" y="1453"/>
              <a:ext cx="80" cy="82"/>
            </a:xfrm>
            <a:prstGeom prst="ellipse">
              <a:avLst/>
            </a:pr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33847" name="Oval 55"/>
            <p:cNvSpPr>
              <a:spLocks noChangeArrowheads="1"/>
            </p:cNvSpPr>
            <p:nvPr/>
          </p:nvSpPr>
          <p:spPr bwMode="auto">
            <a:xfrm>
              <a:off x="3208" y="2063"/>
              <a:ext cx="80" cy="82"/>
            </a:xfrm>
            <a:prstGeom prst="ellipse">
              <a:avLst/>
            </a:pr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33866" name="Rectangle 74"/>
          <p:cNvSpPr>
            <a:spLocks noChangeArrowheads="1"/>
          </p:cNvSpPr>
          <p:nvPr/>
        </p:nvSpPr>
        <p:spPr bwMode="auto">
          <a:xfrm>
            <a:off x="6156176" y="1811017"/>
            <a:ext cx="2447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b="1" dirty="0">
                <a:solidFill>
                  <a:srgbClr val="9DD53E"/>
                </a:solidFill>
              </a:rPr>
              <a:t>官方</a:t>
            </a:r>
            <a:r>
              <a:rPr lang="zh-CN" altLang="en-US" sz="1000" b="1" dirty="0" smtClean="0">
                <a:solidFill>
                  <a:srgbClr val="9DD53E"/>
                </a:solidFill>
              </a:rPr>
              <a:t>支持</a:t>
            </a:r>
            <a:endParaRPr lang="en-US" altLang="zh-CN" sz="1000" b="1" dirty="0" smtClean="0">
              <a:solidFill>
                <a:srgbClr val="9DD53E"/>
              </a:solidFill>
            </a:endParaRPr>
          </a:p>
          <a:p>
            <a:pPr>
              <a:buFont typeface="Arial" charset="0"/>
              <a:buNone/>
            </a:pPr>
            <a:r>
              <a:rPr lang="en-US" altLang="zh-CN" sz="800" dirty="0">
                <a:solidFill>
                  <a:schemeClr val="bg2"/>
                </a:solidFill>
              </a:rPr>
              <a:t>Backlog </a:t>
            </a:r>
            <a:r>
              <a:rPr lang="zh-CN" altLang="en-US" sz="800" dirty="0">
                <a:solidFill>
                  <a:schemeClr val="bg2"/>
                </a:solidFill>
              </a:rPr>
              <a:t>提供 官方 </a:t>
            </a:r>
            <a:r>
              <a:rPr lang="en-US" altLang="zh-CN" sz="800" dirty="0">
                <a:solidFill>
                  <a:schemeClr val="bg2"/>
                </a:solidFill>
              </a:rPr>
              <a:t>API</a:t>
            </a:r>
            <a:r>
              <a:rPr lang="zh-CN" altLang="en-US" sz="800" dirty="0">
                <a:solidFill>
                  <a:schemeClr val="bg2"/>
                </a:solidFill>
              </a:rPr>
              <a:t>，允许开发者通过编程方式访问和读取 </a:t>
            </a:r>
            <a:r>
              <a:rPr lang="en-US" altLang="zh-CN" sz="800" dirty="0">
                <a:solidFill>
                  <a:schemeClr val="bg2"/>
                </a:solidFill>
              </a:rPr>
              <a:t>Wiki </a:t>
            </a:r>
            <a:r>
              <a:rPr lang="zh-CN" altLang="en-US" sz="800" dirty="0">
                <a:solidFill>
                  <a:schemeClr val="bg2"/>
                </a:solidFill>
              </a:rPr>
              <a:t>内容。 </a:t>
            </a:r>
          </a:p>
        </p:txBody>
      </p:sp>
      <p:sp>
        <p:nvSpPr>
          <p:cNvPr id="33867" name="Rectangle 75"/>
          <p:cNvSpPr>
            <a:spLocks noChangeArrowheads="1"/>
          </p:cNvSpPr>
          <p:nvPr/>
        </p:nvSpPr>
        <p:spPr bwMode="auto">
          <a:xfrm>
            <a:off x="6156176" y="2623817"/>
            <a:ext cx="2447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b="1" dirty="0">
                <a:solidFill>
                  <a:srgbClr val="E54B81"/>
                </a:solidFill>
              </a:rPr>
              <a:t>数据可</a:t>
            </a:r>
            <a:r>
              <a:rPr lang="zh-CN" altLang="en-US" sz="1000" b="1" dirty="0" smtClean="0">
                <a:solidFill>
                  <a:srgbClr val="E54B81"/>
                </a:solidFill>
              </a:rPr>
              <a:t>获取</a:t>
            </a:r>
            <a:endParaRPr lang="zh-CN" altLang="en-US" sz="1000" b="1" dirty="0">
              <a:solidFill>
                <a:srgbClr val="E54B81"/>
              </a:solidFill>
            </a:endParaRPr>
          </a:p>
          <a:p>
            <a:pPr>
              <a:buFont typeface="Arial" charset="0"/>
              <a:buNone/>
            </a:pPr>
            <a:r>
              <a:rPr lang="zh-CN" altLang="en-US" sz="800" dirty="0" smtClean="0">
                <a:solidFill>
                  <a:schemeClr val="bg2"/>
                </a:solidFill>
              </a:rPr>
              <a:t>系统性</a:t>
            </a:r>
            <a:r>
              <a:rPr lang="zh-CN" altLang="en-US" sz="800" dirty="0">
                <a:solidFill>
                  <a:schemeClr val="bg2"/>
                </a:solidFill>
              </a:rPr>
              <a:t>地、自动化</a:t>
            </a:r>
            <a:r>
              <a:rPr lang="zh-CN" altLang="en-US" sz="800" dirty="0" smtClean="0">
                <a:solidFill>
                  <a:schemeClr val="bg2"/>
                </a:solidFill>
              </a:rPr>
              <a:t>地提取 </a:t>
            </a:r>
            <a:r>
              <a:rPr lang="en-US" altLang="zh-CN" sz="800" dirty="0">
                <a:solidFill>
                  <a:schemeClr val="bg2"/>
                </a:solidFill>
              </a:rPr>
              <a:t>Wiki </a:t>
            </a:r>
            <a:r>
              <a:rPr lang="zh-CN" altLang="en-US" sz="800" dirty="0">
                <a:solidFill>
                  <a:schemeClr val="bg2"/>
                </a:solidFill>
              </a:rPr>
              <a:t>页面数据（标题、内容、可能还有更新时间等元数据</a:t>
            </a:r>
            <a:r>
              <a:rPr lang="zh-CN" altLang="en-US" sz="800" dirty="0" smtClean="0">
                <a:solidFill>
                  <a:schemeClr val="bg2"/>
                </a:solidFill>
              </a:rPr>
              <a:t>）是能够被实现的。</a:t>
            </a:r>
            <a:endParaRPr lang="zh-CN" altLang="en-US" sz="800" dirty="0">
              <a:solidFill>
                <a:schemeClr val="bg2"/>
              </a:solidFill>
            </a:endParaRPr>
          </a:p>
        </p:txBody>
      </p:sp>
      <p:sp>
        <p:nvSpPr>
          <p:cNvPr id="33868" name="Rectangle 76"/>
          <p:cNvSpPr>
            <a:spLocks noChangeArrowheads="1"/>
          </p:cNvSpPr>
          <p:nvPr/>
        </p:nvSpPr>
        <p:spPr bwMode="auto">
          <a:xfrm>
            <a:off x="6156176" y="3442967"/>
            <a:ext cx="24479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buFont typeface="Arial" charset="0"/>
              <a:buNone/>
            </a:pPr>
            <a:r>
              <a:rPr lang="zh-CN" altLang="en-US" sz="1000" b="1" dirty="0" smtClean="0">
                <a:solidFill>
                  <a:srgbClr val="594D7B"/>
                </a:solidFill>
              </a:rPr>
              <a:t>为实现</a:t>
            </a:r>
            <a:r>
              <a:rPr lang="en-US" altLang="zh-CN" sz="1000" b="1" dirty="0" smtClean="0">
                <a:solidFill>
                  <a:srgbClr val="594D7B"/>
                </a:solidFill>
              </a:rPr>
              <a:t>RAG</a:t>
            </a:r>
            <a:r>
              <a:rPr lang="zh-CN" altLang="en-US" sz="1000" b="1" dirty="0">
                <a:solidFill>
                  <a:srgbClr val="594D7B"/>
                </a:solidFill>
              </a:rPr>
              <a:t>铺路</a:t>
            </a:r>
            <a:endParaRPr lang="en-US" altLang="zh-CN" sz="1000" b="1" dirty="0" smtClean="0">
              <a:solidFill>
                <a:srgbClr val="594D7B"/>
              </a:solidFill>
            </a:endParaRPr>
          </a:p>
          <a:p>
            <a:pPr>
              <a:buFont typeface="Arial" charset="0"/>
              <a:buNone/>
            </a:pPr>
            <a:r>
              <a:rPr lang="en-US" altLang="zh-CN" sz="800" dirty="0">
                <a:solidFill>
                  <a:schemeClr val="bg2"/>
                </a:solidFill>
              </a:rPr>
              <a:t>API </a:t>
            </a:r>
            <a:r>
              <a:rPr lang="zh-CN" altLang="en-US" sz="800" dirty="0">
                <a:solidFill>
                  <a:schemeClr val="bg2"/>
                </a:solidFill>
              </a:rPr>
              <a:t>的存在，使得将 </a:t>
            </a:r>
            <a:r>
              <a:rPr lang="en-US" altLang="zh-CN" sz="800" dirty="0">
                <a:solidFill>
                  <a:schemeClr val="bg2"/>
                </a:solidFill>
              </a:rPr>
              <a:t>Backlog Wiki </a:t>
            </a:r>
            <a:r>
              <a:rPr lang="zh-CN" altLang="en-US" sz="800" dirty="0">
                <a:solidFill>
                  <a:schemeClr val="bg2"/>
                </a:solidFill>
              </a:rPr>
              <a:t>内容接入 </a:t>
            </a:r>
            <a:r>
              <a:rPr lang="en-US" altLang="zh-CN" sz="800" dirty="0">
                <a:solidFill>
                  <a:schemeClr val="bg2"/>
                </a:solidFill>
              </a:rPr>
              <a:t>RAG </a:t>
            </a:r>
            <a:r>
              <a:rPr lang="zh-CN" altLang="en-US" sz="800" dirty="0">
                <a:solidFill>
                  <a:schemeClr val="bg2"/>
                </a:solidFill>
              </a:rPr>
              <a:t>系统，</a:t>
            </a:r>
            <a:r>
              <a:rPr lang="zh-CN" altLang="en-US" sz="800" dirty="0" smtClean="0">
                <a:solidFill>
                  <a:schemeClr val="bg2"/>
                </a:solidFill>
              </a:rPr>
              <a:t>从理论上</a:t>
            </a:r>
            <a:r>
              <a:rPr lang="zh-CN" altLang="en-US" sz="800" dirty="0">
                <a:solidFill>
                  <a:schemeClr val="bg2"/>
                </a:solidFill>
              </a:rPr>
              <a:t>是完全 可行的。</a:t>
            </a:r>
          </a:p>
        </p:txBody>
      </p:sp>
      <p:sp>
        <p:nvSpPr>
          <p:cNvPr id="74" name="Text Box 42"/>
          <p:cNvSpPr txBox="1">
            <a:spLocks noChangeArrowheads="1"/>
          </p:cNvSpPr>
          <p:nvPr/>
        </p:nvSpPr>
        <p:spPr bwMode="auto">
          <a:xfrm>
            <a:off x="827584" y="321418"/>
            <a:ext cx="3254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9DD53E"/>
                </a:solidFill>
              </a:rPr>
              <a:t>四、</a:t>
            </a:r>
            <a:r>
              <a:rPr lang="en-US" altLang="zh-CN" sz="1400" b="1" dirty="0" smtClean="0">
                <a:solidFill>
                  <a:srgbClr val="9DD53E"/>
                </a:solidFill>
              </a:rPr>
              <a:t>Backlog</a:t>
            </a:r>
            <a:r>
              <a:rPr lang="zh-CN" altLang="en-US" sz="1400" b="1" dirty="0">
                <a:solidFill>
                  <a:srgbClr val="9DD53E"/>
                </a:solidFill>
              </a:rPr>
              <a:t>作为</a:t>
            </a:r>
            <a:r>
              <a:rPr lang="en-US" altLang="zh-CN" sz="1400" b="1" dirty="0">
                <a:solidFill>
                  <a:srgbClr val="9DD53E"/>
                </a:solidFill>
              </a:rPr>
              <a:t>RAG</a:t>
            </a:r>
            <a:r>
              <a:rPr lang="zh-CN" altLang="en-US" sz="1400" b="1" dirty="0">
                <a:solidFill>
                  <a:srgbClr val="9DD53E"/>
                </a:solidFill>
              </a:rPr>
              <a:t>情报源的可能性</a:t>
            </a:r>
            <a:endParaRPr lang="en-US" altLang="zh-CN" sz="1400" b="1" dirty="0">
              <a:solidFill>
                <a:srgbClr val="9DD53E"/>
              </a:solidFill>
            </a:endParaRPr>
          </a:p>
        </p:txBody>
      </p:sp>
      <p:sp>
        <p:nvSpPr>
          <p:cNvPr id="75" name="Text Box 43"/>
          <p:cNvSpPr txBox="1">
            <a:spLocks noChangeArrowheads="1"/>
          </p:cNvSpPr>
          <p:nvPr/>
        </p:nvSpPr>
        <p:spPr bwMode="auto">
          <a:xfrm>
            <a:off x="827584" y="529510"/>
            <a:ext cx="2629246"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4-2</a:t>
            </a:r>
            <a:r>
              <a:rPr lang="zh-CN" altLang="en-US" sz="800" dirty="0">
                <a:solidFill>
                  <a:schemeClr val="bg2"/>
                </a:solidFill>
              </a:rPr>
              <a:t>技术基石：</a:t>
            </a:r>
            <a:r>
              <a:rPr lang="en-US" altLang="zh-CN" sz="800" dirty="0">
                <a:solidFill>
                  <a:schemeClr val="bg2"/>
                </a:solidFill>
              </a:rPr>
              <a:t>backlog API</a:t>
            </a:r>
            <a:r>
              <a:rPr lang="zh-CN" altLang="en-US" sz="800" dirty="0">
                <a:solidFill>
                  <a:schemeClr val="bg2"/>
                </a:solidFill>
              </a:rPr>
              <a:t>使知识程序化访问成为可能</a:t>
            </a:r>
          </a:p>
        </p:txBody>
      </p:sp>
      <p:grpSp>
        <p:nvGrpSpPr>
          <p:cNvPr id="76" name="组合 75"/>
          <p:cNvGrpSpPr/>
          <p:nvPr/>
        </p:nvGrpSpPr>
        <p:grpSpPr>
          <a:xfrm>
            <a:off x="282763" y="-9727"/>
            <a:ext cx="472138" cy="804782"/>
            <a:chOff x="1775252" y="2062276"/>
            <a:chExt cx="1045160" cy="1781528"/>
          </a:xfrm>
        </p:grpSpPr>
        <p:grpSp>
          <p:nvGrpSpPr>
            <p:cNvPr id="77" name="组合 76"/>
            <p:cNvGrpSpPr/>
            <p:nvPr/>
          </p:nvGrpSpPr>
          <p:grpSpPr>
            <a:xfrm>
              <a:off x="1775252" y="2763988"/>
              <a:ext cx="1045160" cy="1079816"/>
              <a:chOff x="-4061568" y="1901032"/>
              <a:chExt cx="1819276" cy="1879600"/>
            </a:xfrm>
          </p:grpSpPr>
          <p:sp>
            <p:nvSpPr>
              <p:cNvPr id="7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78" name="直接连接符 7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88" name="Rectangle 28" descr="33"/>
          <p:cNvSpPr>
            <a:spLocks noChangeArrowheads="1"/>
          </p:cNvSpPr>
          <p:nvPr/>
        </p:nvSpPr>
        <p:spPr bwMode="auto">
          <a:xfrm>
            <a:off x="234667" y="1556949"/>
            <a:ext cx="3980145" cy="2491565"/>
          </a:xfrm>
          <a:prstGeom prst="rect">
            <a:avLst/>
          </a:prstGeom>
          <a:blipFill dpi="0" rotWithShape="1">
            <a:blip r:embed="rId2"/>
            <a:srcRect/>
            <a:stretch>
              <a:fillRect/>
            </a:stretch>
          </a:blipFill>
          <a:ln>
            <a:noFill/>
          </a:ln>
          <a:effectLst/>
          <a:extLst/>
        </p:spPr>
        <p:txBody>
          <a:bodyPr wrap="none" anchor="ctr"/>
          <a:lstStyle/>
          <a:p>
            <a:endParaRPr lang="zh-CN" altLang="en-US"/>
          </a:p>
        </p:txBody>
      </p:sp>
      <p:sp>
        <p:nvSpPr>
          <p:cNvPr id="89" name="矩形 88"/>
          <p:cNvSpPr/>
          <p:nvPr/>
        </p:nvSpPr>
        <p:spPr>
          <a:xfrm>
            <a:off x="1845988" y="4157070"/>
            <a:ext cx="592437" cy="225383"/>
          </a:xfrm>
          <a:prstGeom prst="rect">
            <a:avLst/>
          </a:prstGeom>
        </p:spPr>
        <p:txBody>
          <a:bodyPr wrap="square">
            <a:spAutoFit/>
          </a:bodyPr>
          <a:lstStyle/>
          <a:p>
            <a:pPr>
              <a:lnSpc>
                <a:spcPct val="120000"/>
              </a:lnSpc>
              <a:buFont typeface="Arial" charset="0"/>
              <a:buNone/>
            </a:pPr>
            <a:r>
              <a:rPr lang="ja-JP" altLang="en-US" sz="800" b="1" dirty="0" smtClean="0">
                <a:solidFill>
                  <a:schemeClr val="bg2"/>
                </a:solidFill>
              </a:rPr>
              <a:t>参考画像</a:t>
            </a:r>
            <a:endParaRPr lang="zh-CN" altLang="en-US" sz="800" b="1" dirty="0">
              <a:solidFill>
                <a:schemeClr val="bg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5" name="Freeform 9"/>
          <p:cNvSpPr/>
          <p:nvPr/>
        </p:nvSpPr>
        <p:spPr bwMode="auto">
          <a:xfrm>
            <a:off x="2590800" y="1644650"/>
            <a:ext cx="231775" cy="276225"/>
          </a:xfrm>
          <a:custGeom>
            <a:avLst/>
            <a:gdLst>
              <a:gd name="T0" fmla="*/ 54 w 56"/>
              <a:gd name="T1" fmla="*/ 67 h 67"/>
              <a:gd name="T2" fmla="*/ 8 w 56"/>
              <a:gd name="T3" fmla="*/ 67 h 67"/>
              <a:gd name="T4" fmla="*/ 0 w 56"/>
              <a:gd name="T5" fmla="*/ 59 h 67"/>
              <a:gd name="T6" fmla="*/ 0 w 56"/>
              <a:gd name="T7" fmla="*/ 8 h 67"/>
              <a:gd name="T8" fmla="*/ 8 w 56"/>
              <a:gd name="T9" fmla="*/ 0 h 67"/>
              <a:gd name="T10" fmla="*/ 54 w 56"/>
              <a:gd name="T11" fmla="*/ 0 h 67"/>
              <a:gd name="T12" fmla="*/ 56 w 56"/>
              <a:gd name="T13" fmla="*/ 2 h 67"/>
              <a:gd name="T14" fmla="*/ 56 w 56"/>
              <a:gd name="T15" fmla="*/ 11 h 67"/>
              <a:gd name="T16" fmla="*/ 55 w 56"/>
              <a:gd name="T17" fmla="*/ 12 h 67"/>
              <a:gd name="T18" fmla="*/ 54 w 56"/>
              <a:gd name="T19" fmla="*/ 12 h 67"/>
              <a:gd name="T20" fmla="*/ 53 w 56"/>
              <a:gd name="T21" fmla="*/ 11 h 67"/>
              <a:gd name="T22" fmla="*/ 53 w 56"/>
              <a:gd name="T23" fmla="*/ 5 h 67"/>
              <a:gd name="T24" fmla="*/ 51 w 56"/>
              <a:gd name="T25" fmla="*/ 3 h 67"/>
              <a:gd name="T26" fmla="*/ 8 w 56"/>
              <a:gd name="T27" fmla="*/ 3 h 67"/>
              <a:gd name="T28" fmla="*/ 8 w 56"/>
              <a:gd name="T29" fmla="*/ 14 h 67"/>
              <a:gd name="T30" fmla="*/ 54 w 56"/>
              <a:gd name="T31" fmla="*/ 14 h 67"/>
              <a:gd name="T32" fmla="*/ 56 w 56"/>
              <a:gd name="T33" fmla="*/ 16 h 67"/>
              <a:gd name="T34" fmla="*/ 56 w 56"/>
              <a:gd name="T35" fmla="*/ 65 h 67"/>
              <a:gd name="T36" fmla="*/ 54 w 56"/>
              <a:gd name="T37"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67">
                <a:moveTo>
                  <a:pt x="54" y="67"/>
                </a:moveTo>
                <a:cubicBezTo>
                  <a:pt x="8" y="67"/>
                  <a:pt x="8" y="67"/>
                  <a:pt x="8" y="67"/>
                </a:cubicBezTo>
                <a:cubicBezTo>
                  <a:pt x="4" y="67"/>
                  <a:pt x="0" y="64"/>
                  <a:pt x="0" y="59"/>
                </a:cubicBezTo>
                <a:cubicBezTo>
                  <a:pt x="0" y="42"/>
                  <a:pt x="0" y="25"/>
                  <a:pt x="0" y="8"/>
                </a:cubicBezTo>
                <a:cubicBezTo>
                  <a:pt x="0" y="4"/>
                  <a:pt x="4" y="0"/>
                  <a:pt x="8" y="0"/>
                </a:cubicBezTo>
                <a:cubicBezTo>
                  <a:pt x="24" y="0"/>
                  <a:pt x="38" y="0"/>
                  <a:pt x="54" y="0"/>
                </a:cubicBezTo>
                <a:cubicBezTo>
                  <a:pt x="55" y="0"/>
                  <a:pt x="56" y="1"/>
                  <a:pt x="56" y="2"/>
                </a:cubicBezTo>
                <a:cubicBezTo>
                  <a:pt x="56" y="11"/>
                  <a:pt x="56" y="11"/>
                  <a:pt x="56" y="11"/>
                </a:cubicBezTo>
                <a:cubicBezTo>
                  <a:pt x="56" y="12"/>
                  <a:pt x="55" y="12"/>
                  <a:pt x="55" y="12"/>
                </a:cubicBezTo>
                <a:cubicBezTo>
                  <a:pt x="54" y="12"/>
                  <a:pt x="54" y="12"/>
                  <a:pt x="54" y="12"/>
                </a:cubicBezTo>
                <a:cubicBezTo>
                  <a:pt x="54" y="12"/>
                  <a:pt x="53" y="12"/>
                  <a:pt x="53" y="11"/>
                </a:cubicBezTo>
                <a:cubicBezTo>
                  <a:pt x="53" y="5"/>
                  <a:pt x="53" y="5"/>
                  <a:pt x="53" y="5"/>
                </a:cubicBezTo>
                <a:cubicBezTo>
                  <a:pt x="53" y="4"/>
                  <a:pt x="52" y="3"/>
                  <a:pt x="51" y="3"/>
                </a:cubicBezTo>
                <a:cubicBezTo>
                  <a:pt x="8" y="3"/>
                  <a:pt x="8" y="3"/>
                  <a:pt x="8" y="3"/>
                </a:cubicBezTo>
                <a:cubicBezTo>
                  <a:pt x="2" y="3"/>
                  <a:pt x="2" y="14"/>
                  <a:pt x="8" y="14"/>
                </a:cubicBezTo>
                <a:cubicBezTo>
                  <a:pt x="54" y="14"/>
                  <a:pt x="54" y="14"/>
                  <a:pt x="54" y="14"/>
                </a:cubicBezTo>
                <a:cubicBezTo>
                  <a:pt x="55" y="14"/>
                  <a:pt x="56" y="15"/>
                  <a:pt x="56" y="16"/>
                </a:cubicBezTo>
                <a:cubicBezTo>
                  <a:pt x="56" y="32"/>
                  <a:pt x="56" y="49"/>
                  <a:pt x="56" y="65"/>
                </a:cubicBezTo>
                <a:cubicBezTo>
                  <a:pt x="56" y="66"/>
                  <a:pt x="55" y="67"/>
                  <a:pt x="54" y="67"/>
                </a:cubicBezTo>
                <a:close/>
              </a:path>
            </a:pathLst>
          </a:custGeom>
          <a:solidFill>
            <a:srgbClr val="C09CC2"/>
          </a:solidFill>
          <a:ln>
            <a:noFill/>
          </a:ln>
        </p:spPr>
        <p:txBody>
          <a:bodyPr/>
          <a:lstStyle/>
          <a:p>
            <a:endParaRPr lang="zh-CN" altLang="en-US"/>
          </a:p>
        </p:txBody>
      </p:sp>
      <p:sp>
        <p:nvSpPr>
          <p:cNvPr id="14346" name="Freeform 10"/>
          <p:cNvSpPr>
            <a:spLocks noEditPoints="1"/>
          </p:cNvSpPr>
          <p:nvPr/>
        </p:nvSpPr>
        <p:spPr bwMode="auto">
          <a:xfrm>
            <a:off x="6296025" y="3433763"/>
            <a:ext cx="241300" cy="339725"/>
          </a:xfrm>
          <a:custGeom>
            <a:avLst/>
            <a:gdLst>
              <a:gd name="T0" fmla="*/ 11 w 87"/>
              <a:gd name="T1" fmla="*/ 109 h 123"/>
              <a:gd name="T2" fmla="*/ 5 w 87"/>
              <a:gd name="T3" fmla="*/ 82 h 123"/>
              <a:gd name="T4" fmla="*/ 0 w 87"/>
              <a:gd name="T5" fmla="*/ 70 h 123"/>
              <a:gd name="T6" fmla="*/ 8 w 87"/>
              <a:gd name="T7" fmla="*/ 57 h 123"/>
              <a:gd name="T8" fmla="*/ 34 w 87"/>
              <a:gd name="T9" fmla="*/ 25 h 123"/>
              <a:gd name="T10" fmla="*/ 28 w 87"/>
              <a:gd name="T11" fmla="*/ 14 h 123"/>
              <a:gd name="T12" fmla="*/ 25 w 87"/>
              <a:gd name="T13" fmla="*/ 13 h 123"/>
              <a:gd name="T14" fmla="*/ 24 w 87"/>
              <a:gd name="T15" fmla="*/ 8 h 123"/>
              <a:gd name="T16" fmla="*/ 42 w 87"/>
              <a:gd name="T17" fmla="*/ 1 h 123"/>
              <a:gd name="T18" fmla="*/ 46 w 87"/>
              <a:gd name="T19" fmla="*/ 1 h 123"/>
              <a:gd name="T20" fmla="*/ 46 w 87"/>
              <a:gd name="T21" fmla="*/ 6 h 123"/>
              <a:gd name="T22" fmla="*/ 44 w 87"/>
              <a:gd name="T23" fmla="*/ 8 h 123"/>
              <a:gd name="T24" fmla="*/ 66 w 87"/>
              <a:gd name="T25" fmla="*/ 67 h 123"/>
              <a:gd name="T26" fmla="*/ 65 w 87"/>
              <a:gd name="T27" fmla="*/ 68 h 123"/>
              <a:gd name="T28" fmla="*/ 64 w 87"/>
              <a:gd name="T29" fmla="*/ 74 h 123"/>
              <a:gd name="T30" fmla="*/ 56 w 87"/>
              <a:gd name="T31" fmla="*/ 74 h 123"/>
              <a:gd name="T32" fmla="*/ 54 w 87"/>
              <a:gd name="T33" fmla="*/ 72 h 123"/>
              <a:gd name="T34" fmla="*/ 52 w 87"/>
              <a:gd name="T35" fmla="*/ 71 h 123"/>
              <a:gd name="T36" fmla="*/ 38 w 87"/>
              <a:gd name="T37" fmla="*/ 43 h 123"/>
              <a:gd name="T38" fmla="*/ 24 w 87"/>
              <a:gd name="T39" fmla="*/ 65 h 123"/>
              <a:gd name="T40" fmla="*/ 22 w 87"/>
              <a:gd name="T41" fmla="*/ 78 h 123"/>
              <a:gd name="T42" fmla="*/ 37 w 87"/>
              <a:gd name="T43" fmla="*/ 108 h 123"/>
              <a:gd name="T44" fmla="*/ 81 w 87"/>
              <a:gd name="T45" fmla="*/ 109 h 123"/>
              <a:gd name="T46" fmla="*/ 86 w 87"/>
              <a:gd name="T47" fmla="*/ 118 h 123"/>
              <a:gd name="T48" fmla="*/ 10 w 87"/>
              <a:gd name="T49" fmla="*/ 123 h 123"/>
              <a:gd name="T50" fmla="*/ 5 w 87"/>
              <a:gd name="T51" fmla="*/ 114 h 123"/>
              <a:gd name="T52" fmla="*/ 13 w 87"/>
              <a:gd name="T53" fmla="*/ 65 h 123"/>
              <a:gd name="T54" fmla="*/ 13 w 87"/>
              <a:gd name="T55" fmla="*/ 76 h 123"/>
              <a:gd name="T56" fmla="*/ 13 w 87"/>
              <a:gd name="T57" fmla="*/ 65 h 123"/>
              <a:gd name="T58" fmla="*/ 82 w 87"/>
              <a:gd name="T59" fmla="*/ 72 h 123"/>
              <a:gd name="T60" fmla="*/ 87 w 87"/>
              <a:gd name="T61" fmla="*/ 76 h 123"/>
              <a:gd name="T62" fmla="*/ 49 w 87"/>
              <a:gd name="T63" fmla="*/ 94 h 123"/>
              <a:gd name="T64" fmla="*/ 44 w 87"/>
              <a:gd name="T65" fmla="*/ 9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7" h="123">
                <a:moveTo>
                  <a:pt x="10" y="109"/>
                </a:moveTo>
                <a:cubicBezTo>
                  <a:pt x="11" y="109"/>
                  <a:pt x="11" y="109"/>
                  <a:pt x="11" y="109"/>
                </a:cubicBezTo>
                <a:cubicBezTo>
                  <a:pt x="13" y="109"/>
                  <a:pt x="14" y="106"/>
                  <a:pt x="13" y="105"/>
                </a:cubicBezTo>
                <a:cubicBezTo>
                  <a:pt x="8" y="98"/>
                  <a:pt x="6" y="90"/>
                  <a:pt x="5" y="82"/>
                </a:cubicBezTo>
                <a:cubicBezTo>
                  <a:pt x="5" y="80"/>
                  <a:pt x="4" y="79"/>
                  <a:pt x="4" y="79"/>
                </a:cubicBezTo>
                <a:cubicBezTo>
                  <a:pt x="2" y="76"/>
                  <a:pt x="0" y="73"/>
                  <a:pt x="0" y="70"/>
                </a:cubicBezTo>
                <a:cubicBezTo>
                  <a:pt x="0" y="66"/>
                  <a:pt x="2" y="62"/>
                  <a:pt x="6" y="60"/>
                </a:cubicBezTo>
                <a:cubicBezTo>
                  <a:pt x="7" y="59"/>
                  <a:pt x="8" y="58"/>
                  <a:pt x="8" y="57"/>
                </a:cubicBezTo>
                <a:cubicBezTo>
                  <a:pt x="12" y="45"/>
                  <a:pt x="21" y="35"/>
                  <a:pt x="33" y="29"/>
                </a:cubicBezTo>
                <a:cubicBezTo>
                  <a:pt x="34" y="28"/>
                  <a:pt x="34" y="27"/>
                  <a:pt x="34" y="25"/>
                </a:cubicBezTo>
                <a:cubicBezTo>
                  <a:pt x="29" y="14"/>
                  <a:pt x="29" y="14"/>
                  <a:pt x="29" y="14"/>
                </a:cubicBezTo>
                <a:cubicBezTo>
                  <a:pt x="29" y="14"/>
                  <a:pt x="28" y="13"/>
                  <a:pt x="28" y="14"/>
                </a:cubicBezTo>
                <a:cubicBezTo>
                  <a:pt x="26" y="14"/>
                  <a:pt x="26" y="14"/>
                  <a:pt x="26" y="14"/>
                </a:cubicBezTo>
                <a:cubicBezTo>
                  <a:pt x="26" y="14"/>
                  <a:pt x="25" y="14"/>
                  <a:pt x="25" y="13"/>
                </a:cubicBezTo>
                <a:cubicBezTo>
                  <a:pt x="23" y="10"/>
                  <a:pt x="23" y="10"/>
                  <a:pt x="23" y="10"/>
                </a:cubicBezTo>
                <a:cubicBezTo>
                  <a:pt x="23" y="9"/>
                  <a:pt x="24" y="9"/>
                  <a:pt x="24" y="8"/>
                </a:cubicBezTo>
                <a:cubicBezTo>
                  <a:pt x="27" y="7"/>
                  <a:pt x="27" y="7"/>
                  <a:pt x="27" y="7"/>
                </a:cubicBezTo>
                <a:cubicBezTo>
                  <a:pt x="42" y="1"/>
                  <a:pt x="42" y="1"/>
                  <a:pt x="42" y="1"/>
                </a:cubicBezTo>
                <a:cubicBezTo>
                  <a:pt x="44" y="0"/>
                  <a:pt x="44" y="0"/>
                  <a:pt x="44" y="0"/>
                </a:cubicBezTo>
                <a:cubicBezTo>
                  <a:pt x="45" y="0"/>
                  <a:pt x="46" y="1"/>
                  <a:pt x="46" y="1"/>
                </a:cubicBezTo>
                <a:cubicBezTo>
                  <a:pt x="47" y="5"/>
                  <a:pt x="47" y="5"/>
                  <a:pt x="47" y="5"/>
                </a:cubicBezTo>
                <a:cubicBezTo>
                  <a:pt x="47" y="5"/>
                  <a:pt x="47" y="6"/>
                  <a:pt x="46" y="6"/>
                </a:cubicBezTo>
                <a:cubicBezTo>
                  <a:pt x="45" y="7"/>
                  <a:pt x="45" y="7"/>
                  <a:pt x="45" y="7"/>
                </a:cubicBezTo>
                <a:cubicBezTo>
                  <a:pt x="44" y="7"/>
                  <a:pt x="44" y="8"/>
                  <a:pt x="44" y="8"/>
                </a:cubicBezTo>
                <a:cubicBezTo>
                  <a:pt x="67" y="65"/>
                  <a:pt x="67" y="65"/>
                  <a:pt x="67" y="65"/>
                </a:cubicBezTo>
                <a:cubicBezTo>
                  <a:pt x="67" y="66"/>
                  <a:pt x="67" y="66"/>
                  <a:pt x="66" y="67"/>
                </a:cubicBezTo>
                <a:cubicBezTo>
                  <a:pt x="66" y="67"/>
                  <a:pt x="66" y="67"/>
                  <a:pt x="66" y="67"/>
                </a:cubicBezTo>
                <a:cubicBezTo>
                  <a:pt x="65" y="67"/>
                  <a:pt x="65" y="68"/>
                  <a:pt x="65" y="68"/>
                </a:cubicBezTo>
                <a:cubicBezTo>
                  <a:pt x="66" y="70"/>
                  <a:pt x="66" y="70"/>
                  <a:pt x="66" y="70"/>
                </a:cubicBezTo>
                <a:cubicBezTo>
                  <a:pt x="67" y="72"/>
                  <a:pt x="66" y="73"/>
                  <a:pt x="64" y="74"/>
                </a:cubicBezTo>
                <a:cubicBezTo>
                  <a:pt x="60" y="76"/>
                  <a:pt x="60" y="76"/>
                  <a:pt x="60" y="76"/>
                </a:cubicBezTo>
                <a:cubicBezTo>
                  <a:pt x="58" y="76"/>
                  <a:pt x="57" y="75"/>
                  <a:pt x="56" y="74"/>
                </a:cubicBezTo>
                <a:cubicBezTo>
                  <a:pt x="55" y="72"/>
                  <a:pt x="55" y="72"/>
                  <a:pt x="55" y="72"/>
                </a:cubicBezTo>
                <a:cubicBezTo>
                  <a:pt x="55" y="72"/>
                  <a:pt x="54" y="71"/>
                  <a:pt x="54" y="72"/>
                </a:cubicBezTo>
                <a:cubicBezTo>
                  <a:pt x="53" y="72"/>
                  <a:pt x="53" y="72"/>
                  <a:pt x="53" y="72"/>
                </a:cubicBezTo>
                <a:cubicBezTo>
                  <a:pt x="53" y="72"/>
                  <a:pt x="52" y="72"/>
                  <a:pt x="52" y="71"/>
                </a:cubicBezTo>
                <a:cubicBezTo>
                  <a:pt x="41" y="45"/>
                  <a:pt x="41" y="45"/>
                  <a:pt x="41" y="45"/>
                </a:cubicBezTo>
                <a:cubicBezTo>
                  <a:pt x="41" y="43"/>
                  <a:pt x="39" y="43"/>
                  <a:pt x="38" y="43"/>
                </a:cubicBezTo>
                <a:cubicBezTo>
                  <a:pt x="31" y="48"/>
                  <a:pt x="26" y="54"/>
                  <a:pt x="23" y="60"/>
                </a:cubicBezTo>
                <a:cubicBezTo>
                  <a:pt x="23" y="62"/>
                  <a:pt x="23" y="63"/>
                  <a:pt x="24" y="65"/>
                </a:cubicBezTo>
                <a:cubicBezTo>
                  <a:pt x="24" y="66"/>
                  <a:pt x="25" y="68"/>
                  <a:pt x="25" y="70"/>
                </a:cubicBezTo>
                <a:cubicBezTo>
                  <a:pt x="25" y="73"/>
                  <a:pt x="24" y="76"/>
                  <a:pt x="22" y="78"/>
                </a:cubicBezTo>
                <a:cubicBezTo>
                  <a:pt x="21" y="79"/>
                  <a:pt x="21" y="81"/>
                  <a:pt x="21" y="82"/>
                </a:cubicBezTo>
                <a:cubicBezTo>
                  <a:pt x="22" y="92"/>
                  <a:pt x="28" y="102"/>
                  <a:pt x="37" y="108"/>
                </a:cubicBezTo>
                <a:cubicBezTo>
                  <a:pt x="38" y="108"/>
                  <a:pt x="39" y="109"/>
                  <a:pt x="40" y="109"/>
                </a:cubicBezTo>
                <a:cubicBezTo>
                  <a:pt x="81" y="109"/>
                  <a:pt x="81" y="109"/>
                  <a:pt x="81" y="109"/>
                </a:cubicBezTo>
                <a:cubicBezTo>
                  <a:pt x="83" y="109"/>
                  <a:pt x="86" y="111"/>
                  <a:pt x="86" y="114"/>
                </a:cubicBezTo>
                <a:cubicBezTo>
                  <a:pt x="86" y="118"/>
                  <a:pt x="86" y="118"/>
                  <a:pt x="86" y="118"/>
                </a:cubicBezTo>
                <a:cubicBezTo>
                  <a:pt x="86" y="121"/>
                  <a:pt x="83" y="123"/>
                  <a:pt x="81" y="123"/>
                </a:cubicBezTo>
                <a:cubicBezTo>
                  <a:pt x="10" y="123"/>
                  <a:pt x="10" y="123"/>
                  <a:pt x="10" y="123"/>
                </a:cubicBezTo>
                <a:cubicBezTo>
                  <a:pt x="7" y="123"/>
                  <a:pt x="5" y="121"/>
                  <a:pt x="5" y="118"/>
                </a:cubicBezTo>
                <a:cubicBezTo>
                  <a:pt x="5" y="114"/>
                  <a:pt x="5" y="114"/>
                  <a:pt x="5" y="114"/>
                </a:cubicBezTo>
                <a:cubicBezTo>
                  <a:pt x="5" y="111"/>
                  <a:pt x="7" y="109"/>
                  <a:pt x="10" y="109"/>
                </a:cubicBezTo>
                <a:close/>
                <a:moveTo>
                  <a:pt x="13" y="65"/>
                </a:moveTo>
                <a:cubicBezTo>
                  <a:pt x="16" y="65"/>
                  <a:pt x="18" y="67"/>
                  <a:pt x="18" y="70"/>
                </a:cubicBezTo>
                <a:cubicBezTo>
                  <a:pt x="18" y="73"/>
                  <a:pt x="16" y="76"/>
                  <a:pt x="13" y="76"/>
                </a:cubicBezTo>
                <a:cubicBezTo>
                  <a:pt x="9" y="76"/>
                  <a:pt x="7" y="73"/>
                  <a:pt x="7" y="70"/>
                </a:cubicBezTo>
                <a:cubicBezTo>
                  <a:pt x="7" y="67"/>
                  <a:pt x="9" y="65"/>
                  <a:pt x="13" y="65"/>
                </a:cubicBezTo>
                <a:close/>
                <a:moveTo>
                  <a:pt x="46" y="86"/>
                </a:moveTo>
                <a:cubicBezTo>
                  <a:pt x="82" y="72"/>
                  <a:pt x="82" y="72"/>
                  <a:pt x="82" y="72"/>
                </a:cubicBezTo>
                <a:cubicBezTo>
                  <a:pt x="83" y="71"/>
                  <a:pt x="85" y="72"/>
                  <a:pt x="86" y="73"/>
                </a:cubicBezTo>
                <a:cubicBezTo>
                  <a:pt x="87" y="76"/>
                  <a:pt x="87" y="76"/>
                  <a:pt x="87" y="76"/>
                </a:cubicBezTo>
                <a:cubicBezTo>
                  <a:pt x="87" y="78"/>
                  <a:pt x="87" y="80"/>
                  <a:pt x="85" y="80"/>
                </a:cubicBezTo>
                <a:cubicBezTo>
                  <a:pt x="49" y="94"/>
                  <a:pt x="49" y="94"/>
                  <a:pt x="49" y="94"/>
                </a:cubicBezTo>
                <a:cubicBezTo>
                  <a:pt x="48" y="95"/>
                  <a:pt x="46" y="94"/>
                  <a:pt x="45" y="93"/>
                </a:cubicBezTo>
                <a:cubicBezTo>
                  <a:pt x="44" y="90"/>
                  <a:pt x="44" y="90"/>
                  <a:pt x="44" y="90"/>
                </a:cubicBezTo>
                <a:cubicBezTo>
                  <a:pt x="44" y="88"/>
                  <a:pt x="44" y="87"/>
                  <a:pt x="46" y="86"/>
                </a:cubicBezTo>
                <a:close/>
              </a:path>
            </a:pathLst>
          </a:custGeom>
          <a:solidFill>
            <a:srgbClr val="9DD53E"/>
          </a:solidFill>
          <a:ln>
            <a:noFill/>
          </a:ln>
        </p:spPr>
        <p:txBody>
          <a:bodyPr/>
          <a:lstStyle/>
          <a:p>
            <a:endParaRPr lang="zh-CN" altLang="en-US"/>
          </a:p>
        </p:txBody>
      </p:sp>
      <p:sp>
        <p:nvSpPr>
          <p:cNvPr id="14347" name="Freeform 11"/>
          <p:cNvSpPr>
            <a:spLocks noEditPoints="1"/>
          </p:cNvSpPr>
          <p:nvPr/>
        </p:nvSpPr>
        <p:spPr bwMode="auto">
          <a:xfrm rot="-178888">
            <a:off x="2554288" y="3429000"/>
            <a:ext cx="304800" cy="304800"/>
          </a:xfrm>
          <a:custGeom>
            <a:avLst/>
            <a:gdLst>
              <a:gd name="T0" fmla="*/ 69 w 138"/>
              <a:gd name="T1" fmla="*/ 138 h 138"/>
              <a:gd name="T2" fmla="*/ 114 w 138"/>
              <a:gd name="T3" fmla="*/ 36 h 138"/>
              <a:gd name="T4" fmla="*/ 105 w 138"/>
              <a:gd name="T5" fmla="*/ 64 h 138"/>
              <a:gd name="T6" fmla="*/ 126 w 138"/>
              <a:gd name="T7" fmla="*/ 64 h 138"/>
              <a:gd name="T8" fmla="*/ 124 w 138"/>
              <a:gd name="T9" fmla="*/ 72 h 138"/>
              <a:gd name="T10" fmla="*/ 102 w 138"/>
              <a:gd name="T11" fmla="*/ 95 h 138"/>
              <a:gd name="T12" fmla="*/ 116 w 138"/>
              <a:gd name="T13" fmla="*/ 101 h 138"/>
              <a:gd name="T14" fmla="*/ 25 w 138"/>
              <a:gd name="T15" fmla="*/ 101 h 138"/>
              <a:gd name="T16" fmla="*/ 34 w 138"/>
              <a:gd name="T17" fmla="*/ 73 h 138"/>
              <a:gd name="T18" fmla="*/ 13 w 138"/>
              <a:gd name="T19" fmla="*/ 74 h 138"/>
              <a:gd name="T20" fmla="*/ 15 w 138"/>
              <a:gd name="T21" fmla="*/ 66 h 138"/>
              <a:gd name="T22" fmla="*/ 37 w 138"/>
              <a:gd name="T23" fmla="*/ 43 h 138"/>
              <a:gd name="T24" fmla="*/ 22 w 138"/>
              <a:gd name="T25" fmla="*/ 37 h 138"/>
              <a:gd name="T26" fmla="*/ 92 w 138"/>
              <a:gd name="T27" fmla="*/ 19 h 138"/>
              <a:gd name="T28" fmla="*/ 109 w 138"/>
              <a:gd name="T29" fmla="*/ 32 h 138"/>
              <a:gd name="T30" fmla="*/ 93 w 138"/>
              <a:gd name="T31" fmla="*/ 18 h 138"/>
              <a:gd name="T32" fmla="*/ 74 w 138"/>
              <a:gd name="T33" fmla="*/ 12 h 138"/>
              <a:gd name="T34" fmla="*/ 74 w 138"/>
              <a:gd name="T35" fmla="*/ 40 h 138"/>
              <a:gd name="T36" fmla="*/ 81 w 138"/>
              <a:gd name="T37" fmla="*/ 14 h 138"/>
              <a:gd name="T38" fmla="*/ 61 w 138"/>
              <a:gd name="T39" fmla="*/ 13 h 138"/>
              <a:gd name="T40" fmla="*/ 46 w 138"/>
              <a:gd name="T41" fmla="*/ 37 h 138"/>
              <a:gd name="T42" fmla="*/ 66 w 138"/>
              <a:gd name="T43" fmla="*/ 14 h 138"/>
              <a:gd name="T44" fmla="*/ 29 w 138"/>
              <a:gd name="T45" fmla="*/ 29 h 138"/>
              <a:gd name="T46" fmla="*/ 37 w 138"/>
              <a:gd name="T47" fmla="*/ 35 h 138"/>
              <a:gd name="T48" fmla="*/ 45 w 138"/>
              <a:gd name="T49" fmla="*/ 18 h 138"/>
              <a:gd name="T50" fmla="*/ 46 w 138"/>
              <a:gd name="T51" fmla="*/ 119 h 138"/>
              <a:gd name="T52" fmla="*/ 29 w 138"/>
              <a:gd name="T53" fmla="*/ 106 h 138"/>
              <a:gd name="T54" fmla="*/ 64 w 138"/>
              <a:gd name="T55" fmla="*/ 125 h 138"/>
              <a:gd name="T56" fmla="*/ 64 w 138"/>
              <a:gd name="T57" fmla="*/ 98 h 138"/>
              <a:gd name="T58" fmla="*/ 57 w 138"/>
              <a:gd name="T59" fmla="*/ 123 h 138"/>
              <a:gd name="T60" fmla="*/ 78 w 138"/>
              <a:gd name="T61" fmla="*/ 125 h 138"/>
              <a:gd name="T62" fmla="*/ 92 w 138"/>
              <a:gd name="T63" fmla="*/ 100 h 138"/>
              <a:gd name="T64" fmla="*/ 72 w 138"/>
              <a:gd name="T65" fmla="*/ 123 h 138"/>
              <a:gd name="T66" fmla="*/ 110 w 138"/>
              <a:gd name="T67" fmla="*/ 108 h 138"/>
              <a:gd name="T68" fmla="*/ 99 w 138"/>
              <a:gd name="T69" fmla="*/ 104 h 138"/>
              <a:gd name="T70" fmla="*/ 94 w 138"/>
              <a:gd name="T71" fmla="*/ 43 h 138"/>
              <a:gd name="T72" fmla="*/ 72 w 138"/>
              <a:gd name="T73" fmla="*/ 64 h 138"/>
              <a:gd name="T74" fmla="*/ 98 w 138"/>
              <a:gd name="T75" fmla="*/ 64 h 138"/>
              <a:gd name="T76" fmla="*/ 97 w 138"/>
              <a:gd name="T77" fmla="*/ 72 h 138"/>
              <a:gd name="T78" fmla="*/ 72 w 138"/>
              <a:gd name="T79" fmla="*/ 90 h 138"/>
              <a:gd name="T80" fmla="*/ 96 w 138"/>
              <a:gd name="T81" fmla="*/ 93 h 138"/>
              <a:gd name="T82" fmla="*/ 45 w 138"/>
              <a:gd name="T83" fmla="*/ 94 h 138"/>
              <a:gd name="T84" fmla="*/ 66 w 138"/>
              <a:gd name="T85" fmla="*/ 73 h 138"/>
              <a:gd name="T86" fmla="*/ 40 w 138"/>
              <a:gd name="T87" fmla="*/ 74 h 138"/>
              <a:gd name="T88" fmla="*/ 42 w 138"/>
              <a:gd name="T89" fmla="*/ 66 h 138"/>
              <a:gd name="T90" fmla="*/ 66 w 138"/>
              <a:gd name="T91" fmla="*/ 47 h 138"/>
              <a:gd name="T92" fmla="*/ 43 w 138"/>
              <a:gd name="T93" fmla="*/ 44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8" h="138">
                <a:moveTo>
                  <a:pt x="69" y="0"/>
                </a:moveTo>
                <a:cubicBezTo>
                  <a:pt x="107" y="0"/>
                  <a:pt x="138" y="31"/>
                  <a:pt x="138" y="69"/>
                </a:cubicBezTo>
                <a:cubicBezTo>
                  <a:pt x="138" y="107"/>
                  <a:pt x="107" y="138"/>
                  <a:pt x="69" y="138"/>
                </a:cubicBezTo>
                <a:cubicBezTo>
                  <a:pt x="31" y="138"/>
                  <a:pt x="0" y="107"/>
                  <a:pt x="0" y="69"/>
                </a:cubicBezTo>
                <a:cubicBezTo>
                  <a:pt x="0" y="31"/>
                  <a:pt x="31" y="0"/>
                  <a:pt x="69" y="0"/>
                </a:cubicBezTo>
                <a:close/>
                <a:moveTo>
                  <a:pt x="114" y="36"/>
                </a:moveTo>
                <a:cubicBezTo>
                  <a:pt x="111" y="38"/>
                  <a:pt x="107" y="40"/>
                  <a:pt x="103" y="41"/>
                </a:cubicBezTo>
                <a:cubicBezTo>
                  <a:pt x="102" y="41"/>
                  <a:pt x="102" y="42"/>
                  <a:pt x="102" y="43"/>
                </a:cubicBezTo>
                <a:cubicBezTo>
                  <a:pt x="103" y="49"/>
                  <a:pt x="104" y="57"/>
                  <a:pt x="105" y="64"/>
                </a:cubicBezTo>
                <a:cubicBezTo>
                  <a:pt x="105" y="65"/>
                  <a:pt x="105" y="66"/>
                  <a:pt x="106" y="66"/>
                </a:cubicBezTo>
                <a:cubicBezTo>
                  <a:pt x="124" y="66"/>
                  <a:pt x="124" y="66"/>
                  <a:pt x="124" y="66"/>
                </a:cubicBezTo>
                <a:cubicBezTo>
                  <a:pt x="125" y="66"/>
                  <a:pt x="126" y="65"/>
                  <a:pt x="126" y="64"/>
                </a:cubicBezTo>
                <a:cubicBezTo>
                  <a:pt x="125" y="54"/>
                  <a:pt x="121" y="45"/>
                  <a:pt x="116" y="37"/>
                </a:cubicBezTo>
                <a:cubicBezTo>
                  <a:pt x="116" y="36"/>
                  <a:pt x="115" y="36"/>
                  <a:pt x="114" y="36"/>
                </a:cubicBezTo>
                <a:close/>
                <a:moveTo>
                  <a:pt x="124" y="72"/>
                </a:moveTo>
                <a:cubicBezTo>
                  <a:pt x="106" y="72"/>
                  <a:pt x="106" y="72"/>
                  <a:pt x="106" y="72"/>
                </a:cubicBezTo>
                <a:cubicBezTo>
                  <a:pt x="105" y="72"/>
                  <a:pt x="105" y="73"/>
                  <a:pt x="105" y="73"/>
                </a:cubicBezTo>
                <a:cubicBezTo>
                  <a:pt x="104" y="81"/>
                  <a:pt x="103" y="88"/>
                  <a:pt x="102" y="95"/>
                </a:cubicBezTo>
                <a:cubicBezTo>
                  <a:pt x="102" y="96"/>
                  <a:pt x="102" y="96"/>
                  <a:pt x="103" y="97"/>
                </a:cubicBezTo>
                <a:cubicBezTo>
                  <a:pt x="107" y="98"/>
                  <a:pt x="111" y="99"/>
                  <a:pt x="114" y="101"/>
                </a:cubicBezTo>
                <a:cubicBezTo>
                  <a:pt x="115" y="101"/>
                  <a:pt x="116" y="101"/>
                  <a:pt x="116" y="101"/>
                </a:cubicBezTo>
                <a:cubicBezTo>
                  <a:pt x="121" y="93"/>
                  <a:pt x="125" y="84"/>
                  <a:pt x="126" y="74"/>
                </a:cubicBezTo>
                <a:cubicBezTo>
                  <a:pt x="126" y="73"/>
                  <a:pt x="125" y="72"/>
                  <a:pt x="124" y="72"/>
                </a:cubicBezTo>
                <a:close/>
                <a:moveTo>
                  <a:pt x="25" y="101"/>
                </a:moveTo>
                <a:cubicBezTo>
                  <a:pt x="28" y="99"/>
                  <a:pt x="32" y="98"/>
                  <a:pt x="36" y="97"/>
                </a:cubicBezTo>
                <a:cubicBezTo>
                  <a:pt x="36" y="96"/>
                  <a:pt x="37" y="96"/>
                  <a:pt x="37" y="95"/>
                </a:cubicBezTo>
                <a:cubicBezTo>
                  <a:pt x="35" y="88"/>
                  <a:pt x="34" y="81"/>
                  <a:pt x="34" y="73"/>
                </a:cubicBezTo>
                <a:cubicBezTo>
                  <a:pt x="34" y="73"/>
                  <a:pt x="33" y="72"/>
                  <a:pt x="32" y="72"/>
                </a:cubicBezTo>
                <a:cubicBezTo>
                  <a:pt x="15" y="72"/>
                  <a:pt x="15" y="72"/>
                  <a:pt x="15" y="72"/>
                </a:cubicBezTo>
                <a:cubicBezTo>
                  <a:pt x="14" y="72"/>
                  <a:pt x="13" y="73"/>
                  <a:pt x="13" y="74"/>
                </a:cubicBezTo>
                <a:cubicBezTo>
                  <a:pt x="14" y="84"/>
                  <a:pt x="17" y="93"/>
                  <a:pt x="22" y="101"/>
                </a:cubicBezTo>
                <a:cubicBezTo>
                  <a:pt x="23" y="101"/>
                  <a:pt x="24" y="101"/>
                  <a:pt x="25" y="101"/>
                </a:cubicBezTo>
                <a:close/>
                <a:moveTo>
                  <a:pt x="15" y="66"/>
                </a:moveTo>
                <a:cubicBezTo>
                  <a:pt x="32" y="66"/>
                  <a:pt x="32" y="66"/>
                  <a:pt x="32" y="66"/>
                </a:cubicBezTo>
                <a:cubicBezTo>
                  <a:pt x="33" y="66"/>
                  <a:pt x="34" y="65"/>
                  <a:pt x="34" y="64"/>
                </a:cubicBezTo>
                <a:cubicBezTo>
                  <a:pt x="34" y="57"/>
                  <a:pt x="35" y="49"/>
                  <a:pt x="37" y="43"/>
                </a:cubicBezTo>
                <a:cubicBezTo>
                  <a:pt x="37" y="42"/>
                  <a:pt x="36" y="41"/>
                  <a:pt x="36" y="41"/>
                </a:cubicBezTo>
                <a:cubicBezTo>
                  <a:pt x="32" y="40"/>
                  <a:pt x="28" y="38"/>
                  <a:pt x="25" y="36"/>
                </a:cubicBezTo>
                <a:cubicBezTo>
                  <a:pt x="24" y="36"/>
                  <a:pt x="23" y="36"/>
                  <a:pt x="22" y="37"/>
                </a:cubicBezTo>
                <a:cubicBezTo>
                  <a:pt x="17" y="45"/>
                  <a:pt x="14" y="54"/>
                  <a:pt x="13" y="64"/>
                </a:cubicBezTo>
                <a:cubicBezTo>
                  <a:pt x="13" y="65"/>
                  <a:pt x="14" y="66"/>
                  <a:pt x="15" y="66"/>
                </a:cubicBezTo>
                <a:close/>
                <a:moveTo>
                  <a:pt x="92" y="19"/>
                </a:moveTo>
                <a:cubicBezTo>
                  <a:pt x="95" y="23"/>
                  <a:pt x="98" y="29"/>
                  <a:pt x="99" y="34"/>
                </a:cubicBezTo>
                <a:cubicBezTo>
                  <a:pt x="100" y="35"/>
                  <a:pt x="101" y="35"/>
                  <a:pt x="101" y="35"/>
                </a:cubicBezTo>
                <a:cubicBezTo>
                  <a:pt x="104" y="34"/>
                  <a:pt x="107" y="33"/>
                  <a:pt x="109" y="32"/>
                </a:cubicBezTo>
                <a:cubicBezTo>
                  <a:pt x="110" y="32"/>
                  <a:pt x="110" y="31"/>
                  <a:pt x="110" y="31"/>
                </a:cubicBezTo>
                <a:cubicBezTo>
                  <a:pt x="110" y="30"/>
                  <a:pt x="110" y="30"/>
                  <a:pt x="110" y="29"/>
                </a:cubicBezTo>
                <a:cubicBezTo>
                  <a:pt x="105" y="24"/>
                  <a:pt x="100" y="20"/>
                  <a:pt x="93" y="18"/>
                </a:cubicBezTo>
                <a:cubicBezTo>
                  <a:pt x="93" y="17"/>
                  <a:pt x="92" y="18"/>
                  <a:pt x="92" y="19"/>
                </a:cubicBezTo>
                <a:close/>
                <a:moveTo>
                  <a:pt x="78" y="13"/>
                </a:moveTo>
                <a:cubicBezTo>
                  <a:pt x="77" y="13"/>
                  <a:pt x="75" y="12"/>
                  <a:pt x="74" y="12"/>
                </a:cubicBezTo>
                <a:cubicBezTo>
                  <a:pt x="73" y="12"/>
                  <a:pt x="72" y="13"/>
                  <a:pt x="72" y="14"/>
                </a:cubicBezTo>
                <a:cubicBezTo>
                  <a:pt x="72" y="38"/>
                  <a:pt x="72" y="38"/>
                  <a:pt x="72" y="38"/>
                </a:cubicBezTo>
                <a:cubicBezTo>
                  <a:pt x="72" y="39"/>
                  <a:pt x="73" y="40"/>
                  <a:pt x="74" y="40"/>
                </a:cubicBezTo>
                <a:cubicBezTo>
                  <a:pt x="80" y="39"/>
                  <a:pt x="86" y="39"/>
                  <a:pt x="92" y="37"/>
                </a:cubicBezTo>
                <a:cubicBezTo>
                  <a:pt x="93" y="37"/>
                  <a:pt x="94" y="36"/>
                  <a:pt x="93" y="35"/>
                </a:cubicBezTo>
                <a:cubicBezTo>
                  <a:pt x="91" y="28"/>
                  <a:pt x="87" y="20"/>
                  <a:pt x="81" y="14"/>
                </a:cubicBezTo>
                <a:cubicBezTo>
                  <a:pt x="80" y="13"/>
                  <a:pt x="79" y="13"/>
                  <a:pt x="78" y="13"/>
                </a:cubicBezTo>
                <a:close/>
                <a:moveTo>
                  <a:pt x="64" y="12"/>
                </a:moveTo>
                <a:cubicBezTo>
                  <a:pt x="63" y="12"/>
                  <a:pt x="62" y="13"/>
                  <a:pt x="61" y="13"/>
                </a:cubicBezTo>
                <a:cubicBezTo>
                  <a:pt x="59" y="13"/>
                  <a:pt x="58" y="13"/>
                  <a:pt x="57" y="14"/>
                </a:cubicBezTo>
                <a:cubicBezTo>
                  <a:pt x="52" y="20"/>
                  <a:pt x="48" y="28"/>
                  <a:pt x="45" y="35"/>
                </a:cubicBezTo>
                <a:cubicBezTo>
                  <a:pt x="45" y="36"/>
                  <a:pt x="45" y="37"/>
                  <a:pt x="46" y="37"/>
                </a:cubicBezTo>
                <a:cubicBezTo>
                  <a:pt x="52" y="39"/>
                  <a:pt x="58" y="39"/>
                  <a:pt x="64" y="40"/>
                </a:cubicBezTo>
                <a:cubicBezTo>
                  <a:pt x="65" y="40"/>
                  <a:pt x="66" y="39"/>
                  <a:pt x="66" y="38"/>
                </a:cubicBezTo>
                <a:cubicBezTo>
                  <a:pt x="66" y="14"/>
                  <a:pt x="66" y="14"/>
                  <a:pt x="66" y="14"/>
                </a:cubicBezTo>
                <a:cubicBezTo>
                  <a:pt x="66" y="13"/>
                  <a:pt x="65" y="12"/>
                  <a:pt x="64" y="12"/>
                </a:cubicBezTo>
                <a:close/>
                <a:moveTo>
                  <a:pt x="45" y="18"/>
                </a:moveTo>
                <a:cubicBezTo>
                  <a:pt x="39" y="20"/>
                  <a:pt x="33" y="24"/>
                  <a:pt x="29" y="29"/>
                </a:cubicBezTo>
                <a:cubicBezTo>
                  <a:pt x="28" y="30"/>
                  <a:pt x="28" y="30"/>
                  <a:pt x="28" y="31"/>
                </a:cubicBezTo>
                <a:cubicBezTo>
                  <a:pt x="28" y="31"/>
                  <a:pt x="29" y="32"/>
                  <a:pt x="29" y="32"/>
                </a:cubicBezTo>
                <a:cubicBezTo>
                  <a:pt x="32" y="33"/>
                  <a:pt x="34" y="34"/>
                  <a:pt x="37" y="35"/>
                </a:cubicBezTo>
                <a:cubicBezTo>
                  <a:pt x="38" y="35"/>
                  <a:pt x="39" y="35"/>
                  <a:pt x="39" y="34"/>
                </a:cubicBezTo>
                <a:cubicBezTo>
                  <a:pt x="41" y="29"/>
                  <a:pt x="43" y="23"/>
                  <a:pt x="46" y="19"/>
                </a:cubicBezTo>
                <a:cubicBezTo>
                  <a:pt x="47" y="18"/>
                  <a:pt x="46" y="17"/>
                  <a:pt x="45" y="18"/>
                </a:cubicBezTo>
                <a:close/>
                <a:moveTo>
                  <a:pt x="29" y="108"/>
                </a:moveTo>
                <a:cubicBezTo>
                  <a:pt x="33" y="113"/>
                  <a:pt x="39" y="117"/>
                  <a:pt x="45" y="120"/>
                </a:cubicBezTo>
                <a:cubicBezTo>
                  <a:pt x="46" y="120"/>
                  <a:pt x="47" y="119"/>
                  <a:pt x="46" y="119"/>
                </a:cubicBezTo>
                <a:cubicBezTo>
                  <a:pt x="43" y="114"/>
                  <a:pt x="41" y="109"/>
                  <a:pt x="39" y="104"/>
                </a:cubicBezTo>
                <a:cubicBezTo>
                  <a:pt x="39" y="103"/>
                  <a:pt x="38" y="102"/>
                  <a:pt x="37" y="103"/>
                </a:cubicBezTo>
                <a:cubicBezTo>
                  <a:pt x="34" y="104"/>
                  <a:pt x="32" y="104"/>
                  <a:pt x="29" y="106"/>
                </a:cubicBezTo>
                <a:cubicBezTo>
                  <a:pt x="28" y="106"/>
                  <a:pt x="28" y="107"/>
                  <a:pt x="29" y="108"/>
                </a:cubicBezTo>
                <a:close/>
                <a:moveTo>
                  <a:pt x="61" y="125"/>
                </a:moveTo>
                <a:cubicBezTo>
                  <a:pt x="62" y="125"/>
                  <a:pt x="63" y="125"/>
                  <a:pt x="64" y="125"/>
                </a:cubicBezTo>
                <a:cubicBezTo>
                  <a:pt x="65" y="125"/>
                  <a:pt x="66" y="124"/>
                  <a:pt x="66" y="123"/>
                </a:cubicBezTo>
                <a:cubicBezTo>
                  <a:pt x="66" y="100"/>
                  <a:pt x="66" y="100"/>
                  <a:pt x="66" y="100"/>
                </a:cubicBezTo>
                <a:cubicBezTo>
                  <a:pt x="66" y="99"/>
                  <a:pt x="65" y="98"/>
                  <a:pt x="64" y="98"/>
                </a:cubicBezTo>
                <a:cubicBezTo>
                  <a:pt x="58" y="98"/>
                  <a:pt x="52" y="99"/>
                  <a:pt x="46" y="100"/>
                </a:cubicBezTo>
                <a:cubicBezTo>
                  <a:pt x="45" y="100"/>
                  <a:pt x="45" y="101"/>
                  <a:pt x="45" y="102"/>
                </a:cubicBezTo>
                <a:cubicBezTo>
                  <a:pt x="48" y="110"/>
                  <a:pt x="52" y="118"/>
                  <a:pt x="57" y="123"/>
                </a:cubicBezTo>
                <a:cubicBezTo>
                  <a:pt x="58" y="124"/>
                  <a:pt x="59" y="125"/>
                  <a:pt x="61" y="125"/>
                </a:cubicBezTo>
                <a:close/>
                <a:moveTo>
                  <a:pt x="74" y="125"/>
                </a:moveTo>
                <a:cubicBezTo>
                  <a:pt x="75" y="125"/>
                  <a:pt x="77" y="125"/>
                  <a:pt x="78" y="125"/>
                </a:cubicBezTo>
                <a:cubicBezTo>
                  <a:pt x="79" y="125"/>
                  <a:pt x="80" y="124"/>
                  <a:pt x="81" y="123"/>
                </a:cubicBezTo>
                <a:cubicBezTo>
                  <a:pt x="87" y="118"/>
                  <a:pt x="91" y="110"/>
                  <a:pt x="93" y="102"/>
                </a:cubicBezTo>
                <a:cubicBezTo>
                  <a:pt x="94" y="101"/>
                  <a:pt x="93" y="100"/>
                  <a:pt x="92" y="100"/>
                </a:cubicBezTo>
                <a:cubicBezTo>
                  <a:pt x="86" y="99"/>
                  <a:pt x="80" y="98"/>
                  <a:pt x="74" y="98"/>
                </a:cubicBezTo>
                <a:cubicBezTo>
                  <a:pt x="73" y="98"/>
                  <a:pt x="72" y="99"/>
                  <a:pt x="72" y="100"/>
                </a:cubicBezTo>
                <a:cubicBezTo>
                  <a:pt x="72" y="123"/>
                  <a:pt x="72" y="123"/>
                  <a:pt x="72" y="123"/>
                </a:cubicBezTo>
                <a:cubicBezTo>
                  <a:pt x="72" y="124"/>
                  <a:pt x="73" y="125"/>
                  <a:pt x="74" y="125"/>
                </a:cubicBezTo>
                <a:close/>
                <a:moveTo>
                  <a:pt x="93" y="120"/>
                </a:moveTo>
                <a:cubicBezTo>
                  <a:pt x="100" y="117"/>
                  <a:pt x="105" y="113"/>
                  <a:pt x="110" y="108"/>
                </a:cubicBezTo>
                <a:cubicBezTo>
                  <a:pt x="111" y="107"/>
                  <a:pt x="110" y="106"/>
                  <a:pt x="109" y="106"/>
                </a:cubicBezTo>
                <a:cubicBezTo>
                  <a:pt x="107" y="104"/>
                  <a:pt x="104" y="104"/>
                  <a:pt x="101" y="103"/>
                </a:cubicBezTo>
                <a:cubicBezTo>
                  <a:pt x="101" y="102"/>
                  <a:pt x="100" y="103"/>
                  <a:pt x="99" y="104"/>
                </a:cubicBezTo>
                <a:cubicBezTo>
                  <a:pt x="98" y="109"/>
                  <a:pt x="95" y="114"/>
                  <a:pt x="92" y="119"/>
                </a:cubicBezTo>
                <a:cubicBezTo>
                  <a:pt x="92" y="119"/>
                  <a:pt x="93" y="120"/>
                  <a:pt x="93" y="120"/>
                </a:cubicBezTo>
                <a:close/>
                <a:moveTo>
                  <a:pt x="94" y="43"/>
                </a:moveTo>
                <a:cubicBezTo>
                  <a:pt x="88" y="44"/>
                  <a:pt x="81" y="45"/>
                  <a:pt x="74" y="46"/>
                </a:cubicBezTo>
                <a:cubicBezTo>
                  <a:pt x="73" y="46"/>
                  <a:pt x="72" y="46"/>
                  <a:pt x="72" y="47"/>
                </a:cubicBezTo>
                <a:cubicBezTo>
                  <a:pt x="72" y="64"/>
                  <a:pt x="72" y="64"/>
                  <a:pt x="72" y="64"/>
                </a:cubicBezTo>
                <a:cubicBezTo>
                  <a:pt x="72" y="65"/>
                  <a:pt x="73" y="66"/>
                  <a:pt x="74" y="66"/>
                </a:cubicBezTo>
                <a:cubicBezTo>
                  <a:pt x="97" y="66"/>
                  <a:pt x="97" y="66"/>
                  <a:pt x="97" y="66"/>
                </a:cubicBezTo>
                <a:cubicBezTo>
                  <a:pt x="98" y="66"/>
                  <a:pt x="99" y="65"/>
                  <a:pt x="98" y="64"/>
                </a:cubicBezTo>
                <a:cubicBezTo>
                  <a:pt x="98" y="57"/>
                  <a:pt x="97" y="50"/>
                  <a:pt x="96" y="44"/>
                </a:cubicBezTo>
                <a:cubicBezTo>
                  <a:pt x="96" y="44"/>
                  <a:pt x="95" y="43"/>
                  <a:pt x="94" y="43"/>
                </a:cubicBezTo>
                <a:close/>
                <a:moveTo>
                  <a:pt x="97" y="72"/>
                </a:moveTo>
                <a:cubicBezTo>
                  <a:pt x="74" y="72"/>
                  <a:pt x="74" y="72"/>
                  <a:pt x="74" y="72"/>
                </a:cubicBezTo>
                <a:cubicBezTo>
                  <a:pt x="73" y="72"/>
                  <a:pt x="72" y="73"/>
                  <a:pt x="72" y="73"/>
                </a:cubicBezTo>
                <a:cubicBezTo>
                  <a:pt x="72" y="90"/>
                  <a:pt x="72" y="90"/>
                  <a:pt x="72" y="90"/>
                </a:cubicBezTo>
                <a:cubicBezTo>
                  <a:pt x="72" y="91"/>
                  <a:pt x="73" y="92"/>
                  <a:pt x="74" y="92"/>
                </a:cubicBezTo>
                <a:cubicBezTo>
                  <a:pt x="81" y="92"/>
                  <a:pt x="88" y="93"/>
                  <a:pt x="94" y="94"/>
                </a:cubicBezTo>
                <a:cubicBezTo>
                  <a:pt x="95" y="95"/>
                  <a:pt x="96" y="94"/>
                  <a:pt x="96" y="93"/>
                </a:cubicBezTo>
                <a:cubicBezTo>
                  <a:pt x="97" y="87"/>
                  <a:pt x="98" y="80"/>
                  <a:pt x="98" y="74"/>
                </a:cubicBezTo>
                <a:cubicBezTo>
                  <a:pt x="99" y="73"/>
                  <a:pt x="98" y="72"/>
                  <a:pt x="97" y="72"/>
                </a:cubicBezTo>
                <a:close/>
                <a:moveTo>
                  <a:pt x="45" y="94"/>
                </a:moveTo>
                <a:cubicBezTo>
                  <a:pt x="51" y="93"/>
                  <a:pt x="58" y="92"/>
                  <a:pt x="65" y="92"/>
                </a:cubicBezTo>
                <a:cubicBezTo>
                  <a:pt x="65" y="92"/>
                  <a:pt x="66" y="91"/>
                  <a:pt x="66" y="90"/>
                </a:cubicBezTo>
                <a:cubicBezTo>
                  <a:pt x="66" y="73"/>
                  <a:pt x="66" y="73"/>
                  <a:pt x="66" y="73"/>
                </a:cubicBezTo>
                <a:cubicBezTo>
                  <a:pt x="66" y="73"/>
                  <a:pt x="65" y="72"/>
                  <a:pt x="65" y="72"/>
                </a:cubicBezTo>
                <a:cubicBezTo>
                  <a:pt x="42" y="72"/>
                  <a:pt x="42" y="72"/>
                  <a:pt x="42" y="72"/>
                </a:cubicBezTo>
                <a:cubicBezTo>
                  <a:pt x="41" y="72"/>
                  <a:pt x="40" y="73"/>
                  <a:pt x="40" y="74"/>
                </a:cubicBezTo>
                <a:cubicBezTo>
                  <a:pt x="40" y="80"/>
                  <a:pt x="41" y="87"/>
                  <a:pt x="43" y="93"/>
                </a:cubicBezTo>
                <a:cubicBezTo>
                  <a:pt x="43" y="94"/>
                  <a:pt x="44" y="95"/>
                  <a:pt x="45" y="94"/>
                </a:cubicBezTo>
                <a:close/>
                <a:moveTo>
                  <a:pt x="42" y="66"/>
                </a:moveTo>
                <a:cubicBezTo>
                  <a:pt x="65" y="66"/>
                  <a:pt x="65" y="66"/>
                  <a:pt x="65" y="66"/>
                </a:cubicBezTo>
                <a:cubicBezTo>
                  <a:pt x="65" y="66"/>
                  <a:pt x="66" y="65"/>
                  <a:pt x="66" y="64"/>
                </a:cubicBezTo>
                <a:cubicBezTo>
                  <a:pt x="66" y="47"/>
                  <a:pt x="66" y="47"/>
                  <a:pt x="66" y="47"/>
                </a:cubicBezTo>
                <a:cubicBezTo>
                  <a:pt x="66" y="46"/>
                  <a:pt x="65" y="46"/>
                  <a:pt x="65" y="46"/>
                </a:cubicBezTo>
                <a:cubicBezTo>
                  <a:pt x="58" y="45"/>
                  <a:pt x="51" y="44"/>
                  <a:pt x="45" y="43"/>
                </a:cubicBezTo>
                <a:cubicBezTo>
                  <a:pt x="44" y="43"/>
                  <a:pt x="43" y="44"/>
                  <a:pt x="43" y="44"/>
                </a:cubicBezTo>
                <a:cubicBezTo>
                  <a:pt x="41" y="50"/>
                  <a:pt x="40" y="57"/>
                  <a:pt x="40" y="64"/>
                </a:cubicBezTo>
                <a:cubicBezTo>
                  <a:pt x="40" y="65"/>
                  <a:pt x="41" y="66"/>
                  <a:pt x="42" y="66"/>
                </a:cubicBezTo>
                <a:close/>
              </a:path>
            </a:pathLst>
          </a:custGeom>
          <a:solidFill>
            <a:srgbClr val="E54B81"/>
          </a:solidFill>
          <a:ln>
            <a:noFill/>
          </a:ln>
        </p:spPr>
        <p:txBody>
          <a:bodyPr/>
          <a:lstStyle/>
          <a:p>
            <a:endParaRPr lang="zh-CN" altLang="en-US"/>
          </a:p>
        </p:txBody>
      </p:sp>
      <p:grpSp>
        <p:nvGrpSpPr>
          <p:cNvPr id="14348" name="Group 12"/>
          <p:cNvGrpSpPr/>
          <p:nvPr/>
        </p:nvGrpSpPr>
        <p:grpSpPr bwMode="auto">
          <a:xfrm>
            <a:off x="6264275" y="1635125"/>
            <a:ext cx="304800" cy="295275"/>
            <a:chOff x="0" y="0"/>
            <a:chExt cx="191" cy="186"/>
          </a:xfrm>
          <a:solidFill>
            <a:srgbClr val="594D7B"/>
          </a:solidFill>
        </p:grpSpPr>
        <p:sp>
          <p:nvSpPr>
            <p:cNvPr id="14349" name="Freeform 13"/>
            <p:cNvSpPr>
              <a:spLocks noEditPoints="1"/>
            </p:cNvSpPr>
            <p:nvPr/>
          </p:nvSpPr>
          <p:spPr bwMode="auto">
            <a:xfrm>
              <a:off x="0" y="0"/>
              <a:ext cx="121" cy="113"/>
            </a:xfrm>
            <a:custGeom>
              <a:avLst/>
              <a:gdLst>
                <a:gd name="T0" fmla="*/ 51 w 51"/>
                <a:gd name="T1" fmla="*/ 33 h 48"/>
                <a:gd name="T2" fmla="*/ 2 w 51"/>
                <a:gd name="T3" fmla="*/ 33 h 48"/>
                <a:gd name="T4" fmla="*/ 0 w 51"/>
                <a:gd name="T5" fmla="*/ 34 h 48"/>
                <a:gd name="T6" fmla="*/ 18 w 51"/>
                <a:gd name="T7" fmla="*/ 48 h 48"/>
                <a:gd name="T8" fmla="*/ 36 w 51"/>
                <a:gd name="T9" fmla="*/ 48 h 48"/>
                <a:gd name="T10" fmla="*/ 39 w 51"/>
                <a:gd name="T11" fmla="*/ 44 h 48"/>
                <a:gd name="T12" fmla="*/ 37 w 51"/>
                <a:gd name="T13" fmla="*/ 40 h 48"/>
                <a:gd name="T14" fmla="*/ 38 w 51"/>
                <a:gd name="T15" fmla="*/ 38 h 48"/>
                <a:gd name="T16" fmla="*/ 39 w 51"/>
                <a:gd name="T17" fmla="*/ 38 h 48"/>
                <a:gd name="T18" fmla="*/ 43 w 51"/>
                <a:gd name="T19" fmla="*/ 41 h 48"/>
                <a:gd name="T20" fmla="*/ 44 w 51"/>
                <a:gd name="T21" fmla="*/ 40 h 48"/>
                <a:gd name="T22" fmla="*/ 40 w 51"/>
                <a:gd name="T23" fmla="*/ 37 h 48"/>
                <a:gd name="T24" fmla="*/ 40 w 51"/>
                <a:gd name="T25" fmla="*/ 35 h 48"/>
                <a:gd name="T26" fmla="*/ 43 w 51"/>
                <a:gd name="T27" fmla="*/ 35 h 48"/>
                <a:gd name="T28" fmla="*/ 47 w 51"/>
                <a:gd name="T29" fmla="*/ 37 h 48"/>
                <a:gd name="T30" fmla="*/ 51 w 51"/>
                <a:gd name="T31" fmla="*/ 33 h 48"/>
                <a:gd name="T32" fmla="*/ 33 w 51"/>
                <a:gd name="T33" fmla="*/ 30 h 48"/>
                <a:gd name="T34" fmla="*/ 25 w 51"/>
                <a:gd name="T35" fmla="*/ 3 h 48"/>
                <a:gd name="T36" fmla="*/ 27 w 51"/>
                <a:gd name="T37" fmla="*/ 1 h 48"/>
                <a:gd name="T38" fmla="*/ 44 w 51"/>
                <a:gd name="T39" fmla="*/ 14 h 48"/>
                <a:gd name="T40" fmla="*/ 48 w 51"/>
                <a:gd name="T41" fmla="*/ 29 h 48"/>
                <a:gd name="T42" fmla="*/ 47 w 51"/>
                <a:gd name="T43" fmla="*/ 31 h 48"/>
                <a:gd name="T44" fmla="*/ 34 w 51"/>
                <a:gd name="T45" fmla="*/ 31 h 48"/>
                <a:gd name="T46" fmla="*/ 33 w 51"/>
                <a:gd name="T47" fmla="*/ 3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48">
                  <a:moveTo>
                    <a:pt x="51" y="33"/>
                  </a:moveTo>
                  <a:cubicBezTo>
                    <a:pt x="2" y="33"/>
                    <a:pt x="2" y="33"/>
                    <a:pt x="2" y="33"/>
                  </a:cubicBezTo>
                  <a:cubicBezTo>
                    <a:pt x="1" y="33"/>
                    <a:pt x="0" y="33"/>
                    <a:pt x="0" y="34"/>
                  </a:cubicBezTo>
                  <a:cubicBezTo>
                    <a:pt x="1" y="43"/>
                    <a:pt x="10" y="48"/>
                    <a:pt x="18" y="48"/>
                  </a:cubicBezTo>
                  <a:cubicBezTo>
                    <a:pt x="36" y="48"/>
                    <a:pt x="36" y="48"/>
                    <a:pt x="36" y="48"/>
                  </a:cubicBezTo>
                  <a:cubicBezTo>
                    <a:pt x="39" y="44"/>
                    <a:pt x="39" y="44"/>
                    <a:pt x="39" y="44"/>
                  </a:cubicBezTo>
                  <a:cubicBezTo>
                    <a:pt x="38" y="43"/>
                    <a:pt x="37" y="42"/>
                    <a:pt x="37" y="40"/>
                  </a:cubicBezTo>
                  <a:cubicBezTo>
                    <a:pt x="37" y="39"/>
                    <a:pt x="37" y="39"/>
                    <a:pt x="38" y="38"/>
                  </a:cubicBezTo>
                  <a:cubicBezTo>
                    <a:pt x="38" y="38"/>
                    <a:pt x="38" y="38"/>
                    <a:pt x="39" y="38"/>
                  </a:cubicBezTo>
                  <a:cubicBezTo>
                    <a:pt x="43" y="41"/>
                    <a:pt x="43" y="41"/>
                    <a:pt x="43" y="41"/>
                  </a:cubicBezTo>
                  <a:cubicBezTo>
                    <a:pt x="44" y="40"/>
                    <a:pt x="44" y="40"/>
                    <a:pt x="44" y="40"/>
                  </a:cubicBezTo>
                  <a:cubicBezTo>
                    <a:pt x="40" y="37"/>
                    <a:pt x="40" y="37"/>
                    <a:pt x="40" y="37"/>
                  </a:cubicBezTo>
                  <a:cubicBezTo>
                    <a:pt x="40" y="36"/>
                    <a:pt x="40" y="36"/>
                    <a:pt x="40" y="35"/>
                  </a:cubicBezTo>
                  <a:cubicBezTo>
                    <a:pt x="41" y="35"/>
                    <a:pt x="42" y="35"/>
                    <a:pt x="43" y="35"/>
                  </a:cubicBezTo>
                  <a:cubicBezTo>
                    <a:pt x="45" y="35"/>
                    <a:pt x="46" y="35"/>
                    <a:pt x="47" y="37"/>
                  </a:cubicBezTo>
                  <a:lnTo>
                    <a:pt x="51" y="33"/>
                  </a:lnTo>
                  <a:close/>
                  <a:moveTo>
                    <a:pt x="33" y="30"/>
                  </a:moveTo>
                  <a:cubicBezTo>
                    <a:pt x="25" y="3"/>
                    <a:pt x="25" y="3"/>
                    <a:pt x="25" y="3"/>
                  </a:cubicBezTo>
                  <a:cubicBezTo>
                    <a:pt x="25" y="2"/>
                    <a:pt x="26" y="1"/>
                    <a:pt x="27" y="1"/>
                  </a:cubicBezTo>
                  <a:cubicBezTo>
                    <a:pt x="35" y="0"/>
                    <a:pt x="42" y="7"/>
                    <a:pt x="44" y="14"/>
                  </a:cubicBezTo>
                  <a:cubicBezTo>
                    <a:pt x="48" y="29"/>
                    <a:pt x="48" y="29"/>
                    <a:pt x="48" y="29"/>
                  </a:cubicBezTo>
                  <a:cubicBezTo>
                    <a:pt x="48" y="30"/>
                    <a:pt x="48" y="31"/>
                    <a:pt x="47" y="31"/>
                  </a:cubicBezTo>
                  <a:cubicBezTo>
                    <a:pt x="34" y="31"/>
                    <a:pt x="34" y="31"/>
                    <a:pt x="34" y="31"/>
                  </a:cubicBezTo>
                  <a:cubicBezTo>
                    <a:pt x="33" y="31"/>
                    <a:pt x="33" y="30"/>
                    <a:pt x="3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350" name="Freeform 14"/>
            <p:cNvSpPr>
              <a:spLocks noEditPoints="1"/>
            </p:cNvSpPr>
            <p:nvPr/>
          </p:nvSpPr>
          <p:spPr bwMode="auto">
            <a:xfrm>
              <a:off x="85" y="78"/>
              <a:ext cx="106" cy="108"/>
            </a:xfrm>
            <a:custGeom>
              <a:avLst/>
              <a:gdLst>
                <a:gd name="T0" fmla="*/ 43 w 45"/>
                <a:gd name="T1" fmla="*/ 0 h 46"/>
                <a:gd name="T2" fmla="*/ 15 w 45"/>
                <a:gd name="T3" fmla="*/ 0 h 46"/>
                <a:gd name="T4" fmla="*/ 11 w 45"/>
                <a:gd name="T5" fmla="*/ 4 h 46"/>
                <a:gd name="T6" fmla="*/ 12 w 45"/>
                <a:gd name="T7" fmla="*/ 7 h 46"/>
                <a:gd name="T8" fmla="*/ 12 w 45"/>
                <a:gd name="T9" fmla="*/ 8 h 46"/>
                <a:gd name="T10" fmla="*/ 11 w 45"/>
                <a:gd name="T11" fmla="*/ 9 h 46"/>
                <a:gd name="T12" fmla="*/ 8 w 45"/>
                <a:gd name="T13" fmla="*/ 7 h 46"/>
                <a:gd name="T14" fmla="*/ 7 w 45"/>
                <a:gd name="T15" fmla="*/ 8 h 46"/>
                <a:gd name="T16" fmla="*/ 10 w 45"/>
                <a:gd name="T17" fmla="*/ 10 h 46"/>
                <a:gd name="T18" fmla="*/ 10 w 45"/>
                <a:gd name="T19" fmla="*/ 12 h 46"/>
                <a:gd name="T20" fmla="*/ 7 w 45"/>
                <a:gd name="T21" fmla="*/ 13 h 46"/>
                <a:gd name="T22" fmla="*/ 3 w 45"/>
                <a:gd name="T23" fmla="*/ 11 h 46"/>
                <a:gd name="T24" fmla="*/ 0 w 45"/>
                <a:gd name="T25" fmla="*/ 15 h 46"/>
                <a:gd name="T26" fmla="*/ 43 w 45"/>
                <a:gd name="T27" fmla="*/ 15 h 46"/>
                <a:gd name="T28" fmla="*/ 45 w 45"/>
                <a:gd name="T29" fmla="*/ 13 h 46"/>
                <a:gd name="T30" fmla="*/ 45 w 45"/>
                <a:gd name="T31" fmla="*/ 1 h 46"/>
                <a:gd name="T32" fmla="*/ 43 w 45"/>
                <a:gd name="T33" fmla="*/ 0 h 46"/>
                <a:gd name="T34" fmla="*/ 9 w 45"/>
                <a:gd name="T35" fmla="*/ 45 h 46"/>
                <a:gd name="T36" fmla="*/ 2 w 45"/>
                <a:gd name="T37" fmla="*/ 19 h 46"/>
                <a:gd name="T38" fmla="*/ 4 w 45"/>
                <a:gd name="T39" fmla="*/ 16 h 46"/>
                <a:gd name="T40" fmla="*/ 16 w 45"/>
                <a:gd name="T41" fmla="*/ 16 h 46"/>
                <a:gd name="T42" fmla="*/ 18 w 45"/>
                <a:gd name="T43" fmla="*/ 18 h 46"/>
                <a:gd name="T44" fmla="*/ 24 w 45"/>
                <a:gd name="T45" fmla="*/ 41 h 46"/>
                <a:gd name="T46" fmla="*/ 23 w 45"/>
                <a:gd name="T47" fmla="*/ 43 h 46"/>
                <a:gd name="T48" fmla="*/ 12 w 45"/>
                <a:gd name="T49" fmla="*/ 46 h 46"/>
                <a:gd name="T50" fmla="*/ 9 w 45"/>
                <a:gd name="T51" fmla="*/ 45 h 46"/>
                <a:gd name="T52" fmla="*/ 14 w 45"/>
                <a:gd name="T53" fmla="*/ 42 h 46"/>
                <a:gd name="T54" fmla="*/ 19 w 45"/>
                <a:gd name="T55" fmla="*/ 41 h 46"/>
                <a:gd name="T56" fmla="*/ 20 w 45"/>
                <a:gd name="T57" fmla="*/ 39 h 46"/>
                <a:gd name="T58" fmla="*/ 16 w 45"/>
                <a:gd name="T59" fmla="*/ 23 h 46"/>
                <a:gd name="T60" fmla="*/ 14 w 45"/>
                <a:gd name="T61" fmla="*/ 22 h 46"/>
                <a:gd name="T62" fmla="*/ 9 w 45"/>
                <a:gd name="T63" fmla="*/ 23 h 46"/>
                <a:gd name="T64" fmla="*/ 8 w 45"/>
                <a:gd name="T65" fmla="*/ 25 h 46"/>
                <a:gd name="T66" fmla="*/ 12 w 45"/>
                <a:gd name="T67" fmla="*/ 41 h 46"/>
                <a:gd name="T68" fmla="*/ 14 w 45"/>
                <a:gd name="T69" fmla="*/ 42 h 46"/>
                <a:gd name="T70" fmla="*/ 42 w 45"/>
                <a:gd name="T71" fmla="*/ 5 h 46"/>
                <a:gd name="T72" fmla="*/ 42 w 45"/>
                <a:gd name="T73" fmla="*/ 10 h 46"/>
                <a:gd name="T74" fmla="*/ 40 w 45"/>
                <a:gd name="T75" fmla="*/ 12 h 46"/>
                <a:gd name="T76" fmla="*/ 24 w 45"/>
                <a:gd name="T77" fmla="*/ 12 h 46"/>
                <a:gd name="T78" fmla="*/ 23 w 45"/>
                <a:gd name="T79" fmla="*/ 10 h 46"/>
                <a:gd name="T80" fmla="*/ 23 w 45"/>
                <a:gd name="T81" fmla="*/ 5 h 46"/>
                <a:gd name="T82" fmla="*/ 24 w 45"/>
                <a:gd name="T83" fmla="*/ 3 h 46"/>
                <a:gd name="T84" fmla="*/ 40 w 45"/>
                <a:gd name="T85" fmla="*/ 3 h 46"/>
                <a:gd name="T86" fmla="*/ 42 w 45"/>
                <a:gd name="T87"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5" h="46">
                  <a:moveTo>
                    <a:pt x="43" y="0"/>
                  </a:moveTo>
                  <a:cubicBezTo>
                    <a:pt x="15" y="0"/>
                    <a:pt x="15" y="0"/>
                    <a:pt x="15" y="0"/>
                  </a:cubicBezTo>
                  <a:cubicBezTo>
                    <a:pt x="11" y="4"/>
                    <a:pt x="11" y="4"/>
                    <a:pt x="11" y="4"/>
                  </a:cubicBezTo>
                  <a:cubicBezTo>
                    <a:pt x="12" y="5"/>
                    <a:pt x="12" y="6"/>
                    <a:pt x="12" y="7"/>
                  </a:cubicBezTo>
                  <a:cubicBezTo>
                    <a:pt x="12" y="7"/>
                    <a:pt x="12" y="8"/>
                    <a:pt x="12" y="8"/>
                  </a:cubicBezTo>
                  <a:cubicBezTo>
                    <a:pt x="12" y="9"/>
                    <a:pt x="11" y="9"/>
                    <a:pt x="11" y="9"/>
                  </a:cubicBezTo>
                  <a:cubicBezTo>
                    <a:pt x="8" y="7"/>
                    <a:pt x="8" y="7"/>
                    <a:pt x="8" y="7"/>
                  </a:cubicBezTo>
                  <a:cubicBezTo>
                    <a:pt x="7" y="8"/>
                    <a:pt x="7" y="8"/>
                    <a:pt x="7" y="8"/>
                  </a:cubicBezTo>
                  <a:cubicBezTo>
                    <a:pt x="10" y="10"/>
                    <a:pt x="10" y="10"/>
                    <a:pt x="10" y="10"/>
                  </a:cubicBezTo>
                  <a:cubicBezTo>
                    <a:pt x="10" y="11"/>
                    <a:pt x="10" y="11"/>
                    <a:pt x="10" y="12"/>
                  </a:cubicBezTo>
                  <a:cubicBezTo>
                    <a:pt x="9" y="12"/>
                    <a:pt x="8" y="13"/>
                    <a:pt x="7" y="13"/>
                  </a:cubicBezTo>
                  <a:cubicBezTo>
                    <a:pt x="6" y="13"/>
                    <a:pt x="4" y="12"/>
                    <a:pt x="3" y="11"/>
                  </a:cubicBezTo>
                  <a:cubicBezTo>
                    <a:pt x="0" y="15"/>
                    <a:pt x="0" y="15"/>
                    <a:pt x="0" y="15"/>
                  </a:cubicBezTo>
                  <a:cubicBezTo>
                    <a:pt x="43" y="15"/>
                    <a:pt x="43" y="15"/>
                    <a:pt x="43" y="15"/>
                  </a:cubicBezTo>
                  <a:cubicBezTo>
                    <a:pt x="44" y="15"/>
                    <a:pt x="45" y="14"/>
                    <a:pt x="45" y="13"/>
                  </a:cubicBezTo>
                  <a:cubicBezTo>
                    <a:pt x="45" y="1"/>
                    <a:pt x="45" y="1"/>
                    <a:pt x="45" y="1"/>
                  </a:cubicBezTo>
                  <a:cubicBezTo>
                    <a:pt x="45" y="0"/>
                    <a:pt x="44" y="0"/>
                    <a:pt x="43" y="0"/>
                  </a:cubicBezTo>
                  <a:close/>
                  <a:moveTo>
                    <a:pt x="9" y="45"/>
                  </a:moveTo>
                  <a:cubicBezTo>
                    <a:pt x="2" y="19"/>
                    <a:pt x="2" y="19"/>
                    <a:pt x="2" y="19"/>
                  </a:cubicBezTo>
                  <a:cubicBezTo>
                    <a:pt x="2" y="17"/>
                    <a:pt x="3" y="16"/>
                    <a:pt x="4" y="16"/>
                  </a:cubicBezTo>
                  <a:cubicBezTo>
                    <a:pt x="16" y="16"/>
                    <a:pt x="16" y="16"/>
                    <a:pt x="16" y="16"/>
                  </a:cubicBezTo>
                  <a:cubicBezTo>
                    <a:pt x="17" y="16"/>
                    <a:pt x="18" y="17"/>
                    <a:pt x="18" y="18"/>
                  </a:cubicBezTo>
                  <a:cubicBezTo>
                    <a:pt x="24" y="41"/>
                    <a:pt x="24" y="41"/>
                    <a:pt x="24" y="41"/>
                  </a:cubicBezTo>
                  <a:cubicBezTo>
                    <a:pt x="25" y="42"/>
                    <a:pt x="24" y="43"/>
                    <a:pt x="23" y="43"/>
                  </a:cubicBezTo>
                  <a:cubicBezTo>
                    <a:pt x="12" y="46"/>
                    <a:pt x="12" y="46"/>
                    <a:pt x="12" y="46"/>
                  </a:cubicBezTo>
                  <a:cubicBezTo>
                    <a:pt x="11" y="46"/>
                    <a:pt x="10" y="46"/>
                    <a:pt x="9" y="45"/>
                  </a:cubicBezTo>
                  <a:close/>
                  <a:moveTo>
                    <a:pt x="14" y="42"/>
                  </a:moveTo>
                  <a:cubicBezTo>
                    <a:pt x="19" y="41"/>
                    <a:pt x="19" y="41"/>
                    <a:pt x="19" y="41"/>
                  </a:cubicBezTo>
                  <a:cubicBezTo>
                    <a:pt x="20" y="40"/>
                    <a:pt x="20" y="40"/>
                    <a:pt x="20" y="39"/>
                  </a:cubicBezTo>
                  <a:cubicBezTo>
                    <a:pt x="16" y="23"/>
                    <a:pt x="16" y="23"/>
                    <a:pt x="16" y="23"/>
                  </a:cubicBezTo>
                  <a:cubicBezTo>
                    <a:pt x="16" y="22"/>
                    <a:pt x="15" y="22"/>
                    <a:pt x="14" y="22"/>
                  </a:cubicBezTo>
                  <a:cubicBezTo>
                    <a:pt x="9" y="23"/>
                    <a:pt x="9" y="23"/>
                    <a:pt x="9" y="23"/>
                  </a:cubicBezTo>
                  <a:cubicBezTo>
                    <a:pt x="8" y="24"/>
                    <a:pt x="7" y="25"/>
                    <a:pt x="8" y="25"/>
                  </a:cubicBezTo>
                  <a:cubicBezTo>
                    <a:pt x="12" y="41"/>
                    <a:pt x="12" y="41"/>
                    <a:pt x="12" y="41"/>
                  </a:cubicBezTo>
                  <a:cubicBezTo>
                    <a:pt x="12" y="42"/>
                    <a:pt x="13" y="42"/>
                    <a:pt x="14" y="42"/>
                  </a:cubicBezTo>
                  <a:close/>
                  <a:moveTo>
                    <a:pt x="42" y="5"/>
                  </a:moveTo>
                  <a:cubicBezTo>
                    <a:pt x="42" y="10"/>
                    <a:pt x="42" y="10"/>
                    <a:pt x="42" y="10"/>
                  </a:cubicBezTo>
                  <a:cubicBezTo>
                    <a:pt x="42" y="11"/>
                    <a:pt x="41" y="12"/>
                    <a:pt x="40" y="12"/>
                  </a:cubicBezTo>
                  <a:cubicBezTo>
                    <a:pt x="24" y="12"/>
                    <a:pt x="24" y="12"/>
                    <a:pt x="24" y="12"/>
                  </a:cubicBezTo>
                  <a:cubicBezTo>
                    <a:pt x="23" y="12"/>
                    <a:pt x="23" y="11"/>
                    <a:pt x="23" y="10"/>
                  </a:cubicBezTo>
                  <a:cubicBezTo>
                    <a:pt x="23" y="5"/>
                    <a:pt x="23" y="5"/>
                    <a:pt x="23" y="5"/>
                  </a:cubicBezTo>
                  <a:cubicBezTo>
                    <a:pt x="23" y="4"/>
                    <a:pt x="23" y="3"/>
                    <a:pt x="24" y="3"/>
                  </a:cubicBezTo>
                  <a:cubicBezTo>
                    <a:pt x="40" y="3"/>
                    <a:pt x="40" y="3"/>
                    <a:pt x="40" y="3"/>
                  </a:cubicBezTo>
                  <a:cubicBezTo>
                    <a:pt x="41" y="3"/>
                    <a:pt x="42" y="4"/>
                    <a:pt x="4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4351" name="Rectangle 15"/>
          <p:cNvSpPr>
            <a:spLocks noChangeArrowheads="1"/>
          </p:cNvSpPr>
          <p:nvPr/>
        </p:nvSpPr>
        <p:spPr bwMode="auto">
          <a:xfrm>
            <a:off x="6811774" y="1690688"/>
            <a:ext cx="19431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b="1" dirty="0" smtClean="0">
                <a:solidFill>
                  <a:srgbClr val="594D7B"/>
                </a:solidFill>
              </a:rPr>
              <a:t>向量化</a:t>
            </a:r>
            <a:endParaRPr lang="en-US" altLang="zh-CN" sz="800" b="1" dirty="0" smtClean="0">
              <a:solidFill>
                <a:srgbClr val="594D7B"/>
              </a:solidFill>
            </a:endParaRPr>
          </a:p>
          <a:p>
            <a:pPr>
              <a:lnSpc>
                <a:spcPct val="120000"/>
              </a:lnSpc>
              <a:buFont typeface="Arial" charset="0"/>
              <a:buNone/>
            </a:pPr>
            <a:endParaRPr lang="zh-CN" altLang="en-US" sz="800" dirty="0">
              <a:solidFill>
                <a:srgbClr val="009658"/>
              </a:solidFill>
            </a:endParaRPr>
          </a:p>
          <a:p>
            <a:pPr>
              <a:lnSpc>
                <a:spcPct val="120000"/>
              </a:lnSpc>
              <a:buFont typeface="Arial" charset="0"/>
              <a:buNone/>
            </a:pPr>
            <a:r>
              <a:rPr lang="zh-CN" altLang="en-US" sz="800" dirty="0">
                <a:solidFill>
                  <a:schemeClr val="bg2"/>
                </a:solidFill>
              </a:rPr>
              <a:t>使用 文本嵌入模型 </a:t>
            </a:r>
            <a:r>
              <a:rPr lang="zh-CN" altLang="en-US" sz="800" dirty="0" smtClean="0">
                <a:solidFill>
                  <a:schemeClr val="bg2"/>
                </a:solidFill>
              </a:rPr>
              <a:t>将</a:t>
            </a:r>
            <a:r>
              <a:rPr lang="zh-CN" altLang="en-US" sz="800" dirty="0">
                <a:solidFill>
                  <a:schemeClr val="bg2"/>
                </a:solidFill>
              </a:rPr>
              <a:t>每个文本块转换为 向量 </a:t>
            </a:r>
            <a:r>
              <a:rPr lang="zh-CN" altLang="en-US" sz="800" dirty="0" smtClean="0">
                <a:solidFill>
                  <a:schemeClr val="bg2"/>
                </a:solidFill>
              </a:rPr>
              <a:t>。</a:t>
            </a:r>
            <a:endParaRPr lang="zh-CN" altLang="en-US" sz="800" dirty="0">
              <a:solidFill>
                <a:schemeClr val="bg2"/>
              </a:solidFill>
            </a:endParaRPr>
          </a:p>
        </p:txBody>
      </p:sp>
      <p:sp>
        <p:nvSpPr>
          <p:cNvPr id="14352" name="Rectangle 16"/>
          <p:cNvSpPr>
            <a:spLocks noChangeArrowheads="1"/>
          </p:cNvSpPr>
          <p:nvPr/>
        </p:nvSpPr>
        <p:spPr bwMode="auto">
          <a:xfrm>
            <a:off x="6795006" y="3492221"/>
            <a:ext cx="19431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b="1" dirty="0">
                <a:solidFill>
                  <a:srgbClr val="9DD53E"/>
                </a:solidFill>
              </a:rPr>
              <a:t>索引存储 </a:t>
            </a:r>
            <a:endParaRPr lang="en-US" altLang="zh-CN" sz="800" b="1" dirty="0" smtClean="0">
              <a:solidFill>
                <a:srgbClr val="9DD53E"/>
              </a:solidFill>
            </a:endParaRPr>
          </a:p>
          <a:p>
            <a:pPr>
              <a:lnSpc>
                <a:spcPct val="120000"/>
              </a:lnSpc>
              <a:buFont typeface="Arial" charset="0"/>
              <a:buNone/>
            </a:pPr>
            <a:endParaRPr lang="zh-CN" altLang="en-US" sz="800" dirty="0" smtClean="0">
              <a:solidFill>
                <a:srgbClr val="95C1AD"/>
              </a:solidFill>
            </a:endParaRPr>
          </a:p>
          <a:p>
            <a:pPr>
              <a:lnSpc>
                <a:spcPct val="120000"/>
              </a:lnSpc>
              <a:buFont typeface="Arial" charset="0"/>
              <a:buNone/>
            </a:pPr>
            <a:r>
              <a:rPr lang="zh-CN" altLang="en-US" sz="800" dirty="0">
                <a:solidFill>
                  <a:schemeClr val="bg2"/>
                </a:solidFill>
              </a:rPr>
              <a:t>将文本块及其对应的向量存储到 向量数据库 </a:t>
            </a:r>
            <a:r>
              <a:rPr lang="en-US" altLang="zh-CN" sz="800" dirty="0">
                <a:solidFill>
                  <a:schemeClr val="bg2"/>
                </a:solidFill>
              </a:rPr>
              <a:t>(Vector Database) </a:t>
            </a:r>
            <a:r>
              <a:rPr lang="zh-CN" altLang="en-US" sz="800" dirty="0">
                <a:solidFill>
                  <a:schemeClr val="bg2"/>
                </a:solidFill>
              </a:rPr>
              <a:t>中。</a:t>
            </a:r>
          </a:p>
        </p:txBody>
      </p:sp>
      <p:sp>
        <p:nvSpPr>
          <p:cNvPr id="14353" name="Rectangle 17"/>
          <p:cNvSpPr>
            <a:spLocks noChangeArrowheads="1"/>
          </p:cNvSpPr>
          <p:nvPr/>
        </p:nvSpPr>
        <p:spPr bwMode="auto">
          <a:xfrm>
            <a:off x="417513" y="1690688"/>
            <a:ext cx="194310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charset="0"/>
              <a:buNone/>
            </a:pPr>
            <a:r>
              <a:rPr lang="zh-CN" altLang="en-US" sz="800" b="1" dirty="0">
                <a:solidFill>
                  <a:srgbClr val="C09CC2"/>
                </a:solidFill>
              </a:rPr>
              <a:t>知识</a:t>
            </a:r>
            <a:r>
              <a:rPr lang="zh-CN" altLang="en-US" sz="800" b="1" dirty="0" smtClean="0">
                <a:solidFill>
                  <a:srgbClr val="C09CC2"/>
                </a:solidFill>
              </a:rPr>
              <a:t>抽取</a:t>
            </a:r>
            <a:endParaRPr lang="en-US" altLang="zh-CN" sz="800" b="1" dirty="0" smtClean="0">
              <a:solidFill>
                <a:srgbClr val="C09CC2"/>
              </a:solidFill>
            </a:endParaRPr>
          </a:p>
          <a:p>
            <a:pPr algn="r">
              <a:lnSpc>
                <a:spcPct val="120000"/>
              </a:lnSpc>
              <a:buFont typeface="Arial" charset="0"/>
              <a:buNone/>
            </a:pPr>
            <a:endParaRPr lang="zh-CN" altLang="en-US" sz="800" dirty="0" smtClean="0">
              <a:solidFill>
                <a:srgbClr val="95C1AD"/>
              </a:solidFill>
            </a:endParaRPr>
          </a:p>
          <a:p>
            <a:pPr algn="r">
              <a:lnSpc>
                <a:spcPct val="120000"/>
              </a:lnSpc>
              <a:buFont typeface="Arial" charset="0"/>
              <a:buNone/>
            </a:pPr>
            <a:r>
              <a:rPr lang="zh-CN" altLang="en-US" sz="800" dirty="0">
                <a:solidFill>
                  <a:schemeClr val="bg2"/>
                </a:solidFill>
              </a:rPr>
              <a:t>利用 </a:t>
            </a:r>
            <a:r>
              <a:rPr lang="en-US" altLang="zh-CN" sz="800" dirty="0">
                <a:solidFill>
                  <a:schemeClr val="bg2"/>
                </a:solidFill>
              </a:rPr>
              <a:t>Python (</a:t>
            </a:r>
            <a:r>
              <a:rPr lang="zh-CN" altLang="en-US" sz="800" dirty="0">
                <a:solidFill>
                  <a:schemeClr val="bg2"/>
                </a:solidFill>
              </a:rPr>
              <a:t>或其他语言</a:t>
            </a:r>
            <a:r>
              <a:rPr lang="en-US" altLang="zh-CN" sz="800" dirty="0">
                <a:solidFill>
                  <a:schemeClr val="bg2"/>
                </a:solidFill>
              </a:rPr>
              <a:t>) </a:t>
            </a:r>
            <a:r>
              <a:rPr lang="zh-CN" altLang="en-US" sz="800" dirty="0">
                <a:solidFill>
                  <a:schemeClr val="bg2"/>
                </a:solidFill>
              </a:rPr>
              <a:t>脚本调用 </a:t>
            </a:r>
            <a:r>
              <a:rPr lang="en-US" altLang="zh-CN" sz="800" dirty="0">
                <a:solidFill>
                  <a:schemeClr val="bg2"/>
                </a:solidFill>
              </a:rPr>
              <a:t>Backlog API</a:t>
            </a:r>
            <a:r>
              <a:rPr lang="zh-CN" altLang="en-US" sz="800" dirty="0">
                <a:solidFill>
                  <a:schemeClr val="bg2"/>
                </a:solidFill>
              </a:rPr>
              <a:t>。</a:t>
            </a:r>
          </a:p>
          <a:p>
            <a:pPr algn="r">
              <a:lnSpc>
                <a:spcPct val="120000"/>
              </a:lnSpc>
              <a:buFont typeface="Arial" charset="0"/>
              <a:buNone/>
            </a:pPr>
            <a:r>
              <a:rPr lang="zh-CN" altLang="en-US" sz="800" dirty="0">
                <a:solidFill>
                  <a:schemeClr val="bg2"/>
                </a:solidFill>
              </a:rPr>
              <a:t>定期（或按需）抓取目标 </a:t>
            </a:r>
            <a:r>
              <a:rPr lang="en-US" altLang="zh-CN" sz="800" dirty="0">
                <a:solidFill>
                  <a:schemeClr val="bg2"/>
                </a:solidFill>
              </a:rPr>
              <a:t>Wiki </a:t>
            </a:r>
            <a:r>
              <a:rPr lang="zh-CN" altLang="en-US" sz="800" dirty="0">
                <a:solidFill>
                  <a:schemeClr val="bg2"/>
                </a:solidFill>
              </a:rPr>
              <a:t>空间的页面内容。</a:t>
            </a:r>
          </a:p>
        </p:txBody>
      </p:sp>
      <p:sp>
        <p:nvSpPr>
          <p:cNvPr id="14354" name="Rectangle 18"/>
          <p:cNvSpPr>
            <a:spLocks noChangeArrowheads="1"/>
          </p:cNvSpPr>
          <p:nvPr/>
        </p:nvSpPr>
        <p:spPr bwMode="auto">
          <a:xfrm>
            <a:off x="403887" y="3240214"/>
            <a:ext cx="1943100"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a:lnSpc>
                <a:spcPct val="120000"/>
              </a:lnSpc>
              <a:buFont typeface="Arial" charset="0"/>
              <a:buNone/>
            </a:pPr>
            <a:r>
              <a:rPr lang="zh-CN" altLang="en-US" sz="800" b="1" dirty="0" smtClean="0">
                <a:solidFill>
                  <a:srgbClr val="E54B81"/>
                </a:solidFill>
              </a:rPr>
              <a:t>数据预处理</a:t>
            </a:r>
            <a:endParaRPr lang="en-US" altLang="zh-CN" sz="800" b="1" dirty="0" smtClean="0">
              <a:solidFill>
                <a:srgbClr val="E54B81"/>
              </a:solidFill>
            </a:endParaRPr>
          </a:p>
          <a:p>
            <a:pPr algn="r">
              <a:lnSpc>
                <a:spcPct val="120000"/>
              </a:lnSpc>
              <a:buFont typeface="Arial" charset="0"/>
              <a:buNone/>
            </a:pPr>
            <a:endParaRPr lang="zh-CN" altLang="en-US" sz="800" dirty="0">
              <a:solidFill>
                <a:srgbClr val="E34326"/>
              </a:solidFill>
            </a:endParaRPr>
          </a:p>
          <a:p>
            <a:pPr algn="r">
              <a:lnSpc>
                <a:spcPct val="120000"/>
              </a:lnSpc>
              <a:buFont typeface="Arial" charset="0"/>
              <a:buNone/>
            </a:pPr>
            <a:r>
              <a:rPr lang="zh-CN" altLang="en-US" sz="800" dirty="0">
                <a:solidFill>
                  <a:schemeClr val="bg2"/>
                </a:solidFill>
              </a:rPr>
              <a:t>清洗 </a:t>
            </a:r>
            <a:r>
              <a:rPr lang="en-US" altLang="zh-CN" sz="800" dirty="0">
                <a:solidFill>
                  <a:schemeClr val="bg2"/>
                </a:solidFill>
              </a:rPr>
              <a:t>HTML </a:t>
            </a:r>
            <a:r>
              <a:rPr lang="zh-CN" altLang="en-US" sz="800" dirty="0">
                <a:solidFill>
                  <a:schemeClr val="bg2"/>
                </a:solidFill>
              </a:rPr>
              <a:t>标签或 </a:t>
            </a:r>
            <a:r>
              <a:rPr lang="en-US" altLang="zh-CN" sz="800" dirty="0">
                <a:solidFill>
                  <a:schemeClr val="bg2"/>
                </a:solidFill>
              </a:rPr>
              <a:t>Markdown </a:t>
            </a:r>
            <a:r>
              <a:rPr lang="zh-CN" altLang="en-US" sz="800" dirty="0">
                <a:solidFill>
                  <a:schemeClr val="bg2"/>
                </a:solidFill>
              </a:rPr>
              <a:t>标记，提取纯文本。</a:t>
            </a:r>
          </a:p>
          <a:p>
            <a:pPr algn="r">
              <a:lnSpc>
                <a:spcPct val="120000"/>
              </a:lnSpc>
              <a:buFont typeface="Arial" charset="0"/>
              <a:buNone/>
            </a:pPr>
            <a:r>
              <a:rPr lang="zh-CN" altLang="en-US" sz="800" dirty="0">
                <a:solidFill>
                  <a:schemeClr val="bg2"/>
                </a:solidFill>
              </a:rPr>
              <a:t>将长页面分割成有意义的 文本块 </a:t>
            </a:r>
            <a:r>
              <a:rPr lang="en-US" altLang="zh-CN" sz="800" dirty="0">
                <a:solidFill>
                  <a:schemeClr val="bg2"/>
                </a:solidFill>
              </a:rPr>
              <a:t>(Chunks) (</a:t>
            </a:r>
            <a:r>
              <a:rPr lang="zh-CN" altLang="en-US" sz="800" dirty="0">
                <a:solidFill>
                  <a:schemeClr val="bg2"/>
                </a:solidFill>
              </a:rPr>
              <a:t>例如按段落、章节</a:t>
            </a:r>
            <a:r>
              <a:rPr lang="en-US" altLang="zh-CN" sz="800" dirty="0">
                <a:solidFill>
                  <a:schemeClr val="bg2"/>
                </a:solidFill>
              </a:rPr>
              <a:t>)</a:t>
            </a:r>
            <a:r>
              <a:rPr lang="zh-CN" altLang="en-US" sz="800" dirty="0">
                <a:solidFill>
                  <a:schemeClr val="bg2"/>
                </a:solidFill>
              </a:rPr>
              <a:t>。</a:t>
            </a:r>
          </a:p>
        </p:txBody>
      </p:sp>
      <p:sp>
        <p:nvSpPr>
          <p:cNvPr id="22" name="Text Box 42"/>
          <p:cNvSpPr txBox="1">
            <a:spLocks noChangeArrowheads="1"/>
          </p:cNvSpPr>
          <p:nvPr/>
        </p:nvSpPr>
        <p:spPr bwMode="auto">
          <a:xfrm>
            <a:off x="827584" y="321418"/>
            <a:ext cx="3254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9DD53E"/>
                </a:solidFill>
              </a:rPr>
              <a:t>四、</a:t>
            </a:r>
            <a:r>
              <a:rPr lang="en-US" altLang="zh-CN" sz="1400" b="1" dirty="0" smtClean="0">
                <a:solidFill>
                  <a:srgbClr val="9DD53E"/>
                </a:solidFill>
              </a:rPr>
              <a:t>Backlog</a:t>
            </a:r>
            <a:r>
              <a:rPr lang="zh-CN" altLang="en-US" sz="1400" b="1" dirty="0">
                <a:solidFill>
                  <a:srgbClr val="9DD53E"/>
                </a:solidFill>
              </a:rPr>
              <a:t>作为</a:t>
            </a:r>
            <a:r>
              <a:rPr lang="en-US" altLang="zh-CN" sz="1400" b="1" dirty="0">
                <a:solidFill>
                  <a:srgbClr val="9DD53E"/>
                </a:solidFill>
              </a:rPr>
              <a:t>RAG</a:t>
            </a:r>
            <a:r>
              <a:rPr lang="zh-CN" altLang="en-US" sz="1400" b="1" dirty="0">
                <a:solidFill>
                  <a:srgbClr val="9DD53E"/>
                </a:solidFill>
              </a:rPr>
              <a:t>情报源的可能性</a:t>
            </a:r>
            <a:endParaRPr lang="en-US" altLang="zh-CN" sz="1400" b="1" dirty="0">
              <a:solidFill>
                <a:srgbClr val="9DD53E"/>
              </a:solidFill>
            </a:endParaRPr>
          </a:p>
        </p:txBody>
      </p:sp>
      <p:sp>
        <p:nvSpPr>
          <p:cNvPr id="23" name="Text Box 43"/>
          <p:cNvSpPr txBox="1">
            <a:spLocks noChangeArrowheads="1"/>
          </p:cNvSpPr>
          <p:nvPr/>
        </p:nvSpPr>
        <p:spPr bwMode="auto">
          <a:xfrm>
            <a:off x="827584" y="529510"/>
            <a:ext cx="196079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4-3 </a:t>
            </a:r>
            <a:r>
              <a:rPr lang="zh-CN" altLang="en-US" sz="800" dirty="0" smtClean="0">
                <a:solidFill>
                  <a:schemeClr val="bg2"/>
                </a:solidFill>
              </a:rPr>
              <a:t>实现</a:t>
            </a:r>
            <a:r>
              <a:rPr lang="zh-CN" altLang="en-US" sz="800" dirty="0">
                <a:solidFill>
                  <a:schemeClr val="bg2"/>
                </a:solidFill>
              </a:rPr>
              <a:t>构想：将</a:t>
            </a:r>
            <a:r>
              <a:rPr lang="en-US" altLang="zh-CN" sz="800" dirty="0">
                <a:solidFill>
                  <a:schemeClr val="bg2"/>
                </a:solidFill>
              </a:rPr>
              <a:t>backlog wiki</a:t>
            </a:r>
            <a:r>
              <a:rPr lang="zh-CN" altLang="en-US" sz="800" dirty="0">
                <a:solidFill>
                  <a:schemeClr val="bg2"/>
                </a:solidFill>
              </a:rPr>
              <a:t>接入</a:t>
            </a:r>
            <a:r>
              <a:rPr lang="en-US" altLang="zh-CN" sz="800" dirty="0">
                <a:solidFill>
                  <a:schemeClr val="bg2"/>
                </a:solidFill>
              </a:rPr>
              <a:t>RAG</a:t>
            </a:r>
          </a:p>
        </p:txBody>
      </p:sp>
      <p:grpSp>
        <p:nvGrpSpPr>
          <p:cNvPr id="24" name="组合 23"/>
          <p:cNvGrpSpPr/>
          <p:nvPr/>
        </p:nvGrpSpPr>
        <p:grpSpPr>
          <a:xfrm>
            <a:off x="282763" y="-9727"/>
            <a:ext cx="472138" cy="804782"/>
            <a:chOff x="1775252" y="2062276"/>
            <a:chExt cx="1045160" cy="1781528"/>
          </a:xfrm>
        </p:grpSpPr>
        <p:grpSp>
          <p:nvGrpSpPr>
            <p:cNvPr id="25" name="组合 24"/>
            <p:cNvGrpSpPr/>
            <p:nvPr/>
          </p:nvGrpSpPr>
          <p:grpSpPr>
            <a:xfrm>
              <a:off x="1775252" y="2763988"/>
              <a:ext cx="1045160" cy="1079816"/>
              <a:chOff x="-4061568" y="1901032"/>
              <a:chExt cx="1819276" cy="1879600"/>
            </a:xfrm>
          </p:grpSpPr>
          <p:sp>
            <p:nvSpPr>
              <p:cNvPr id="27"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6" name="直接连接符 25"/>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6" name="Rectangle 28" descr="33"/>
          <p:cNvSpPr>
            <a:spLocks noChangeArrowheads="1"/>
          </p:cNvSpPr>
          <p:nvPr/>
        </p:nvSpPr>
        <p:spPr bwMode="auto">
          <a:xfrm>
            <a:off x="2520951" y="1591587"/>
            <a:ext cx="4139281" cy="2491565"/>
          </a:xfrm>
          <a:prstGeom prst="rect">
            <a:avLst/>
          </a:prstGeom>
          <a:blipFill dpi="0" rotWithShape="1">
            <a:blip r:embed="rId2"/>
            <a:srcRect/>
            <a:stretch>
              <a:fillRect/>
            </a:stretch>
          </a:blipFill>
          <a:ln>
            <a:noFill/>
          </a:ln>
          <a:effectLst/>
          <a:extLst/>
        </p:spPr>
        <p:txBody>
          <a:bodyPr wrap="none" anchor="ctr"/>
          <a:lstStyle/>
          <a:p>
            <a:endParaRPr lang="zh-CN" altLang="en-US"/>
          </a:p>
        </p:txBody>
      </p:sp>
      <p:sp>
        <p:nvSpPr>
          <p:cNvPr id="37" name="矩形 36"/>
          <p:cNvSpPr/>
          <p:nvPr/>
        </p:nvSpPr>
        <p:spPr>
          <a:xfrm>
            <a:off x="4163109" y="4191708"/>
            <a:ext cx="616124" cy="240066"/>
          </a:xfrm>
          <a:prstGeom prst="rect">
            <a:avLst/>
          </a:prstGeom>
        </p:spPr>
        <p:txBody>
          <a:bodyPr wrap="square">
            <a:spAutoFit/>
          </a:bodyPr>
          <a:lstStyle/>
          <a:p>
            <a:pPr>
              <a:lnSpc>
                <a:spcPct val="120000"/>
              </a:lnSpc>
              <a:buFont typeface="Arial" charset="0"/>
              <a:buNone/>
            </a:pPr>
            <a:r>
              <a:rPr lang="ja-JP" altLang="en-US" sz="800" b="1" dirty="0" smtClean="0">
                <a:solidFill>
                  <a:schemeClr val="bg2"/>
                </a:solidFill>
              </a:rPr>
              <a:t>参考画像</a:t>
            </a:r>
            <a:endParaRPr lang="zh-CN" altLang="en-US" sz="800" b="1" dirty="0">
              <a:solidFill>
                <a:schemeClr val="bg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915816" y="1764639"/>
            <a:ext cx="2811548" cy="2630774"/>
            <a:chOff x="2582863" y="1419225"/>
            <a:chExt cx="3975100" cy="3719513"/>
          </a:xfrm>
        </p:grpSpPr>
        <p:sp>
          <p:nvSpPr>
            <p:cNvPr id="15368" name="Freeform 8"/>
            <p:cNvSpPr/>
            <p:nvPr/>
          </p:nvSpPr>
          <p:spPr bwMode="auto">
            <a:xfrm>
              <a:off x="3779838" y="1419225"/>
              <a:ext cx="1747837" cy="1120775"/>
            </a:xfrm>
            <a:custGeom>
              <a:avLst/>
              <a:gdLst>
                <a:gd name="T0" fmla="*/ 74 w 466"/>
                <a:gd name="T1" fmla="*/ 299 h 299"/>
                <a:gd name="T2" fmla="*/ 394 w 466"/>
                <a:gd name="T3" fmla="*/ 299 h 299"/>
                <a:gd name="T4" fmla="*/ 466 w 466"/>
                <a:gd name="T5" fmla="*/ 215 h 299"/>
                <a:gd name="T6" fmla="*/ 388 w 466"/>
                <a:gd name="T7" fmla="*/ 152 h 299"/>
                <a:gd name="T8" fmla="*/ 308 w 466"/>
                <a:gd name="T9" fmla="*/ 24 h 299"/>
                <a:gd name="T10" fmla="*/ 166 w 466"/>
                <a:gd name="T11" fmla="*/ 98 h 299"/>
                <a:gd name="T12" fmla="*/ 108 w 466"/>
                <a:gd name="T13" fmla="*/ 86 h 299"/>
                <a:gd name="T14" fmla="*/ 83 w 466"/>
                <a:gd name="T15" fmla="*/ 135 h 299"/>
                <a:gd name="T16" fmla="*/ 12 w 466"/>
                <a:gd name="T17" fmla="*/ 202 h 299"/>
                <a:gd name="T18" fmla="*/ 74 w 466"/>
                <a:gd name="T19" fmla="*/ 299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6" h="299">
                  <a:moveTo>
                    <a:pt x="74" y="299"/>
                  </a:moveTo>
                  <a:cubicBezTo>
                    <a:pt x="124" y="299"/>
                    <a:pt x="353" y="299"/>
                    <a:pt x="394" y="299"/>
                  </a:cubicBezTo>
                  <a:cubicBezTo>
                    <a:pt x="436" y="299"/>
                    <a:pt x="466" y="276"/>
                    <a:pt x="466" y="215"/>
                  </a:cubicBezTo>
                  <a:cubicBezTo>
                    <a:pt x="466" y="153"/>
                    <a:pt x="408" y="136"/>
                    <a:pt x="388" y="152"/>
                  </a:cubicBezTo>
                  <a:cubicBezTo>
                    <a:pt x="388" y="152"/>
                    <a:pt x="400" y="48"/>
                    <a:pt x="308" y="24"/>
                  </a:cubicBezTo>
                  <a:cubicBezTo>
                    <a:pt x="215" y="0"/>
                    <a:pt x="172" y="78"/>
                    <a:pt x="166" y="98"/>
                  </a:cubicBezTo>
                  <a:cubicBezTo>
                    <a:pt x="166" y="98"/>
                    <a:pt x="145" y="69"/>
                    <a:pt x="108" y="86"/>
                  </a:cubicBezTo>
                  <a:cubicBezTo>
                    <a:pt x="74" y="101"/>
                    <a:pt x="83" y="135"/>
                    <a:pt x="83" y="135"/>
                  </a:cubicBezTo>
                  <a:cubicBezTo>
                    <a:pt x="83" y="135"/>
                    <a:pt x="24" y="146"/>
                    <a:pt x="12" y="202"/>
                  </a:cubicBezTo>
                  <a:cubicBezTo>
                    <a:pt x="0" y="260"/>
                    <a:pt x="37" y="299"/>
                    <a:pt x="74" y="299"/>
                  </a:cubicBezTo>
                  <a:close/>
                </a:path>
              </a:pathLst>
            </a:custGeom>
            <a:solidFill>
              <a:srgbClr val="594D7B"/>
            </a:solidFill>
            <a:ln>
              <a:noFill/>
            </a:ln>
          </p:spPr>
          <p:txBody>
            <a:bodyPr/>
            <a:lstStyle/>
            <a:p>
              <a:endParaRPr lang="zh-CN" altLang="en-US"/>
            </a:p>
          </p:txBody>
        </p:sp>
        <p:sp>
          <p:nvSpPr>
            <p:cNvPr id="15369" name="Freeform 9"/>
            <p:cNvSpPr/>
            <p:nvPr/>
          </p:nvSpPr>
          <p:spPr bwMode="auto">
            <a:xfrm>
              <a:off x="2900363" y="1673225"/>
              <a:ext cx="1323975" cy="850900"/>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9 h 227"/>
                <a:gd name="T10" fmla="*/ 125 w 353"/>
                <a:gd name="T11" fmla="*/ 75 h 227"/>
                <a:gd name="T12" fmla="*/ 82 w 353"/>
                <a:gd name="T13" fmla="*/ 65 h 227"/>
                <a:gd name="T14" fmla="*/ 62 w 353"/>
                <a:gd name="T15" fmla="*/ 103 h 227"/>
                <a:gd name="T16" fmla="*/ 9 w 353"/>
                <a:gd name="T17" fmla="*/ 154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9"/>
                  </a:cubicBezTo>
                  <a:cubicBezTo>
                    <a:pt x="163" y="0"/>
                    <a:pt x="130" y="60"/>
                    <a:pt x="125" y="75"/>
                  </a:cubicBezTo>
                  <a:cubicBezTo>
                    <a:pt x="125" y="75"/>
                    <a:pt x="110" y="53"/>
                    <a:pt x="82" y="65"/>
                  </a:cubicBezTo>
                  <a:cubicBezTo>
                    <a:pt x="56" y="77"/>
                    <a:pt x="62" y="103"/>
                    <a:pt x="62" y="103"/>
                  </a:cubicBezTo>
                  <a:cubicBezTo>
                    <a:pt x="62" y="103"/>
                    <a:pt x="18" y="111"/>
                    <a:pt x="9" y="154"/>
                  </a:cubicBezTo>
                  <a:cubicBezTo>
                    <a:pt x="0" y="198"/>
                    <a:pt x="28" y="227"/>
                    <a:pt x="56" y="227"/>
                  </a:cubicBezTo>
                  <a:close/>
                </a:path>
              </a:pathLst>
            </a:custGeom>
            <a:solidFill>
              <a:srgbClr val="E54B81"/>
            </a:solidFill>
            <a:ln>
              <a:noFill/>
            </a:ln>
          </p:spPr>
          <p:txBody>
            <a:bodyPr/>
            <a:lstStyle/>
            <a:p>
              <a:endParaRPr lang="zh-CN" altLang="en-US"/>
            </a:p>
          </p:txBody>
        </p:sp>
        <p:sp>
          <p:nvSpPr>
            <p:cNvPr id="15370" name="Freeform 10"/>
            <p:cNvSpPr/>
            <p:nvPr/>
          </p:nvSpPr>
          <p:spPr bwMode="auto">
            <a:xfrm>
              <a:off x="4176713" y="2036763"/>
              <a:ext cx="1327150" cy="850900"/>
            </a:xfrm>
            <a:custGeom>
              <a:avLst/>
              <a:gdLst>
                <a:gd name="T0" fmla="*/ 56 w 354"/>
                <a:gd name="T1" fmla="*/ 227 h 227"/>
                <a:gd name="T2" fmla="*/ 299 w 354"/>
                <a:gd name="T3" fmla="*/ 227 h 227"/>
                <a:gd name="T4" fmla="*/ 354 w 354"/>
                <a:gd name="T5" fmla="*/ 163 h 227"/>
                <a:gd name="T6" fmla="*/ 294 w 354"/>
                <a:gd name="T7" fmla="*/ 115 h 227"/>
                <a:gd name="T8" fmla="*/ 234 w 354"/>
                <a:gd name="T9" fmla="*/ 19 h 227"/>
                <a:gd name="T10" fmla="*/ 126 w 354"/>
                <a:gd name="T11" fmla="*/ 75 h 227"/>
                <a:gd name="T12" fmla="*/ 82 w 354"/>
                <a:gd name="T13" fmla="*/ 65 h 227"/>
                <a:gd name="T14" fmla="*/ 63 w 354"/>
                <a:gd name="T15" fmla="*/ 103 h 227"/>
                <a:gd name="T16" fmla="*/ 9 w 354"/>
                <a:gd name="T17" fmla="*/ 154 h 227"/>
                <a:gd name="T18" fmla="*/ 56 w 354"/>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4" h="227">
                  <a:moveTo>
                    <a:pt x="56" y="227"/>
                  </a:moveTo>
                  <a:cubicBezTo>
                    <a:pt x="94" y="227"/>
                    <a:pt x="268" y="227"/>
                    <a:pt x="299" y="227"/>
                  </a:cubicBezTo>
                  <a:cubicBezTo>
                    <a:pt x="331" y="227"/>
                    <a:pt x="354" y="210"/>
                    <a:pt x="354" y="163"/>
                  </a:cubicBezTo>
                  <a:cubicBezTo>
                    <a:pt x="354" y="116"/>
                    <a:pt x="309" y="104"/>
                    <a:pt x="294" y="115"/>
                  </a:cubicBezTo>
                  <a:cubicBezTo>
                    <a:pt x="294" y="115"/>
                    <a:pt x="304" y="37"/>
                    <a:pt x="234" y="19"/>
                  </a:cubicBezTo>
                  <a:cubicBezTo>
                    <a:pt x="163" y="0"/>
                    <a:pt x="130" y="60"/>
                    <a:pt x="126" y="75"/>
                  </a:cubicBezTo>
                  <a:cubicBezTo>
                    <a:pt x="126" y="75"/>
                    <a:pt x="110" y="53"/>
                    <a:pt x="82" y="65"/>
                  </a:cubicBezTo>
                  <a:cubicBezTo>
                    <a:pt x="56" y="77"/>
                    <a:pt x="63" y="103"/>
                    <a:pt x="63" y="103"/>
                  </a:cubicBezTo>
                  <a:cubicBezTo>
                    <a:pt x="63" y="103"/>
                    <a:pt x="18" y="111"/>
                    <a:pt x="9" y="154"/>
                  </a:cubicBezTo>
                  <a:cubicBezTo>
                    <a:pt x="0" y="198"/>
                    <a:pt x="28" y="227"/>
                    <a:pt x="56" y="227"/>
                  </a:cubicBezTo>
                  <a:close/>
                </a:path>
              </a:pathLst>
            </a:custGeom>
            <a:solidFill>
              <a:srgbClr val="C09CC2"/>
            </a:solidFill>
            <a:ln>
              <a:noFill/>
            </a:ln>
          </p:spPr>
          <p:txBody>
            <a:bodyPr/>
            <a:lstStyle/>
            <a:p>
              <a:endParaRPr lang="zh-CN" altLang="en-US"/>
            </a:p>
          </p:txBody>
        </p:sp>
        <p:sp>
          <p:nvSpPr>
            <p:cNvPr id="15371" name="Freeform 11"/>
            <p:cNvSpPr/>
            <p:nvPr/>
          </p:nvSpPr>
          <p:spPr bwMode="auto">
            <a:xfrm>
              <a:off x="5233988" y="1890713"/>
              <a:ext cx="1323975" cy="850900"/>
            </a:xfrm>
            <a:custGeom>
              <a:avLst/>
              <a:gdLst>
                <a:gd name="T0" fmla="*/ 56 w 353"/>
                <a:gd name="T1" fmla="*/ 227 h 227"/>
                <a:gd name="T2" fmla="*/ 299 w 353"/>
                <a:gd name="T3" fmla="*/ 227 h 227"/>
                <a:gd name="T4" fmla="*/ 353 w 353"/>
                <a:gd name="T5" fmla="*/ 163 h 227"/>
                <a:gd name="T6" fmla="*/ 294 w 353"/>
                <a:gd name="T7" fmla="*/ 115 h 227"/>
                <a:gd name="T8" fmla="*/ 233 w 353"/>
                <a:gd name="T9" fmla="*/ 18 h 227"/>
                <a:gd name="T10" fmla="*/ 125 w 353"/>
                <a:gd name="T11" fmla="*/ 74 h 227"/>
                <a:gd name="T12" fmla="*/ 82 w 353"/>
                <a:gd name="T13" fmla="*/ 65 h 227"/>
                <a:gd name="T14" fmla="*/ 62 w 353"/>
                <a:gd name="T15" fmla="*/ 103 h 227"/>
                <a:gd name="T16" fmla="*/ 9 w 353"/>
                <a:gd name="T17" fmla="*/ 153 h 227"/>
                <a:gd name="T18" fmla="*/ 56 w 353"/>
                <a:gd name="T19"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3" h="227">
                  <a:moveTo>
                    <a:pt x="56" y="227"/>
                  </a:moveTo>
                  <a:cubicBezTo>
                    <a:pt x="94" y="227"/>
                    <a:pt x="267" y="227"/>
                    <a:pt x="299" y="227"/>
                  </a:cubicBezTo>
                  <a:cubicBezTo>
                    <a:pt x="330" y="227"/>
                    <a:pt x="353" y="210"/>
                    <a:pt x="353" y="163"/>
                  </a:cubicBezTo>
                  <a:cubicBezTo>
                    <a:pt x="353" y="116"/>
                    <a:pt x="309" y="104"/>
                    <a:pt x="294" y="115"/>
                  </a:cubicBezTo>
                  <a:cubicBezTo>
                    <a:pt x="294" y="115"/>
                    <a:pt x="303" y="37"/>
                    <a:pt x="233" y="18"/>
                  </a:cubicBezTo>
                  <a:cubicBezTo>
                    <a:pt x="163" y="0"/>
                    <a:pt x="130" y="59"/>
                    <a:pt x="125" y="74"/>
                  </a:cubicBezTo>
                  <a:cubicBezTo>
                    <a:pt x="125" y="74"/>
                    <a:pt x="110" y="53"/>
                    <a:pt x="82" y="65"/>
                  </a:cubicBezTo>
                  <a:cubicBezTo>
                    <a:pt x="56" y="77"/>
                    <a:pt x="62" y="103"/>
                    <a:pt x="62" y="103"/>
                  </a:cubicBezTo>
                  <a:cubicBezTo>
                    <a:pt x="62" y="103"/>
                    <a:pt x="18" y="111"/>
                    <a:pt x="9" y="153"/>
                  </a:cubicBezTo>
                  <a:cubicBezTo>
                    <a:pt x="0" y="198"/>
                    <a:pt x="28" y="227"/>
                    <a:pt x="56" y="227"/>
                  </a:cubicBezTo>
                  <a:close/>
                </a:path>
              </a:pathLst>
            </a:custGeom>
            <a:solidFill>
              <a:srgbClr val="E54B81"/>
            </a:solidFill>
            <a:ln>
              <a:noFill/>
            </a:ln>
          </p:spPr>
          <p:txBody>
            <a:bodyPr/>
            <a:lstStyle/>
            <a:p>
              <a:endParaRPr lang="zh-CN" altLang="en-US"/>
            </a:p>
          </p:txBody>
        </p:sp>
        <p:sp>
          <p:nvSpPr>
            <p:cNvPr id="15372" name="Freeform 12"/>
            <p:cNvSpPr/>
            <p:nvPr/>
          </p:nvSpPr>
          <p:spPr bwMode="auto">
            <a:xfrm>
              <a:off x="5418138" y="1452563"/>
              <a:ext cx="517525" cy="333375"/>
            </a:xfrm>
            <a:custGeom>
              <a:avLst/>
              <a:gdLst>
                <a:gd name="T0" fmla="*/ 22 w 138"/>
                <a:gd name="T1" fmla="*/ 89 h 89"/>
                <a:gd name="T2" fmla="*/ 117 w 138"/>
                <a:gd name="T3" fmla="*/ 89 h 89"/>
                <a:gd name="T4" fmla="*/ 138 w 138"/>
                <a:gd name="T5" fmla="*/ 64 h 89"/>
                <a:gd name="T6" fmla="*/ 115 w 138"/>
                <a:gd name="T7" fmla="*/ 45 h 89"/>
                <a:gd name="T8" fmla="*/ 91 w 138"/>
                <a:gd name="T9" fmla="*/ 7 h 89"/>
                <a:gd name="T10" fmla="*/ 49 w 138"/>
                <a:gd name="T11" fmla="*/ 29 h 89"/>
                <a:gd name="T12" fmla="*/ 32 w 138"/>
                <a:gd name="T13" fmla="*/ 25 h 89"/>
                <a:gd name="T14" fmla="*/ 24 w 138"/>
                <a:gd name="T15" fmla="*/ 40 h 89"/>
                <a:gd name="T16" fmla="*/ 3 w 138"/>
                <a:gd name="T17" fmla="*/ 60 h 89"/>
                <a:gd name="T18" fmla="*/ 22 w 138"/>
                <a:gd name="T19"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8" h="89">
                  <a:moveTo>
                    <a:pt x="22" y="89"/>
                  </a:moveTo>
                  <a:cubicBezTo>
                    <a:pt x="37" y="89"/>
                    <a:pt x="105" y="89"/>
                    <a:pt x="117" y="89"/>
                  </a:cubicBezTo>
                  <a:cubicBezTo>
                    <a:pt x="129" y="89"/>
                    <a:pt x="138" y="82"/>
                    <a:pt x="138" y="64"/>
                  </a:cubicBezTo>
                  <a:cubicBezTo>
                    <a:pt x="138" y="45"/>
                    <a:pt x="121" y="40"/>
                    <a:pt x="115" y="45"/>
                  </a:cubicBezTo>
                  <a:cubicBezTo>
                    <a:pt x="115" y="45"/>
                    <a:pt x="119" y="14"/>
                    <a:pt x="91" y="7"/>
                  </a:cubicBezTo>
                  <a:cubicBezTo>
                    <a:pt x="64" y="0"/>
                    <a:pt x="51" y="23"/>
                    <a:pt x="49" y="29"/>
                  </a:cubicBezTo>
                  <a:cubicBezTo>
                    <a:pt x="49" y="29"/>
                    <a:pt x="43" y="20"/>
                    <a:pt x="32" y="25"/>
                  </a:cubicBezTo>
                  <a:cubicBezTo>
                    <a:pt x="22" y="30"/>
                    <a:pt x="24" y="40"/>
                    <a:pt x="24" y="40"/>
                  </a:cubicBezTo>
                  <a:cubicBezTo>
                    <a:pt x="24" y="40"/>
                    <a:pt x="7" y="43"/>
                    <a:pt x="3" y="60"/>
                  </a:cubicBezTo>
                  <a:cubicBezTo>
                    <a:pt x="0" y="77"/>
                    <a:pt x="11" y="89"/>
                    <a:pt x="22" y="89"/>
                  </a:cubicBezTo>
                  <a:close/>
                </a:path>
              </a:pathLst>
            </a:custGeom>
            <a:solidFill>
              <a:srgbClr val="9DD53E"/>
            </a:solidFill>
            <a:ln>
              <a:noFill/>
            </a:ln>
          </p:spPr>
          <p:txBody>
            <a:bodyPr/>
            <a:lstStyle/>
            <a:p>
              <a:endParaRPr lang="zh-CN" altLang="en-US"/>
            </a:p>
          </p:txBody>
        </p:sp>
        <p:sp>
          <p:nvSpPr>
            <p:cNvPr id="15373" name="Freeform 13"/>
            <p:cNvSpPr/>
            <p:nvPr/>
          </p:nvSpPr>
          <p:spPr bwMode="auto">
            <a:xfrm>
              <a:off x="2582863" y="1606550"/>
              <a:ext cx="306387" cy="195263"/>
            </a:xfrm>
            <a:custGeom>
              <a:avLst/>
              <a:gdLst>
                <a:gd name="T0" fmla="*/ 13 w 82"/>
                <a:gd name="T1" fmla="*/ 52 h 52"/>
                <a:gd name="T2" fmla="*/ 69 w 82"/>
                <a:gd name="T3" fmla="*/ 52 h 52"/>
                <a:gd name="T4" fmla="*/ 82 w 82"/>
                <a:gd name="T5" fmla="*/ 38 h 52"/>
                <a:gd name="T6" fmla="*/ 68 w 82"/>
                <a:gd name="T7" fmla="*/ 27 h 52"/>
                <a:gd name="T8" fmla="*/ 54 w 82"/>
                <a:gd name="T9" fmla="*/ 4 h 52"/>
                <a:gd name="T10" fmla="*/ 29 w 82"/>
                <a:gd name="T11" fmla="*/ 17 h 52"/>
                <a:gd name="T12" fmla="*/ 19 w 82"/>
                <a:gd name="T13" fmla="*/ 15 h 52"/>
                <a:gd name="T14" fmla="*/ 14 w 82"/>
                <a:gd name="T15" fmla="*/ 24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8"/>
                  </a:cubicBezTo>
                  <a:cubicBezTo>
                    <a:pt x="82" y="27"/>
                    <a:pt x="71" y="24"/>
                    <a:pt x="68" y="27"/>
                  </a:cubicBezTo>
                  <a:cubicBezTo>
                    <a:pt x="68" y="27"/>
                    <a:pt x="70" y="8"/>
                    <a:pt x="54" y="4"/>
                  </a:cubicBezTo>
                  <a:cubicBezTo>
                    <a:pt x="38" y="0"/>
                    <a:pt x="30" y="14"/>
                    <a:pt x="29" y="17"/>
                  </a:cubicBezTo>
                  <a:cubicBezTo>
                    <a:pt x="29" y="17"/>
                    <a:pt x="25" y="12"/>
                    <a:pt x="19" y="15"/>
                  </a:cubicBezTo>
                  <a:cubicBezTo>
                    <a:pt x="13" y="18"/>
                    <a:pt x="14" y="24"/>
                    <a:pt x="14" y="24"/>
                  </a:cubicBezTo>
                  <a:cubicBezTo>
                    <a:pt x="14" y="24"/>
                    <a:pt x="4" y="25"/>
                    <a:pt x="2" y="35"/>
                  </a:cubicBezTo>
                  <a:cubicBezTo>
                    <a:pt x="0" y="46"/>
                    <a:pt x="6" y="52"/>
                    <a:pt x="13" y="52"/>
                  </a:cubicBezTo>
                  <a:close/>
                </a:path>
              </a:pathLst>
            </a:custGeom>
            <a:solidFill>
              <a:srgbClr val="C09CC2"/>
            </a:solidFill>
            <a:ln>
              <a:noFill/>
            </a:ln>
          </p:spPr>
          <p:txBody>
            <a:bodyPr/>
            <a:lstStyle/>
            <a:p>
              <a:endParaRPr lang="zh-CN" altLang="en-US"/>
            </a:p>
          </p:txBody>
        </p:sp>
        <p:sp>
          <p:nvSpPr>
            <p:cNvPr id="15374" name="Freeform 14"/>
            <p:cNvSpPr/>
            <p:nvPr/>
          </p:nvSpPr>
          <p:spPr bwMode="auto">
            <a:xfrm>
              <a:off x="2732088" y="2997200"/>
              <a:ext cx="307975" cy="195263"/>
            </a:xfrm>
            <a:custGeom>
              <a:avLst/>
              <a:gdLst>
                <a:gd name="T0" fmla="*/ 13 w 82"/>
                <a:gd name="T1" fmla="*/ 52 h 52"/>
                <a:gd name="T2" fmla="*/ 69 w 82"/>
                <a:gd name="T3" fmla="*/ 52 h 52"/>
                <a:gd name="T4" fmla="*/ 82 w 82"/>
                <a:gd name="T5" fmla="*/ 37 h 52"/>
                <a:gd name="T6" fmla="*/ 68 w 82"/>
                <a:gd name="T7" fmla="*/ 26 h 52"/>
                <a:gd name="T8" fmla="*/ 54 w 82"/>
                <a:gd name="T9" fmla="*/ 4 h 52"/>
                <a:gd name="T10" fmla="*/ 29 w 82"/>
                <a:gd name="T11" fmla="*/ 17 h 52"/>
                <a:gd name="T12" fmla="*/ 19 w 82"/>
                <a:gd name="T13" fmla="*/ 15 h 52"/>
                <a:gd name="T14" fmla="*/ 14 w 82"/>
                <a:gd name="T15" fmla="*/ 23 h 52"/>
                <a:gd name="T16" fmla="*/ 2 w 82"/>
                <a:gd name="T17" fmla="*/ 35 h 52"/>
                <a:gd name="T18" fmla="*/ 13 w 82"/>
                <a:gd name="T1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52">
                  <a:moveTo>
                    <a:pt x="13" y="52"/>
                  </a:moveTo>
                  <a:cubicBezTo>
                    <a:pt x="22" y="52"/>
                    <a:pt x="62" y="52"/>
                    <a:pt x="69" y="52"/>
                  </a:cubicBezTo>
                  <a:cubicBezTo>
                    <a:pt x="76" y="52"/>
                    <a:pt x="82" y="48"/>
                    <a:pt x="82" y="37"/>
                  </a:cubicBezTo>
                  <a:cubicBezTo>
                    <a:pt x="82" y="26"/>
                    <a:pt x="71" y="23"/>
                    <a:pt x="68" y="26"/>
                  </a:cubicBezTo>
                  <a:cubicBezTo>
                    <a:pt x="68" y="26"/>
                    <a:pt x="70" y="8"/>
                    <a:pt x="54" y="4"/>
                  </a:cubicBezTo>
                  <a:cubicBezTo>
                    <a:pt x="38" y="0"/>
                    <a:pt x="30" y="13"/>
                    <a:pt x="29" y="17"/>
                  </a:cubicBezTo>
                  <a:cubicBezTo>
                    <a:pt x="29" y="17"/>
                    <a:pt x="25" y="12"/>
                    <a:pt x="19" y="15"/>
                  </a:cubicBezTo>
                  <a:cubicBezTo>
                    <a:pt x="13" y="17"/>
                    <a:pt x="14" y="23"/>
                    <a:pt x="14" y="23"/>
                  </a:cubicBezTo>
                  <a:cubicBezTo>
                    <a:pt x="14" y="23"/>
                    <a:pt x="4" y="25"/>
                    <a:pt x="2" y="35"/>
                  </a:cubicBezTo>
                  <a:cubicBezTo>
                    <a:pt x="0" y="45"/>
                    <a:pt x="6" y="52"/>
                    <a:pt x="13" y="52"/>
                  </a:cubicBezTo>
                  <a:close/>
                </a:path>
              </a:pathLst>
            </a:custGeom>
            <a:solidFill>
              <a:srgbClr val="9DD53E"/>
            </a:solidFill>
            <a:ln>
              <a:noFill/>
            </a:ln>
          </p:spPr>
          <p:txBody>
            <a:bodyPr/>
            <a:lstStyle/>
            <a:p>
              <a:endParaRPr lang="zh-CN" altLang="en-US"/>
            </a:p>
          </p:txBody>
        </p:sp>
        <p:sp>
          <p:nvSpPr>
            <p:cNvPr id="15375" name="Freeform 15"/>
            <p:cNvSpPr/>
            <p:nvPr/>
          </p:nvSpPr>
          <p:spPr bwMode="auto">
            <a:xfrm>
              <a:off x="5935663" y="2944813"/>
              <a:ext cx="388937" cy="250825"/>
            </a:xfrm>
            <a:custGeom>
              <a:avLst/>
              <a:gdLst>
                <a:gd name="T0" fmla="*/ 16 w 104"/>
                <a:gd name="T1" fmla="*/ 67 h 67"/>
                <a:gd name="T2" fmla="*/ 88 w 104"/>
                <a:gd name="T3" fmla="*/ 67 h 67"/>
                <a:gd name="T4" fmla="*/ 104 w 104"/>
                <a:gd name="T5" fmla="*/ 48 h 67"/>
                <a:gd name="T6" fmla="*/ 87 w 104"/>
                <a:gd name="T7" fmla="*/ 34 h 67"/>
                <a:gd name="T8" fmla="*/ 69 w 104"/>
                <a:gd name="T9" fmla="*/ 5 h 67"/>
                <a:gd name="T10" fmla="*/ 37 w 104"/>
                <a:gd name="T11" fmla="*/ 22 h 67"/>
                <a:gd name="T12" fmla="*/ 24 w 104"/>
                <a:gd name="T13" fmla="*/ 19 h 67"/>
                <a:gd name="T14" fmla="*/ 18 w 104"/>
                <a:gd name="T15" fmla="*/ 30 h 67"/>
                <a:gd name="T16" fmla="*/ 2 w 104"/>
                <a:gd name="T17" fmla="*/ 45 h 67"/>
                <a:gd name="T18" fmla="*/ 16 w 104"/>
                <a:gd name="T19" fmla="*/ 6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4" h="67">
                  <a:moveTo>
                    <a:pt x="16" y="67"/>
                  </a:moveTo>
                  <a:cubicBezTo>
                    <a:pt x="28" y="67"/>
                    <a:pt x="79" y="67"/>
                    <a:pt x="88" y="67"/>
                  </a:cubicBezTo>
                  <a:cubicBezTo>
                    <a:pt x="98" y="67"/>
                    <a:pt x="104" y="62"/>
                    <a:pt x="104" y="48"/>
                  </a:cubicBezTo>
                  <a:cubicBezTo>
                    <a:pt x="104" y="34"/>
                    <a:pt x="91" y="31"/>
                    <a:pt x="87" y="34"/>
                  </a:cubicBezTo>
                  <a:cubicBezTo>
                    <a:pt x="87" y="34"/>
                    <a:pt x="90" y="11"/>
                    <a:pt x="69" y="5"/>
                  </a:cubicBezTo>
                  <a:cubicBezTo>
                    <a:pt x="48" y="0"/>
                    <a:pt x="38" y="17"/>
                    <a:pt x="37" y="22"/>
                  </a:cubicBezTo>
                  <a:cubicBezTo>
                    <a:pt x="37" y="22"/>
                    <a:pt x="32" y="16"/>
                    <a:pt x="24" y="19"/>
                  </a:cubicBezTo>
                  <a:cubicBezTo>
                    <a:pt x="16" y="23"/>
                    <a:pt x="18" y="30"/>
                    <a:pt x="18" y="30"/>
                  </a:cubicBezTo>
                  <a:cubicBezTo>
                    <a:pt x="18" y="30"/>
                    <a:pt x="5" y="33"/>
                    <a:pt x="2" y="45"/>
                  </a:cubicBezTo>
                  <a:cubicBezTo>
                    <a:pt x="0" y="58"/>
                    <a:pt x="8" y="67"/>
                    <a:pt x="16" y="67"/>
                  </a:cubicBezTo>
                  <a:close/>
                </a:path>
              </a:pathLst>
            </a:custGeom>
            <a:solidFill>
              <a:srgbClr val="9DD53E"/>
            </a:solidFill>
            <a:ln>
              <a:noFill/>
            </a:ln>
          </p:spPr>
          <p:txBody>
            <a:bodyPr/>
            <a:lstStyle/>
            <a:p>
              <a:endParaRPr lang="zh-CN" altLang="en-US"/>
            </a:p>
          </p:txBody>
        </p:sp>
        <p:sp>
          <p:nvSpPr>
            <p:cNvPr id="15376" name="Freeform 16"/>
            <p:cNvSpPr/>
            <p:nvPr/>
          </p:nvSpPr>
          <p:spPr bwMode="auto">
            <a:xfrm>
              <a:off x="2687638" y="3252788"/>
              <a:ext cx="1071562" cy="685800"/>
            </a:xfrm>
            <a:custGeom>
              <a:avLst/>
              <a:gdLst>
                <a:gd name="T0" fmla="*/ 46 w 286"/>
                <a:gd name="T1" fmla="*/ 183 h 183"/>
                <a:gd name="T2" fmla="*/ 241 w 286"/>
                <a:gd name="T3" fmla="*/ 183 h 183"/>
                <a:gd name="T4" fmla="*/ 286 w 286"/>
                <a:gd name="T5" fmla="*/ 131 h 183"/>
                <a:gd name="T6" fmla="*/ 238 w 286"/>
                <a:gd name="T7" fmla="*/ 93 h 183"/>
                <a:gd name="T8" fmla="*/ 189 w 286"/>
                <a:gd name="T9" fmla="*/ 15 h 183"/>
                <a:gd name="T10" fmla="*/ 102 w 286"/>
                <a:gd name="T11" fmla="*/ 60 h 183"/>
                <a:gd name="T12" fmla="*/ 67 w 286"/>
                <a:gd name="T13" fmla="*/ 52 h 183"/>
                <a:gd name="T14" fmla="*/ 51 w 286"/>
                <a:gd name="T15" fmla="*/ 83 h 183"/>
                <a:gd name="T16" fmla="*/ 8 w 286"/>
                <a:gd name="T17" fmla="*/ 123 h 183"/>
                <a:gd name="T18" fmla="*/ 46 w 286"/>
                <a:gd name="T19" fmla="*/ 183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6" h="183">
                  <a:moveTo>
                    <a:pt x="46" y="183"/>
                  </a:moveTo>
                  <a:cubicBezTo>
                    <a:pt x="76" y="183"/>
                    <a:pt x="216" y="183"/>
                    <a:pt x="241" y="183"/>
                  </a:cubicBezTo>
                  <a:cubicBezTo>
                    <a:pt x="267" y="183"/>
                    <a:pt x="286" y="169"/>
                    <a:pt x="286" y="131"/>
                  </a:cubicBezTo>
                  <a:cubicBezTo>
                    <a:pt x="286" y="93"/>
                    <a:pt x="250" y="83"/>
                    <a:pt x="238" y="93"/>
                  </a:cubicBezTo>
                  <a:cubicBezTo>
                    <a:pt x="238" y="93"/>
                    <a:pt x="245" y="29"/>
                    <a:pt x="189" y="15"/>
                  </a:cubicBezTo>
                  <a:cubicBezTo>
                    <a:pt x="132" y="0"/>
                    <a:pt x="105" y="48"/>
                    <a:pt x="102" y="60"/>
                  </a:cubicBezTo>
                  <a:cubicBezTo>
                    <a:pt x="102" y="60"/>
                    <a:pt x="89" y="42"/>
                    <a:pt x="67" y="52"/>
                  </a:cubicBezTo>
                  <a:cubicBezTo>
                    <a:pt x="46" y="62"/>
                    <a:pt x="51" y="83"/>
                    <a:pt x="51" y="83"/>
                  </a:cubicBezTo>
                  <a:cubicBezTo>
                    <a:pt x="51" y="83"/>
                    <a:pt x="15" y="89"/>
                    <a:pt x="8" y="123"/>
                  </a:cubicBezTo>
                  <a:cubicBezTo>
                    <a:pt x="0" y="159"/>
                    <a:pt x="23" y="183"/>
                    <a:pt x="46" y="183"/>
                  </a:cubicBezTo>
                  <a:close/>
                </a:path>
              </a:pathLst>
            </a:custGeom>
            <a:solidFill>
              <a:srgbClr val="594D7B"/>
            </a:solidFill>
            <a:ln>
              <a:noFill/>
            </a:ln>
          </p:spPr>
          <p:txBody>
            <a:bodyPr/>
            <a:lstStyle/>
            <a:p>
              <a:endParaRPr lang="zh-CN" altLang="en-US"/>
            </a:p>
          </p:txBody>
        </p:sp>
        <p:sp>
          <p:nvSpPr>
            <p:cNvPr id="15377" name="Freeform 17"/>
            <p:cNvSpPr/>
            <p:nvPr/>
          </p:nvSpPr>
          <p:spPr bwMode="auto">
            <a:xfrm>
              <a:off x="5548313" y="3405188"/>
              <a:ext cx="908050" cy="582612"/>
            </a:xfrm>
            <a:custGeom>
              <a:avLst/>
              <a:gdLst>
                <a:gd name="T0" fmla="*/ 39 w 242"/>
                <a:gd name="T1" fmla="*/ 155 h 155"/>
                <a:gd name="T2" fmla="*/ 205 w 242"/>
                <a:gd name="T3" fmla="*/ 155 h 155"/>
                <a:gd name="T4" fmla="*/ 242 w 242"/>
                <a:gd name="T5" fmla="*/ 111 h 155"/>
                <a:gd name="T6" fmla="*/ 202 w 242"/>
                <a:gd name="T7" fmla="*/ 78 h 155"/>
                <a:gd name="T8" fmla="*/ 160 w 242"/>
                <a:gd name="T9" fmla="*/ 12 h 155"/>
                <a:gd name="T10" fmla="*/ 86 w 242"/>
                <a:gd name="T11" fmla="*/ 50 h 155"/>
                <a:gd name="T12" fmla="*/ 56 w 242"/>
                <a:gd name="T13" fmla="*/ 44 h 155"/>
                <a:gd name="T14" fmla="*/ 43 w 242"/>
                <a:gd name="T15" fmla="*/ 70 h 155"/>
                <a:gd name="T16" fmla="*/ 6 w 242"/>
                <a:gd name="T17" fmla="*/ 105 h 155"/>
                <a:gd name="T18" fmla="*/ 39 w 242"/>
                <a:gd name="T19"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2" h="155">
                  <a:moveTo>
                    <a:pt x="39" y="155"/>
                  </a:moveTo>
                  <a:cubicBezTo>
                    <a:pt x="65" y="155"/>
                    <a:pt x="183" y="155"/>
                    <a:pt x="205" y="155"/>
                  </a:cubicBezTo>
                  <a:cubicBezTo>
                    <a:pt x="227" y="155"/>
                    <a:pt x="242" y="143"/>
                    <a:pt x="242" y="111"/>
                  </a:cubicBezTo>
                  <a:cubicBezTo>
                    <a:pt x="242" y="79"/>
                    <a:pt x="212" y="71"/>
                    <a:pt x="202" y="78"/>
                  </a:cubicBezTo>
                  <a:cubicBezTo>
                    <a:pt x="202" y="78"/>
                    <a:pt x="208" y="25"/>
                    <a:pt x="160" y="12"/>
                  </a:cubicBezTo>
                  <a:cubicBezTo>
                    <a:pt x="112" y="0"/>
                    <a:pt x="89" y="40"/>
                    <a:pt x="86" y="50"/>
                  </a:cubicBezTo>
                  <a:cubicBezTo>
                    <a:pt x="86" y="50"/>
                    <a:pt x="76" y="36"/>
                    <a:pt x="56" y="44"/>
                  </a:cubicBezTo>
                  <a:cubicBezTo>
                    <a:pt x="39" y="52"/>
                    <a:pt x="43" y="70"/>
                    <a:pt x="43" y="70"/>
                  </a:cubicBezTo>
                  <a:cubicBezTo>
                    <a:pt x="43" y="70"/>
                    <a:pt x="12" y="75"/>
                    <a:pt x="6" y="105"/>
                  </a:cubicBezTo>
                  <a:cubicBezTo>
                    <a:pt x="0" y="135"/>
                    <a:pt x="19" y="155"/>
                    <a:pt x="39" y="155"/>
                  </a:cubicBezTo>
                  <a:close/>
                </a:path>
              </a:pathLst>
            </a:custGeom>
            <a:solidFill>
              <a:srgbClr val="C09CC2"/>
            </a:solidFill>
            <a:ln>
              <a:noFill/>
            </a:ln>
          </p:spPr>
          <p:txBody>
            <a:bodyPr/>
            <a:lstStyle/>
            <a:p>
              <a:endParaRPr lang="zh-CN" altLang="en-US"/>
            </a:p>
          </p:txBody>
        </p:sp>
        <p:sp>
          <p:nvSpPr>
            <p:cNvPr id="15378" name="Freeform 18"/>
            <p:cNvSpPr/>
            <p:nvPr/>
          </p:nvSpPr>
          <p:spPr bwMode="auto">
            <a:xfrm>
              <a:off x="3494088" y="4305300"/>
              <a:ext cx="457200" cy="293688"/>
            </a:xfrm>
            <a:custGeom>
              <a:avLst/>
              <a:gdLst>
                <a:gd name="T0" fmla="*/ 19 w 122"/>
                <a:gd name="T1" fmla="*/ 78 h 78"/>
                <a:gd name="T2" fmla="*/ 103 w 122"/>
                <a:gd name="T3" fmla="*/ 78 h 78"/>
                <a:gd name="T4" fmla="*/ 122 w 122"/>
                <a:gd name="T5" fmla="*/ 56 h 78"/>
                <a:gd name="T6" fmla="*/ 102 w 122"/>
                <a:gd name="T7" fmla="*/ 39 h 78"/>
                <a:gd name="T8" fmla="*/ 81 w 122"/>
                <a:gd name="T9" fmla="*/ 6 h 78"/>
                <a:gd name="T10" fmla="*/ 43 w 122"/>
                <a:gd name="T11" fmla="*/ 25 h 78"/>
                <a:gd name="T12" fmla="*/ 28 w 122"/>
                <a:gd name="T13" fmla="*/ 22 h 78"/>
                <a:gd name="T14" fmla="*/ 22 w 122"/>
                <a:gd name="T15" fmla="*/ 35 h 78"/>
                <a:gd name="T16" fmla="*/ 3 w 122"/>
                <a:gd name="T17" fmla="*/ 53 h 78"/>
                <a:gd name="T18" fmla="*/ 19 w 122"/>
                <a:gd name="T19"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2" h="78">
                  <a:moveTo>
                    <a:pt x="19" y="78"/>
                  </a:moveTo>
                  <a:cubicBezTo>
                    <a:pt x="33" y="78"/>
                    <a:pt x="92" y="78"/>
                    <a:pt x="103" y="78"/>
                  </a:cubicBezTo>
                  <a:cubicBezTo>
                    <a:pt x="114" y="78"/>
                    <a:pt x="122" y="72"/>
                    <a:pt x="122" y="56"/>
                  </a:cubicBezTo>
                  <a:cubicBezTo>
                    <a:pt x="122" y="40"/>
                    <a:pt x="107" y="35"/>
                    <a:pt x="102" y="39"/>
                  </a:cubicBezTo>
                  <a:cubicBezTo>
                    <a:pt x="102" y="39"/>
                    <a:pt x="105" y="12"/>
                    <a:pt x="81" y="6"/>
                  </a:cubicBezTo>
                  <a:cubicBezTo>
                    <a:pt x="56" y="0"/>
                    <a:pt x="45" y="20"/>
                    <a:pt x="43" y="25"/>
                  </a:cubicBezTo>
                  <a:cubicBezTo>
                    <a:pt x="43" y="25"/>
                    <a:pt x="38" y="18"/>
                    <a:pt x="28" y="22"/>
                  </a:cubicBezTo>
                  <a:cubicBezTo>
                    <a:pt x="19" y="26"/>
                    <a:pt x="22" y="35"/>
                    <a:pt x="22" y="35"/>
                  </a:cubicBezTo>
                  <a:cubicBezTo>
                    <a:pt x="22" y="35"/>
                    <a:pt x="6" y="38"/>
                    <a:pt x="3" y="53"/>
                  </a:cubicBezTo>
                  <a:cubicBezTo>
                    <a:pt x="0" y="68"/>
                    <a:pt x="10" y="78"/>
                    <a:pt x="19" y="78"/>
                  </a:cubicBezTo>
                  <a:close/>
                </a:path>
              </a:pathLst>
            </a:custGeom>
            <a:solidFill>
              <a:srgbClr val="E54B81"/>
            </a:solidFill>
            <a:ln>
              <a:noFill/>
            </a:ln>
          </p:spPr>
          <p:txBody>
            <a:bodyPr/>
            <a:lstStyle/>
            <a:p>
              <a:endParaRPr lang="zh-CN" altLang="en-US"/>
            </a:p>
          </p:txBody>
        </p:sp>
        <p:sp>
          <p:nvSpPr>
            <p:cNvPr id="15379" name="Line 19"/>
            <p:cNvSpPr>
              <a:spLocks noChangeShapeType="1"/>
            </p:cNvSpPr>
            <p:nvPr/>
          </p:nvSpPr>
          <p:spPr bwMode="auto">
            <a:xfrm>
              <a:off x="4364038" y="2884488"/>
              <a:ext cx="0" cy="2254250"/>
            </a:xfrm>
            <a:prstGeom prst="line">
              <a:avLst/>
            </a:prstGeom>
            <a:noFill/>
            <a:ln w="63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0" name="Line 20"/>
            <p:cNvSpPr>
              <a:spLocks noChangeShapeType="1"/>
            </p:cNvSpPr>
            <p:nvPr/>
          </p:nvSpPr>
          <p:spPr bwMode="auto">
            <a:xfrm>
              <a:off x="4900613" y="2884488"/>
              <a:ext cx="0" cy="2254250"/>
            </a:xfrm>
            <a:prstGeom prst="line">
              <a:avLst/>
            </a:prstGeom>
            <a:noFill/>
            <a:ln w="635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15381" name="Freeform 21"/>
            <p:cNvSpPr/>
            <p:nvPr/>
          </p:nvSpPr>
          <p:spPr bwMode="auto">
            <a:xfrm>
              <a:off x="3759200" y="2524125"/>
              <a:ext cx="604838" cy="919163"/>
            </a:xfrm>
            <a:custGeom>
              <a:avLst/>
              <a:gdLst>
                <a:gd name="T0" fmla="*/ 0 w 381"/>
                <a:gd name="T1" fmla="*/ 0 h 579"/>
                <a:gd name="T2" fmla="*/ 0 w 381"/>
                <a:gd name="T3" fmla="*/ 579 h 579"/>
                <a:gd name="T4" fmla="*/ 381 w 381"/>
                <a:gd name="T5" fmla="*/ 579 h 579"/>
              </a:gdLst>
              <a:ahLst/>
              <a:cxnLst>
                <a:cxn ang="0">
                  <a:pos x="T0" y="T1"/>
                </a:cxn>
                <a:cxn ang="0">
                  <a:pos x="T2" y="T3"/>
                </a:cxn>
                <a:cxn ang="0">
                  <a:pos x="T4" y="T5"/>
                </a:cxn>
              </a:cxnLst>
              <a:rect l="0" t="0" r="r" b="b"/>
              <a:pathLst>
                <a:path w="381" h="579">
                  <a:moveTo>
                    <a:pt x="0" y="0"/>
                  </a:moveTo>
                  <a:lnTo>
                    <a:pt x="0" y="579"/>
                  </a:lnTo>
                  <a:lnTo>
                    <a:pt x="381" y="579"/>
                  </a:lnTo>
                </a:path>
              </a:pathLst>
            </a:custGeom>
            <a:noFill/>
            <a:ln w="6350" cap="flat" cmpd="sng">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2" name="Freeform 22"/>
            <p:cNvSpPr/>
            <p:nvPr/>
          </p:nvSpPr>
          <p:spPr bwMode="auto">
            <a:xfrm>
              <a:off x="4900613" y="2741613"/>
              <a:ext cx="787400" cy="765175"/>
            </a:xfrm>
            <a:custGeom>
              <a:avLst/>
              <a:gdLst>
                <a:gd name="T0" fmla="*/ 0 w 496"/>
                <a:gd name="T1" fmla="*/ 482 h 482"/>
                <a:gd name="T2" fmla="*/ 496 w 496"/>
                <a:gd name="T3" fmla="*/ 482 h 482"/>
                <a:gd name="T4" fmla="*/ 496 w 496"/>
                <a:gd name="T5" fmla="*/ 0 h 482"/>
              </a:gdLst>
              <a:ahLst/>
              <a:cxnLst>
                <a:cxn ang="0">
                  <a:pos x="T0" y="T1"/>
                </a:cxn>
                <a:cxn ang="0">
                  <a:pos x="T2" y="T3"/>
                </a:cxn>
                <a:cxn ang="0">
                  <a:pos x="T4" y="T5"/>
                </a:cxn>
              </a:cxnLst>
              <a:rect l="0" t="0" r="r" b="b"/>
              <a:pathLst>
                <a:path w="496" h="482">
                  <a:moveTo>
                    <a:pt x="0" y="482"/>
                  </a:moveTo>
                  <a:lnTo>
                    <a:pt x="496" y="482"/>
                  </a:lnTo>
                  <a:lnTo>
                    <a:pt x="496" y="0"/>
                  </a:lnTo>
                </a:path>
              </a:pathLst>
            </a:custGeom>
            <a:noFill/>
            <a:ln w="6350" cap="flat" cmpd="sng">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3" name="Freeform 23"/>
            <p:cNvSpPr/>
            <p:nvPr/>
          </p:nvSpPr>
          <p:spPr bwMode="auto">
            <a:xfrm>
              <a:off x="4900613" y="3829050"/>
              <a:ext cx="666750" cy="993775"/>
            </a:xfrm>
            <a:custGeom>
              <a:avLst/>
              <a:gdLst>
                <a:gd name="T0" fmla="*/ 420 w 420"/>
                <a:gd name="T1" fmla="*/ 0 h 626"/>
                <a:gd name="T2" fmla="*/ 330 w 420"/>
                <a:gd name="T3" fmla="*/ 0 h 626"/>
                <a:gd name="T4" fmla="*/ 330 w 420"/>
                <a:gd name="T5" fmla="*/ 626 h 626"/>
                <a:gd name="T6" fmla="*/ 0 w 420"/>
                <a:gd name="T7" fmla="*/ 626 h 626"/>
              </a:gdLst>
              <a:ahLst/>
              <a:cxnLst>
                <a:cxn ang="0">
                  <a:pos x="T0" y="T1"/>
                </a:cxn>
                <a:cxn ang="0">
                  <a:pos x="T2" y="T3"/>
                </a:cxn>
                <a:cxn ang="0">
                  <a:pos x="T4" y="T5"/>
                </a:cxn>
                <a:cxn ang="0">
                  <a:pos x="T6" y="T7"/>
                </a:cxn>
              </a:cxnLst>
              <a:rect l="0" t="0" r="r" b="b"/>
              <a:pathLst>
                <a:path w="420" h="626">
                  <a:moveTo>
                    <a:pt x="420" y="0"/>
                  </a:moveTo>
                  <a:lnTo>
                    <a:pt x="330" y="0"/>
                  </a:lnTo>
                  <a:lnTo>
                    <a:pt x="330" y="626"/>
                  </a:lnTo>
                  <a:lnTo>
                    <a:pt x="0" y="626"/>
                  </a:lnTo>
                </a:path>
              </a:pathLst>
            </a:custGeom>
            <a:noFill/>
            <a:ln w="6350" cap="flat" cmpd="sng">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4" name="Freeform 24"/>
            <p:cNvSpPr/>
            <p:nvPr/>
          </p:nvSpPr>
          <p:spPr bwMode="auto">
            <a:xfrm>
              <a:off x="3756025" y="3746500"/>
              <a:ext cx="1144588" cy="627063"/>
            </a:xfrm>
            <a:custGeom>
              <a:avLst/>
              <a:gdLst>
                <a:gd name="T0" fmla="*/ 721 w 721"/>
                <a:gd name="T1" fmla="*/ 395 h 395"/>
                <a:gd name="T2" fmla="*/ 191 w 721"/>
                <a:gd name="T3" fmla="*/ 395 h 395"/>
                <a:gd name="T4" fmla="*/ 191 w 721"/>
                <a:gd name="T5" fmla="*/ 0 h 395"/>
                <a:gd name="T6" fmla="*/ 0 w 721"/>
                <a:gd name="T7" fmla="*/ 0 h 395"/>
              </a:gdLst>
              <a:ahLst/>
              <a:cxnLst>
                <a:cxn ang="0">
                  <a:pos x="T0" y="T1"/>
                </a:cxn>
                <a:cxn ang="0">
                  <a:pos x="T2" y="T3"/>
                </a:cxn>
                <a:cxn ang="0">
                  <a:pos x="T4" y="T5"/>
                </a:cxn>
                <a:cxn ang="0">
                  <a:pos x="T6" y="T7"/>
                </a:cxn>
              </a:cxnLst>
              <a:rect l="0" t="0" r="r" b="b"/>
              <a:pathLst>
                <a:path w="721" h="395">
                  <a:moveTo>
                    <a:pt x="721" y="395"/>
                  </a:moveTo>
                  <a:lnTo>
                    <a:pt x="191" y="395"/>
                  </a:lnTo>
                  <a:lnTo>
                    <a:pt x="191" y="0"/>
                  </a:lnTo>
                  <a:lnTo>
                    <a:pt x="0" y="0"/>
                  </a:lnTo>
                </a:path>
              </a:pathLst>
            </a:custGeom>
            <a:noFill/>
            <a:ln w="6350" cap="flat" cmpd="sng">
              <a:solidFill>
                <a:schemeClr val="bg2"/>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5385" name="Freeform 25"/>
            <p:cNvSpPr/>
            <p:nvPr/>
          </p:nvSpPr>
          <p:spPr bwMode="auto">
            <a:xfrm>
              <a:off x="3448050" y="2636838"/>
              <a:ext cx="393700" cy="255587"/>
            </a:xfrm>
            <a:custGeom>
              <a:avLst/>
              <a:gdLst>
                <a:gd name="T0" fmla="*/ 17 w 105"/>
                <a:gd name="T1" fmla="*/ 68 h 68"/>
                <a:gd name="T2" fmla="*/ 89 w 105"/>
                <a:gd name="T3" fmla="*/ 68 h 68"/>
                <a:gd name="T4" fmla="*/ 105 w 105"/>
                <a:gd name="T5" fmla="*/ 49 h 68"/>
                <a:gd name="T6" fmla="*/ 87 w 105"/>
                <a:gd name="T7" fmla="*/ 35 h 68"/>
                <a:gd name="T8" fmla="*/ 69 w 105"/>
                <a:gd name="T9" fmla="*/ 6 h 68"/>
                <a:gd name="T10" fmla="*/ 37 w 105"/>
                <a:gd name="T11" fmla="*/ 23 h 68"/>
                <a:gd name="T12" fmla="*/ 24 w 105"/>
                <a:gd name="T13" fmla="*/ 20 h 68"/>
                <a:gd name="T14" fmla="*/ 19 w 105"/>
                <a:gd name="T15" fmla="*/ 31 h 68"/>
                <a:gd name="T16" fmla="*/ 3 w 105"/>
                <a:gd name="T17" fmla="*/ 46 h 68"/>
                <a:gd name="T18" fmla="*/ 17 w 105"/>
                <a:gd name="T19" fmla="*/ 6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5" h="68">
                  <a:moveTo>
                    <a:pt x="17" y="68"/>
                  </a:moveTo>
                  <a:cubicBezTo>
                    <a:pt x="28" y="68"/>
                    <a:pt x="79" y="68"/>
                    <a:pt x="89" y="68"/>
                  </a:cubicBezTo>
                  <a:cubicBezTo>
                    <a:pt x="98" y="68"/>
                    <a:pt x="105" y="63"/>
                    <a:pt x="105" y="49"/>
                  </a:cubicBezTo>
                  <a:cubicBezTo>
                    <a:pt x="105" y="35"/>
                    <a:pt x="92" y="31"/>
                    <a:pt x="87" y="35"/>
                  </a:cubicBezTo>
                  <a:cubicBezTo>
                    <a:pt x="87" y="35"/>
                    <a:pt x="90" y="11"/>
                    <a:pt x="69" y="6"/>
                  </a:cubicBezTo>
                  <a:cubicBezTo>
                    <a:pt x="48" y="0"/>
                    <a:pt x="39" y="18"/>
                    <a:pt x="37" y="23"/>
                  </a:cubicBezTo>
                  <a:cubicBezTo>
                    <a:pt x="37" y="23"/>
                    <a:pt x="33" y="16"/>
                    <a:pt x="24" y="20"/>
                  </a:cubicBezTo>
                  <a:cubicBezTo>
                    <a:pt x="17" y="23"/>
                    <a:pt x="19" y="31"/>
                    <a:pt x="19" y="31"/>
                  </a:cubicBezTo>
                  <a:cubicBezTo>
                    <a:pt x="19" y="31"/>
                    <a:pt x="5" y="33"/>
                    <a:pt x="3" y="46"/>
                  </a:cubicBezTo>
                  <a:cubicBezTo>
                    <a:pt x="0" y="59"/>
                    <a:pt x="8" y="68"/>
                    <a:pt x="17" y="68"/>
                  </a:cubicBezTo>
                  <a:close/>
                </a:path>
              </a:pathLst>
            </a:custGeom>
            <a:solidFill>
              <a:srgbClr val="C09CC2"/>
            </a:solidFill>
            <a:ln>
              <a:noFill/>
            </a:ln>
          </p:spPr>
          <p:txBody>
            <a:bodyPr/>
            <a:lstStyle/>
            <a:p>
              <a:endParaRPr lang="zh-CN" altLang="en-US"/>
            </a:p>
          </p:txBody>
        </p:sp>
      </p:grpSp>
      <p:sp>
        <p:nvSpPr>
          <p:cNvPr id="43" name="Text Box 42"/>
          <p:cNvSpPr txBox="1">
            <a:spLocks noChangeArrowheads="1"/>
          </p:cNvSpPr>
          <p:nvPr/>
        </p:nvSpPr>
        <p:spPr bwMode="auto">
          <a:xfrm>
            <a:off x="827584" y="321418"/>
            <a:ext cx="3254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9DD53E"/>
                </a:solidFill>
              </a:rPr>
              <a:t>四、</a:t>
            </a:r>
            <a:r>
              <a:rPr lang="en-US" altLang="zh-CN" sz="1400" b="1" dirty="0" smtClean="0">
                <a:solidFill>
                  <a:srgbClr val="9DD53E"/>
                </a:solidFill>
              </a:rPr>
              <a:t>Backlog</a:t>
            </a:r>
            <a:r>
              <a:rPr lang="zh-CN" altLang="en-US" sz="1400" b="1" dirty="0">
                <a:solidFill>
                  <a:srgbClr val="9DD53E"/>
                </a:solidFill>
              </a:rPr>
              <a:t>作为</a:t>
            </a:r>
            <a:r>
              <a:rPr lang="en-US" altLang="zh-CN" sz="1400" b="1" dirty="0">
                <a:solidFill>
                  <a:srgbClr val="9DD53E"/>
                </a:solidFill>
              </a:rPr>
              <a:t>RAG</a:t>
            </a:r>
            <a:r>
              <a:rPr lang="zh-CN" altLang="en-US" sz="1400" b="1" dirty="0">
                <a:solidFill>
                  <a:srgbClr val="9DD53E"/>
                </a:solidFill>
              </a:rPr>
              <a:t>情报源的可能性</a:t>
            </a:r>
            <a:endParaRPr lang="en-US" altLang="zh-CN" sz="1400" b="1" dirty="0">
              <a:solidFill>
                <a:srgbClr val="9DD53E"/>
              </a:solidFill>
            </a:endParaRPr>
          </a:p>
        </p:txBody>
      </p:sp>
      <p:sp>
        <p:nvSpPr>
          <p:cNvPr id="44" name="Text Box 43"/>
          <p:cNvSpPr txBox="1">
            <a:spLocks noChangeArrowheads="1"/>
          </p:cNvSpPr>
          <p:nvPr/>
        </p:nvSpPr>
        <p:spPr bwMode="auto">
          <a:xfrm>
            <a:off x="827584" y="529510"/>
            <a:ext cx="193033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4-4 </a:t>
            </a:r>
            <a:r>
              <a:rPr lang="zh-CN" altLang="en-US" sz="800" dirty="0" smtClean="0">
                <a:solidFill>
                  <a:schemeClr val="bg2"/>
                </a:solidFill>
              </a:rPr>
              <a:t>知识</a:t>
            </a:r>
            <a:r>
              <a:rPr lang="zh-CN" altLang="en-US" sz="800" dirty="0">
                <a:solidFill>
                  <a:schemeClr val="bg2"/>
                </a:solidFill>
              </a:rPr>
              <a:t>同步： 保持信息的“新鲜度”</a:t>
            </a:r>
          </a:p>
        </p:txBody>
      </p:sp>
      <p:grpSp>
        <p:nvGrpSpPr>
          <p:cNvPr id="45" name="组合 44"/>
          <p:cNvGrpSpPr/>
          <p:nvPr/>
        </p:nvGrpSpPr>
        <p:grpSpPr>
          <a:xfrm>
            <a:off x="282763" y="-9727"/>
            <a:ext cx="472138" cy="804782"/>
            <a:chOff x="1775252" y="2062276"/>
            <a:chExt cx="1045160" cy="1781528"/>
          </a:xfrm>
        </p:grpSpPr>
        <p:grpSp>
          <p:nvGrpSpPr>
            <p:cNvPr id="46" name="组合 45"/>
            <p:cNvGrpSpPr/>
            <p:nvPr/>
          </p:nvGrpSpPr>
          <p:grpSpPr>
            <a:xfrm>
              <a:off x="1775252" y="2763988"/>
              <a:ext cx="1045160" cy="1079816"/>
              <a:chOff x="-4061568" y="1901032"/>
              <a:chExt cx="1819276" cy="1879600"/>
            </a:xfrm>
          </p:grpSpPr>
          <p:sp>
            <p:nvSpPr>
              <p:cNvPr id="48"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7" name="直接连接符 46"/>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7" name="Rectangle 121"/>
          <p:cNvSpPr>
            <a:spLocks noChangeArrowheads="1"/>
          </p:cNvSpPr>
          <p:nvPr/>
        </p:nvSpPr>
        <p:spPr bwMode="auto">
          <a:xfrm>
            <a:off x="354172" y="2278428"/>
            <a:ext cx="203280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000" b="1" dirty="0">
                <a:solidFill>
                  <a:srgbClr val="C09CC2"/>
                </a:solidFill>
              </a:rPr>
              <a:t>全量更新 </a:t>
            </a:r>
            <a:endParaRPr lang="en-US" altLang="zh-CN" sz="1000" b="1" dirty="0" smtClean="0">
              <a:solidFill>
                <a:srgbClr val="C09CC2"/>
              </a:solidFill>
            </a:endParaRPr>
          </a:p>
          <a:p>
            <a:pPr marL="171450" indent="-171450">
              <a:buFont typeface="Arial" panose="020B0604020202020204" pitchFamily="34" charset="0"/>
              <a:buChar char="•"/>
            </a:pPr>
            <a:r>
              <a:rPr lang="zh-CN" altLang="en-US" sz="800" dirty="0">
                <a:solidFill>
                  <a:schemeClr val="bg2"/>
                </a:solidFill>
              </a:rPr>
              <a:t>方式：定期（如每天</a:t>
            </a:r>
            <a:r>
              <a:rPr lang="en-US" altLang="zh-CN" sz="800" dirty="0">
                <a:solidFill>
                  <a:schemeClr val="bg2"/>
                </a:solidFill>
              </a:rPr>
              <a:t>/</a:t>
            </a:r>
            <a:r>
              <a:rPr lang="zh-CN" altLang="en-US" sz="800" dirty="0">
                <a:solidFill>
                  <a:schemeClr val="bg2"/>
                </a:solidFill>
              </a:rPr>
              <a:t>每周）删除旧索引，重新抓取、处理、索引所有 </a:t>
            </a:r>
            <a:r>
              <a:rPr lang="en-US" altLang="zh-CN" sz="800" dirty="0">
                <a:solidFill>
                  <a:schemeClr val="bg2"/>
                </a:solidFill>
              </a:rPr>
              <a:t>Wiki </a:t>
            </a:r>
            <a:r>
              <a:rPr lang="zh-CN" altLang="en-US" sz="800" dirty="0">
                <a:solidFill>
                  <a:schemeClr val="bg2"/>
                </a:solidFill>
              </a:rPr>
              <a:t>内容。</a:t>
            </a:r>
          </a:p>
          <a:p>
            <a:pPr marL="171450" indent="-171450">
              <a:buFont typeface="Arial" panose="020B0604020202020204" pitchFamily="34" charset="0"/>
              <a:buChar char="•"/>
            </a:pPr>
            <a:r>
              <a:rPr lang="zh-CN" altLang="en-US" sz="800" dirty="0">
                <a:solidFill>
                  <a:schemeClr val="bg2"/>
                </a:solidFill>
              </a:rPr>
              <a:t>优点：实现简单，逻辑清晰。</a:t>
            </a:r>
          </a:p>
          <a:p>
            <a:pPr marL="171450" indent="-171450">
              <a:buFont typeface="Arial" panose="020B0604020202020204" pitchFamily="34" charset="0"/>
              <a:buChar char="•"/>
            </a:pPr>
            <a:r>
              <a:rPr lang="zh-CN" altLang="en-US" sz="800" dirty="0">
                <a:solidFill>
                  <a:schemeClr val="bg2"/>
                </a:solidFill>
              </a:rPr>
              <a:t>缺点：对于大型 </a:t>
            </a:r>
            <a:r>
              <a:rPr lang="en-US" altLang="zh-CN" sz="800" dirty="0">
                <a:solidFill>
                  <a:schemeClr val="bg2"/>
                </a:solidFill>
              </a:rPr>
              <a:t>Wiki </a:t>
            </a:r>
            <a:r>
              <a:rPr lang="zh-CN" altLang="en-US" sz="800" dirty="0">
                <a:solidFill>
                  <a:schemeClr val="bg2"/>
                </a:solidFill>
              </a:rPr>
              <a:t>可能耗时耗资源。</a:t>
            </a:r>
          </a:p>
        </p:txBody>
      </p:sp>
      <p:sp>
        <p:nvSpPr>
          <p:cNvPr id="58" name="Rectangle 122"/>
          <p:cNvSpPr>
            <a:spLocks noChangeArrowheads="1"/>
          </p:cNvSpPr>
          <p:nvPr/>
        </p:nvSpPr>
        <p:spPr bwMode="auto">
          <a:xfrm>
            <a:off x="6084168" y="3121102"/>
            <a:ext cx="2707005"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000" b="1" dirty="0">
                <a:solidFill>
                  <a:srgbClr val="E54B81"/>
                </a:solidFill>
              </a:rPr>
              <a:t>增量更新 </a:t>
            </a:r>
            <a:endParaRPr lang="en-US" altLang="zh-CN" sz="1000" b="1" dirty="0" smtClean="0">
              <a:solidFill>
                <a:srgbClr val="E54B81"/>
              </a:solidFill>
            </a:endParaRPr>
          </a:p>
          <a:p>
            <a:pPr marL="171450" indent="-171450">
              <a:buFont typeface="Arial" panose="020B0604020202020204" pitchFamily="34" charset="0"/>
              <a:buChar char="•"/>
            </a:pPr>
            <a:r>
              <a:rPr lang="zh-CN" altLang="en-US" sz="800" dirty="0">
                <a:solidFill>
                  <a:schemeClr val="bg2"/>
                </a:solidFill>
              </a:rPr>
              <a:t>方式：利用 </a:t>
            </a:r>
            <a:r>
              <a:rPr lang="en-US" altLang="zh-CN" sz="800" dirty="0">
                <a:solidFill>
                  <a:schemeClr val="bg2"/>
                </a:solidFill>
              </a:rPr>
              <a:t>Backlog API (</a:t>
            </a:r>
            <a:r>
              <a:rPr lang="zh-CN" altLang="en-US" sz="800" dirty="0">
                <a:solidFill>
                  <a:schemeClr val="bg2"/>
                </a:solidFill>
              </a:rPr>
              <a:t>如果支持，需确认</a:t>
            </a:r>
            <a:r>
              <a:rPr lang="en-US" altLang="zh-CN" sz="800" dirty="0">
                <a:solidFill>
                  <a:schemeClr val="bg2"/>
                </a:solidFill>
              </a:rPr>
              <a:t>) </a:t>
            </a:r>
            <a:r>
              <a:rPr lang="zh-CN" altLang="en-US" sz="800" dirty="0">
                <a:solidFill>
                  <a:schemeClr val="bg2"/>
                </a:solidFill>
              </a:rPr>
              <a:t>获取变更或新增的页面，只对这些页面进行处理和更新</a:t>
            </a:r>
            <a:r>
              <a:rPr lang="en-US" altLang="zh-CN" sz="800" dirty="0">
                <a:solidFill>
                  <a:schemeClr val="bg2"/>
                </a:solidFill>
              </a:rPr>
              <a:t>/</a:t>
            </a:r>
            <a:r>
              <a:rPr lang="zh-CN" altLang="en-US" sz="800" dirty="0">
                <a:solidFill>
                  <a:schemeClr val="bg2"/>
                </a:solidFill>
              </a:rPr>
              <a:t>添加索引。</a:t>
            </a:r>
          </a:p>
          <a:p>
            <a:pPr marL="171450" indent="-171450">
              <a:buFont typeface="Arial" panose="020B0604020202020204" pitchFamily="34" charset="0"/>
              <a:buChar char="•"/>
            </a:pPr>
            <a:r>
              <a:rPr lang="zh-CN" altLang="en-US" sz="800" dirty="0">
                <a:solidFill>
                  <a:schemeClr val="bg2"/>
                </a:solidFill>
              </a:rPr>
              <a:t>优点：效率高，资源消耗少。</a:t>
            </a:r>
          </a:p>
          <a:p>
            <a:pPr marL="171450" indent="-171450">
              <a:buFont typeface="Arial" panose="020B0604020202020204" pitchFamily="34" charset="0"/>
              <a:buChar char="•"/>
            </a:pPr>
            <a:r>
              <a:rPr lang="zh-CN" altLang="en-US" sz="800" dirty="0">
                <a:solidFill>
                  <a:schemeClr val="bg2"/>
                </a:solidFill>
              </a:rPr>
              <a:t>缺点：实现逻辑相对复杂，依赖 </a:t>
            </a:r>
            <a:r>
              <a:rPr lang="en-US" altLang="zh-CN" sz="800" dirty="0">
                <a:solidFill>
                  <a:schemeClr val="bg2"/>
                </a:solidFill>
              </a:rPr>
              <a:t>API </a:t>
            </a:r>
            <a:r>
              <a:rPr lang="zh-CN" altLang="en-US" sz="800" dirty="0">
                <a:solidFill>
                  <a:schemeClr val="bg2"/>
                </a:solidFill>
              </a:rPr>
              <a:t>是否能有效提供变更信息。</a:t>
            </a:r>
          </a:p>
          <a:p>
            <a:pPr marL="171450" indent="-171450">
              <a:buFont typeface="Arial" panose="020B0604020202020204" pitchFamily="34" charset="0"/>
              <a:buChar char="•"/>
            </a:pPr>
            <a:r>
              <a:rPr lang="zh-CN" altLang="en-US" sz="800" dirty="0">
                <a:solidFill>
                  <a:schemeClr val="bg2"/>
                </a:solidFill>
              </a:rPr>
              <a:t>混合策略</a:t>
            </a:r>
            <a:r>
              <a:rPr lang="en-US" altLang="zh-CN" sz="800" dirty="0">
                <a:solidFill>
                  <a:schemeClr val="bg2"/>
                </a:solidFill>
              </a:rPr>
              <a:t>: </a:t>
            </a:r>
            <a:r>
              <a:rPr lang="zh-CN" altLang="en-US" sz="800" dirty="0">
                <a:solidFill>
                  <a:schemeClr val="bg2"/>
                </a:solidFill>
              </a:rPr>
              <a:t>结合使用，例如每周全量，每天增量。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1" name="Freeform 9"/>
          <p:cNvSpPr/>
          <p:nvPr/>
        </p:nvSpPr>
        <p:spPr bwMode="auto">
          <a:xfrm>
            <a:off x="2498725" y="2911401"/>
            <a:ext cx="1582738" cy="792162"/>
          </a:xfrm>
          <a:custGeom>
            <a:avLst/>
            <a:gdLst>
              <a:gd name="T0" fmla="*/ 228 w 457"/>
              <a:gd name="T1" fmla="*/ 142 h 229"/>
              <a:gd name="T2" fmla="*/ 87 w 457"/>
              <a:gd name="T3" fmla="*/ 0 h 229"/>
              <a:gd name="T4" fmla="*/ 0 w 457"/>
              <a:gd name="T5" fmla="*/ 0 h 229"/>
              <a:gd name="T6" fmla="*/ 228 w 457"/>
              <a:gd name="T7" fmla="*/ 229 h 229"/>
              <a:gd name="T8" fmla="*/ 457 w 457"/>
              <a:gd name="T9" fmla="*/ 0 h 229"/>
              <a:gd name="T10" fmla="*/ 370 w 457"/>
              <a:gd name="T11" fmla="*/ 0 h 229"/>
              <a:gd name="T12" fmla="*/ 228 w 457"/>
              <a:gd name="T13" fmla="*/ 142 h 229"/>
            </a:gdLst>
            <a:ahLst/>
            <a:cxnLst>
              <a:cxn ang="0">
                <a:pos x="T0" y="T1"/>
              </a:cxn>
              <a:cxn ang="0">
                <a:pos x="T2" y="T3"/>
              </a:cxn>
              <a:cxn ang="0">
                <a:pos x="T4" y="T5"/>
              </a:cxn>
              <a:cxn ang="0">
                <a:pos x="T6" y="T7"/>
              </a:cxn>
              <a:cxn ang="0">
                <a:pos x="T8" y="T9"/>
              </a:cxn>
              <a:cxn ang="0">
                <a:pos x="T10" y="T11"/>
              </a:cxn>
              <a:cxn ang="0">
                <a:pos x="T12" y="T13"/>
              </a:cxn>
            </a:cxnLst>
            <a:rect l="0" t="0" r="r" b="b"/>
            <a:pathLst>
              <a:path w="457" h="229">
                <a:moveTo>
                  <a:pt x="228" y="142"/>
                </a:moveTo>
                <a:cubicBezTo>
                  <a:pt x="150" y="142"/>
                  <a:pt x="87" y="78"/>
                  <a:pt x="87" y="0"/>
                </a:cubicBezTo>
                <a:cubicBezTo>
                  <a:pt x="0" y="0"/>
                  <a:pt x="0" y="0"/>
                  <a:pt x="0" y="0"/>
                </a:cubicBezTo>
                <a:cubicBezTo>
                  <a:pt x="0" y="126"/>
                  <a:pt x="102" y="229"/>
                  <a:pt x="228" y="229"/>
                </a:cubicBezTo>
                <a:cubicBezTo>
                  <a:pt x="355" y="229"/>
                  <a:pt x="457" y="126"/>
                  <a:pt x="457" y="0"/>
                </a:cubicBezTo>
                <a:cubicBezTo>
                  <a:pt x="370" y="0"/>
                  <a:pt x="370" y="0"/>
                  <a:pt x="370" y="0"/>
                </a:cubicBezTo>
                <a:cubicBezTo>
                  <a:pt x="370" y="78"/>
                  <a:pt x="307" y="142"/>
                  <a:pt x="228" y="142"/>
                </a:cubicBezTo>
                <a:close/>
              </a:path>
            </a:pathLst>
          </a:custGeom>
          <a:solidFill>
            <a:srgbClr val="594D7B"/>
          </a:solidFill>
          <a:ln>
            <a:noFill/>
          </a:ln>
        </p:spPr>
        <p:txBody>
          <a:bodyPr/>
          <a:lstStyle/>
          <a:p>
            <a:endParaRPr lang="zh-CN" altLang="en-US"/>
          </a:p>
        </p:txBody>
      </p:sp>
      <p:sp>
        <p:nvSpPr>
          <p:cNvPr id="18442" name="Freeform 10"/>
          <p:cNvSpPr/>
          <p:nvPr/>
        </p:nvSpPr>
        <p:spPr bwMode="auto">
          <a:xfrm>
            <a:off x="3779838" y="2119238"/>
            <a:ext cx="1584325" cy="792163"/>
          </a:xfrm>
          <a:custGeom>
            <a:avLst/>
            <a:gdLst>
              <a:gd name="T0" fmla="*/ 229 w 458"/>
              <a:gd name="T1" fmla="*/ 87 h 229"/>
              <a:gd name="T2" fmla="*/ 371 w 458"/>
              <a:gd name="T3" fmla="*/ 229 h 229"/>
              <a:gd name="T4" fmla="*/ 458 w 458"/>
              <a:gd name="T5" fmla="*/ 229 h 229"/>
              <a:gd name="T6" fmla="*/ 229 w 458"/>
              <a:gd name="T7" fmla="*/ 0 h 229"/>
              <a:gd name="T8" fmla="*/ 0 w 458"/>
              <a:gd name="T9" fmla="*/ 229 h 229"/>
              <a:gd name="T10" fmla="*/ 87 w 458"/>
              <a:gd name="T11" fmla="*/ 229 h 229"/>
              <a:gd name="T12" fmla="*/ 229 w 458"/>
              <a:gd name="T13" fmla="*/ 87 h 229"/>
            </a:gdLst>
            <a:ahLst/>
            <a:cxnLst>
              <a:cxn ang="0">
                <a:pos x="T0" y="T1"/>
              </a:cxn>
              <a:cxn ang="0">
                <a:pos x="T2" y="T3"/>
              </a:cxn>
              <a:cxn ang="0">
                <a:pos x="T4" y="T5"/>
              </a:cxn>
              <a:cxn ang="0">
                <a:pos x="T6" y="T7"/>
              </a:cxn>
              <a:cxn ang="0">
                <a:pos x="T8" y="T9"/>
              </a:cxn>
              <a:cxn ang="0">
                <a:pos x="T10" y="T11"/>
              </a:cxn>
              <a:cxn ang="0">
                <a:pos x="T12" y="T13"/>
              </a:cxn>
            </a:cxnLst>
            <a:rect l="0" t="0" r="r" b="b"/>
            <a:pathLst>
              <a:path w="458" h="229">
                <a:moveTo>
                  <a:pt x="229" y="87"/>
                </a:moveTo>
                <a:cubicBezTo>
                  <a:pt x="307" y="87"/>
                  <a:pt x="371" y="151"/>
                  <a:pt x="371" y="229"/>
                </a:cubicBezTo>
                <a:cubicBezTo>
                  <a:pt x="458" y="229"/>
                  <a:pt x="458" y="229"/>
                  <a:pt x="458" y="229"/>
                </a:cubicBezTo>
                <a:cubicBezTo>
                  <a:pt x="458" y="103"/>
                  <a:pt x="355" y="0"/>
                  <a:pt x="229" y="0"/>
                </a:cubicBezTo>
                <a:cubicBezTo>
                  <a:pt x="103" y="0"/>
                  <a:pt x="0" y="103"/>
                  <a:pt x="0" y="229"/>
                </a:cubicBezTo>
                <a:cubicBezTo>
                  <a:pt x="87" y="229"/>
                  <a:pt x="87" y="229"/>
                  <a:pt x="87" y="229"/>
                </a:cubicBezTo>
                <a:cubicBezTo>
                  <a:pt x="87" y="151"/>
                  <a:pt x="151" y="87"/>
                  <a:pt x="229" y="87"/>
                </a:cubicBezTo>
                <a:close/>
              </a:path>
            </a:pathLst>
          </a:custGeom>
          <a:solidFill>
            <a:srgbClr val="E54B81"/>
          </a:solidFill>
          <a:ln>
            <a:noFill/>
          </a:ln>
        </p:spPr>
        <p:txBody>
          <a:bodyPr/>
          <a:lstStyle/>
          <a:p>
            <a:endParaRPr lang="zh-CN" altLang="en-US"/>
          </a:p>
        </p:txBody>
      </p:sp>
      <p:sp>
        <p:nvSpPr>
          <p:cNvPr id="18443" name="Freeform 11"/>
          <p:cNvSpPr/>
          <p:nvPr/>
        </p:nvSpPr>
        <p:spPr bwMode="auto">
          <a:xfrm>
            <a:off x="5062538" y="2911401"/>
            <a:ext cx="1582737" cy="792162"/>
          </a:xfrm>
          <a:custGeom>
            <a:avLst/>
            <a:gdLst>
              <a:gd name="T0" fmla="*/ 228 w 457"/>
              <a:gd name="T1" fmla="*/ 142 h 229"/>
              <a:gd name="T2" fmla="*/ 86 w 457"/>
              <a:gd name="T3" fmla="*/ 0 h 229"/>
              <a:gd name="T4" fmla="*/ 0 w 457"/>
              <a:gd name="T5" fmla="*/ 0 h 229"/>
              <a:gd name="T6" fmla="*/ 228 w 457"/>
              <a:gd name="T7" fmla="*/ 229 h 229"/>
              <a:gd name="T8" fmla="*/ 457 w 457"/>
              <a:gd name="T9" fmla="*/ 0 h 229"/>
              <a:gd name="T10" fmla="*/ 370 w 457"/>
              <a:gd name="T11" fmla="*/ 0 h 229"/>
              <a:gd name="T12" fmla="*/ 228 w 457"/>
              <a:gd name="T13" fmla="*/ 142 h 229"/>
            </a:gdLst>
            <a:ahLst/>
            <a:cxnLst>
              <a:cxn ang="0">
                <a:pos x="T0" y="T1"/>
              </a:cxn>
              <a:cxn ang="0">
                <a:pos x="T2" y="T3"/>
              </a:cxn>
              <a:cxn ang="0">
                <a:pos x="T4" y="T5"/>
              </a:cxn>
              <a:cxn ang="0">
                <a:pos x="T6" y="T7"/>
              </a:cxn>
              <a:cxn ang="0">
                <a:pos x="T8" y="T9"/>
              </a:cxn>
              <a:cxn ang="0">
                <a:pos x="T10" y="T11"/>
              </a:cxn>
              <a:cxn ang="0">
                <a:pos x="T12" y="T13"/>
              </a:cxn>
            </a:cxnLst>
            <a:rect l="0" t="0" r="r" b="b"/>
            <a:pathLst>
              <a:path w="457" h="229">
                <a:moveTo>
                  <a:pt x="228" y="142"/>
                </a:moveTo>
                <a:cubicBezTo>
                  <a:pt x="150" y="142"/>
                  <a:pt x="86" y="78"/>
                  <a:pt x="86" y="0"/>
                </a:cubicBezTo>
                <a:cubicBezTo>
                  <a:pt x="0" y="0"/>
                  <a:pt x="0" y="0"/>
                  <a:pt x="0" y="0"/>
                </a:cubicBezTo>
                <a:cubicBezTo>
                  <a:pt x="0" y="126"/>
                  <a:pt x="102" y="229"/>
                  <a:pt x="228" y="229"/>
                </a:cubicBezTo>
                <a:cubicBezTo>
                  <a:pt x="355" y="229"/>
                  <a:pt x="457" y="126"/>
                  <a:pt x="457" y="0"/>
                </a:cubicBezTo>
                <a:cubicBezTo>
                  <a:pt x="370" y="0"/>
                  <a:pt x="370" y="0"/>
                  <a:pt x="370" y="0"/>
                </a:cubicBezTo>
                <a:cubicBezTo>
                  <a:pt x="370" y="78"/>
                  <a:pt x="307" y="142"/>
                  <a:pt x="228" y="142"/>
                </a:cubicBezTo>
                <a:close/>
              </a:path>
            </a:pathLst>
          </a:custGeom>
          <a:solidFill>
            <a:srgbClr val="9DD53E"/>
          </a:solidFill>
          <a:ln>
            <a:noFill/>
          </a:ln>
        </p:spPr>
        <p:txBody>
          <a:bodyPr/>
          <a:lstStyle/>
          <a:p>
            <a:endParaRPr lang="zh-CN" altLang="en-US"/>
          </a:p>
        </p:txBody>
      </p:sp>
      <p:sp>
        <p:nvSpPr>
          <p:cNvPr id="18444" name="Freeform 12"/>
          <p:cNvSpPr/>
          <p:nvPr/>
        </p:nvSpPr>
        <p:spPr bwMode="auto">
          <a:xfrm>
            <a:off x="1216025" y="2119238"/>
            <a:ext cx="1584325" cy="941388"/>
          </a:xfrm>
          <a:custGeom>
            <a:avLst/>
            <a:gdLst>
              <a:gd name="T0" fmla="*/ 229 w 458"/>
              <a:gd name="T1" fmla="*/ 0 h 272"/>
              <a:gd name="T2" fmla="*/ 0 w 458"/>
              <a:gd name="T3" fmla="*/ 229 h 272"/>
              <a:gd name="T4" fmla="*/ 44 w 458"/>
              <a:gd name="T5" fmla="*/ 272 h 272"/>
              <a:gd name="T6" fmla="*/ 87 w 458"/>
              <a:gd name="T7" fmla="*/ 229 h 272"/>
              <a:gd name="T8" fmla="*/ 229 w 458"/>
              <a:gd name="T9" fmla="*/ 87 h 272"/>
              <a:gd name="T10" fmla="*/ 371 w 458"/>
              <a:gd name="T11" fmla="*/ 229 h 272"/>
              <a:gd name="T12" fmla="*/ 458 w 458"/>
              <a:gd name="T13" fmla="*/ 229 h 272"/>
              <a:gd name="T14" fmla="*/ 229 w 458"/>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272">
                <a:moveTo>
                  <a:pt x="229" y="0"/>
                </a:moveTo>
                <a:cubicBezTo>
                  <a:pt x="103" y="0"/>
                  <a:pt x="0" y="103"/>
                  <a:pt x="0" y="229"/>
                </a:cubicBezTo>
                <a:cubicBezTo>
                  <a:pt x="0" y="253"/>
                  <a:pt x="20" y="272"/>
                  <a:pt x="44" y="272"/>
                </a:cubicBezTo>
                <a:cubicBezTo>
                  <a:pt x="68" y="272"/>
                  <a:pt x="87" y="253"/>
                  <a:pt x="87" y="229"/>
                </a:cubicBezTo>
                <a:cubicBezTo>
                  <a:pt x="87" y="151"/>
                  <a:pt x="151" y="87"/>
                  <a:pt x="229" y="87"/>
                </a:cubicBezTo>
                <a:cubicBezTo>
                  <a:pt x="307" y="87"/>
                  <a:pt x="371" y="151"/>
                  <a:pt x="371" y="229"/>
                </a:cubicBezTo>
                <a:cubicBezTo>
                  <a:pt x="458" y="229"/>
                  <a:pt x="458" y="229"/>
                  <a:pt x="458" y="229"/>
                </a:cubicBezTo>
                <a:cubicBezTo>
                  <a:pt x="458" y="103"/>
                  <a:pt x="355" y="0"/>
                  <a:pt x="229" y="0"/>
                </a:cubicBezTo>
                <a:close/>
              </a:path>
            </a:pathLst>
          </a:custGeom>
          <a:solidFill>
            <a:srgbClr val="C09CC2"/>
          </a:solidFill>
          <a:ln>
            <a:noFill/>
          </a:ln>
        </p:spPr>
        <p:txBody>
          <a:bodyPr/>
          <a:lstStyle/>
          <a:p>
            <a:endParaRPr lang="zh-CN" altLang="en-US"/>
          </a:p>
        </p:txBody>
      </p:sp>
      <p:sp>
        <p:nvSpPr>
          <p:cNvPr id="18445" name="Freeform 13"/>
          <p:cNvSpPr/>
          <p:nvPr/>
        </p:nvSpPr>
        <p:spPr bwMode="auto">
          <a:xfrm>
            <a:off x="6343650" y="2119238"/>
            <a:ext cx="1584325" cy="941388"/>
          </a:xfrm>
          <a:custGeom>
            <a:avLst/>
            <a:gdLst>
              <a:gd name="T0" fmla="*/ 229 w 458"/>
              <a:gd name="T1" fmla="*/ 0 h 272"/>
              <a:gd name="T2" fmla="*/ 0 w 458"/>
              <a:gd name="T3" fmla="*/ 229 h 272"/>
              <a:gd name="T4" fmla="*/ 87 w 458"/>
              <a:gd name="T5" fmla="*/ 229 h 272"/>
              <a:gd name="T6" fmla="*/ 229 w 458"/>
              <a:gd name="T7" fmla="*/ 87 h 272"/>
              <a:gd name="T8" fmla="*/ 371 w 458"/>
              <a:gd name="T9" fmla="*/ 229 h 272"/>
              <a:gd name="T10" fmla="*/ 414 w 458"/>
              <a:gd name="T11" fmla="*/ 272 h 272"/>
              <a:gd name="T12" fmla="*/ 458 w 458"/>
              <a:gd name="T13" fmla="*/ 229 h 272"/>
              <a:gd name="T14" fmla="*/ 229 w 458"/>
              <a:gd name="T15" fmla="*/ 0 h 2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58" h="272">
                <a:moveTo>
                  <a:pt x="229" y="0"/>
                </a:moveTo>
                <a:cubicBezTo>
                  <a:pt x="103" y="0"/>
                  <a:pt x="0" y="103"/>
                  <a:pt x="0" y="229"/>
                </a:cubicBezTo>
                <a:cubicBezTo>
                  <a:pt x="87" y="229"/>
                  <a:pt x="87" y="229"/>
                  <a:pt x="87" y="229"/>
                </a:cubicBezTo>
                <a:cubicBezTo>
                  <a:pt x="87" y="151"/>
                  <a:pt x="151" y="87"/>
                  <a:pt x="229" y="87"/>
                </a:cubicBezTo>
                <a:cubicBezTo>
                  <a:pt x="307" y="87"/>
                  <a:pt x="371" y="151"/>
                  <a:pt x="371" y="229"/>
                </a:cubicBezTo>
                <a:cubicBezTo>
                  <a:pt x="371" y="253"/>
                  <a:pt x="390" y="272"/>
                  <a:pt x="414" y="272"/>
                </a:cubicBezTo>
                <a:cubicBezTo>
                  <a:pt x="438" y="272"/>
                  <a:pt x="458" y="253"/>
                  <a:pt x="458" y="229"/>
                </a:cubicBezTo>
                <a:cubicBezTo>
                  <a:pt x="458" y="103"/>
                  <a:pt x="355" y="0"/>
                  <a:pt x="229" y="0"/>
                </a:cubicBezTo>
                <a:close/>
              </a:path>
            </a:pathLst>
          </a:custGeom>
          <a:solidFill>
            <a:srgbClr val="C09CC2"/>
          </a:solidFill>
          <a:ln>
            <a:noFill/>
          </a:ln>
        </p:spPr>
        <p:txBody>
          <a:bodyPr/>
          <a:lstStyle/>
          <a:p>
            <a:endParaRPr lang="zh-CN" altLang="en-US"/>
          </a:p>
        </p:txBody>
      </p:sp>
      <p:grpSp>
        <p:nvGrpSpPr>
          <p:cNvPr id="18446" name="Group 14"/>
          <p:cNvGrpSpPr/>
          <p:nvPr/>
        </p:nvGrpSpPr>
        <p:grpSpPr bwMode="auto">
          <a:xfrm>
            <a:off x="1862138" y="2724076"/>
            <a:ext cx="292100" cy="374650"/>
            <a:chOff x="0" y="0"/>
            <a:chExt cx="184" cy="236"/>
          </a:xfrm>
          <a:solidFill>
            <a:schemeClr val="bg2"/>
          </a:solidFill>
        </p:grpSpPr>
        <p:sp>
          <p:nvSpPr>
            <p:cNvPr id="18447" name="Freeform 15"/>
            <p:cNvSpPr/>
            <p:nvPr/>
          </p:nvSpPr>
          <p:spPr bwMode="auto">
            <a:xfrm>
              <a:off x="0" y="0"/>
              <a:ext cx="184" cy="236"/>
            </a:xfrm>
            <a:custGeom>
              <a:avLst/>
              <a:gdLst>
                <a:gd name="T0" fmla="*/ 19 w 84"/>
                <a:gd name="T1" fmla="*/ 98 h 108"/>
                <a:gd name="T2" fmla="*/ 10 w 84"/>
                <a:gd name="T3" fmla="*/ 98 h 108"/>
                <a:gd name="T4" fmla="*/ 10 w 84"/>
                <a:gd name="T5" fmla="*/ 9 h 108"/>
                <a:gd name="T6" fmla="*/ 79 w 84"/>
                <a:gd name="T7" fmla="*/ 9 h 108"/>
                <a:gd name="T8" fmla="*/ 84 w 84"/>
                <a:gd name="T9" fmla="*/ 5 h 108"/>
                <a:gd name="T10" fmla="*/ 79 w 84"/>
                <a:gd name="T11" fmla="*/ 0 h 108"/>
                <a:gd name="T12" fmla="*/ 5 w 84"/>
                <a:gd name="T13" fmla="*/ 0 h 108"/>
                <a:gd name="T14" fmla="*/ 0 w 84"/>
                <a:gd name="T15" fmla="*/ 5 h 108"/>
                <a:gd name="T16" fmla="*/ 0 w 84"/>
                <a:gd name="T17" fmla="*/ 103 h 108"/>
                <a:gd name="T18" fmla="*/ 5 w 84"/>
                <a:gd name="T19" fmla="*/ 108 h 108"/>
                <a:gd name="T20" fmla="*/ 19 w 84"/>
                <a:gd name="T21" fmla="*/ 108 h 108"/>
                <a:gd name="T22" fmla="*/ 23 w 84"/>
                <a:gd name="T23" fmla="*/ 103 h 108"/>
                <a:gd name="T24" fmla="*/ 19 w 84"/>
                <a:gd name="T25" fmla="*/ 9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4" h="108">
                  <a:moveTo>
                    <a:pt x="19" y="98"/>
                  </a:moveTo>
                  <a:cubicBezTo>
                    <a:pt x="10" y="98"/>
                    <a:pt x="10" y="98"/>
                    <a:pt x="10" y="98"/>
                  </a:cubicBezTo>
                  <a:cubicBezTo>
                    <a:pt x="10" y="9"/>
                    <a:pt x="10" y="9"/>
                    <a:pt x="10" y="9"/>
                  </a:cubicBezTo>
                  <a:cubicBezTo>
                    <a:pt x="79" y="9"/>
                    <a:pt x="79" y="9"/>
                    <a:pt x="79" y="9"/>
                  </a:cubicBezTo>
                  <a:cubicBezTo>
                    <a:pt x="82" y="9"/>
                    <a:pt x="84" y="7"/>
                    <a:pt x="84" y="5"/>
                  </a:cubicBezTo>
                  <a:cubicBezTo>
                    <a:pt x="84" y="2"/>
                    <a:pt x="82" y="0"/>
                    <a:pt x="79" y="0"/>
                  </a:cubicBezTo>
                  <a:cubicBezTo>
                    <a:pt x="5" y="0"/>
                    <a:pt x="5" y="0"/>
                    <a:pt x="5" y="0"/>
                  </a:cubicBezTo>
                  <a:cubicBezTo>
                    <a:pt x="3" y="0"/>
                    <a:pt x="0" y="2"/>
                    <a:pt x="0" y="5"/>
                  </a:cubicBezTo>
                  <a:cubicBezTo>
                    <a:pt x="0" y="103"/>
                    <a:pt x="0" y="103"/>
                    <a:pt x="0" y="103"/>
                  </a:cubicBezTo>
                  <a:cubicBezTo>
                    <a:pt x="0" y="106"/>
                    <a:pt x="3" y="108"/>
                    <a:pt x="5" y="108"/>
                  </a:cubicBezTo>
                  <a:cubicBezTo>
                    <a:pt x="19" y="108"/>
                    <a:pt x="19" y="108"/>
                    <a:pt x="19" y="108"/>
                  </a:cubicBezTo>
                  <a:cubicBezTo>
                    <a:pt x="21" y="108"/>
                    <a:pt x="23" y="106"/>
                    <a:pt x="23" y="103"/>
                  </a:cubicBezTo>
                  <a:cubicBezTo>
                    <a:pt x="23" y="100"/>
                    <a:pt x="21" y="98"/>
                    <a:pt x="19" y="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8" name="Freeform 16"/>
            <p:cNvSpPr/>
            <p:nvPr/>
          </p:nvSpPr>
          <p:spPr bwMode="auto">
            <a:xfrm>
              <a:off x="116" y="138"/>
              <a:ext cx="68" cy="98"/>
            </a:xfrm>
            <a:custGeom>
              <a:avLst/>
              <a:gdLst>
                <a:gd name="T0" fmla="*/ 26 w 31"/>
                <a:gd name="T1" fmla="*/ 0 h 45"/>
                <a:gd name="T2" fmla="*/ 21 w 31"/>
                <a:gd name="T3" fmla="*/ 5 h 45"/>
                <a:gd name="T4" fmla="*/ 21 w 31"/>
                <a:gd name="T5" fmla="*/ 35 h 45"/>
                <a:gd name="T6" fmla="*/ 4 w 31"/>
                <a:gd name="T7" fmla="*/ 35 h 45"/>
                <a:gd name="T8" fmla="*/ 0 w 31"/>
                <a:gd name="T9" fmla="*/ 40 h 45"/>
                <a:gd name="T10" fmla="*/ 4 w 31"/>
                <a:gd name="T11" fmla="*/ 45 h 45"/>
                <a:gd name="T12" fmla="*/ 26 w 31"/>
                <a:gd name="T13" fmla="*/ 45 h 45"/>
                <a:gd name="T14" fmla="*/ 29 w 31"/>
                <a:gd name="T15" fmla="*/ 43 h 45"/>
                <a:gd name="T16" fmla="*/ 31 w 31"/>
                <a:gd name="T17" fmla="*/ 40 h 45"/>
                <a:gd name="T18" fmla="*/ 31 w 31"/>
                <a:gd name="T19" fmla="*/ 5 h 45"/>
                <a:gd name="T20" fmla="*/ 26 w 31"/>
                <a:gd name="T2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 h="45">
                  <a:moveTo>
                    <a:pt x="26" y="0"/>
                  </a:moveTo>
                  <a:cubicBezTo>
                    <a:pt x="23" y="0"/>
                    <a:pt x="21" y="2"/>
                    <a:pt x="21" y="5"/>
                  </a:cubicBezTo>
                  <a:cubicBezTo>
                    <a:pt x="21" y="35"/>
                    <a:pt x="21" y="35"/>
                    <a:pt x="21" y="35"/>
                  </a:cubicBezTo>
                  <a:cubicBezTo>
                    <a:pt x="4" y="35"/>
                    <a:pt x="4" y="35"/>
                    <a:pt x="4" y="35"/>
                  </a:cubicBezTo>
                  <a:cubicBezTo>
                    <a:pt x="2" y="35"/>
                    <a:pt x="0" y="37"/>
                    <a:pt x="0" y="40"/>
                  </a:cubicBezTo>
                  <a:cubicBezTo>
                    <a:pt x="0" y="43"/>
                    <a:pt x="2" y="45"/>
                    <a:pt x="4" y="45"/>
                  </a:cubicBezTo>
                  <a:cubicBezTo>
                    <a:pt x="26" y="45"/>
                    <a:pt x="26" y="45"/>
                    <a:pt x="26" y="45"/>
                  </a:cubicBezTo>
                  <a:cubicBezTo>
                    <a:pt x="27" y="45"/>
                    <a:pt x="28" y="44"/>
                    <a:pt x="29" y="43"/>
                  </a:cubicBezTo>
                  <a:cubicBezTo>
                    <a:pt x="30" y="42"/>
                    <a:pt x="31" y="41"/>
                    <a:pt x="31" y="40"/>
                  </a:cubicBezTo>
                  <a:cubicBezTo>
                    <a:pt x="31" y="5"/>
                    <a:pt x="31" y="5"/>
                    <a:pt x="31" y="5"/>
                  </a:cubicBezTo>
                  <a:cubicBezTo>
                    <a:pt x="31" y="2"/>
                    <a:pt x="29" y="0"/>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49" name="Freeform 17"/>
            <p:cNvSpPr>
              <a:spLocks noEditPoints="1"/>
            </p:cNvSpPr>
            <p:nvPr/>
          </p:nvSpPr>
          <p:spPr bwMode="auto">
            <a:xfrm>
              <a:off x="66" y="51"/>
              <a:ext cx="113" cy="163"/>
            </a:xfrm>
            <a:custGeom>
              <a:avLst/>
              <a:gdLst>
                <a:gd name="T0" fmla="*/ 45 w 52"/>
                <a:gd name="T1" fmla="*/ 1 h 75"/>
                <a:gd name="T2" fmla="*/ 40 w 52"/>
                <a:gd name="T3" fmla="*/ 0 h 75"/>
                <a:gd name="T4" fmla="*/ 30 w 52"/>
                <a:gd name="T5" fmla="*/ 5 h 75"/>
                <a:gd name="T6" fmla="*/ 1 w 52"/>
                <a:gd name="T7" fmla="*/ 57 h 75"/>
                <a:gd name="T8" fmla="*/ 0 w 52"/>
                <a:gd name="T9" fmla="*/ 59 h 75"/>
                <a:gd name="T10" fmla="*/ 0 w 52"/>
                <a:gd name="T11" fmla="*/ 71 h 75"/>
                <a:gd name="T12" fmla="*/ 3 w 52"/>
                <a:gd name="T13" fmla="*/ 75 h 75"/>
                <a:gd name="T14" fmla="*/ 5 w 52"/>
                <a:gd name="T15" fmla="*/ 75 h 75"/>
                <a:gd name="T16" fmla="*/ 7 w 52"/>
                <a:gd name="T17" fmla="*/ 75 h 75"/>
                <a:gd name="T18" fmla="*/ 18 w 52"/>
                <a:gd name="T19" fmla="*/ 69 h 75"/>
                <a:gd name="T20" fmla="*/ 19 w 52"/>
                <a:gd name="T21" fmla="*/ 67 h 75"/>
                <a:gd name="T22" fmla="*/ 49 w 52"/>
                <a:gd name="T23" fmla="*/ 16 h 75"/>
                <a:gd name="T24" fmla="*/ 45 w 52"/>
                <a:gd name="T25" fmla="*/ 1 h 75"/>
                <a:gd name="T26" fmla="*/ 41 w 52"/>
                <a:gd name="T27" fmla="*/ 11 h 75"/>
                <a:gd name="T28" fmla="*/ 12 w 52"/>
                <a:gd name="T29" fmla="*/ 62 h 75"/>
                <a:gd name="T30" fmla="*/ 9 w 52"/>
                <a:gd name="T31" fmla="*/ 63 h 75"/>
                <a:gd name="T32" fmla="*/ 9 w 52"/>
                <a:gd name="T33" fmla="*/ 60 h 75"/>
                <a:gd name="T34" fmla="*/ 38 w 52"/>
                <a:gd name="T35" fmla="*/ 10 h 75"/>
                <a:gd name="T36" fmla="*/ 41 w 52"/>
                <a:gd name="T37" fmla="*/ 9 h 75"/>
                <a:gd name="T38" fmla="*/ 41 w 52"/>
                <a:gd name="T39" fmla="*/ 1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2" h="75">
                  <a:moveTo>
                    <a:pt x="45" y="1"/>
                  </a:moveTo>
                  <a:cubicBezTo>
                    <a:pt x="44" y="0"/>
                    <a:pt x="42" y="0"/>
                    <a:pt x="40" y="0"/>
                  </a:cubicBezTo>
                  <a:cubicBezTo>
                    <a:pt x="36" y="0"/>
                    <a:pt x="32" y="2"/>
                    <a:pt x="30" y="5"/>
                  </a:cubicBezTo>
                  <a:cubicBezTo>
                    <a:pt x="1" y="57"/>
                    <a:pt x="1" y="57"/>
                    <a:pt x="1" y="57"/>
                  </a:cubicBezTo>
                  <a:cubicBezTo>
                    <a:pt x="0" y="57"/>
                    <a:pt x="0" y="58"/>
                    <a:pt x="0" y="59"/>
                  </a:cubicBezTo>
                  <a:cubicBezTo>
                    <a:pt x="0" y="71"/>
                    <a:pt x="0" y="71"/>
                    <a:pt x="0" y="71"/>
                  </a:cubicBezTo>
                  <a:cubicBezTo>
                    <a:pt x="1" y="72"/>
                    <a:pt x="1" y="74"/>
                    <a:pt x="3" y="75"/>
                  </a:cubicBezTo>
                  <a:cubicBezTo>
                    <a:pt x="3" y="75"/>
                    <a:pt x="4" y="75"/>
                    <a:pt x="5" y="75"/>
                  </a:cubicBezTo>
                  <a:cubicBezTo>
                    <a:pt x="6" y="75"/>
                    <a:pt x="7" y="75"/>
                    <a:pt x="7" y="75"/>
                  </a:cubicBezTo>
                  <a:cubicBezTo>
                    <a:pt x="18" y="69"/>
                    <a:pt x="18" y="69"/>
                    <a:pt x="18" y="69"/>
                  </a:cubicBezTo>
                  <a:cubicBezTo>
                    <a:pt x="18" y="69"/>
                    <a:pt x="19" y="68"/>
                    <a:pt x="19" y="67"/>
                  </a:cubicBezTo>
                  <a:cubicBezTo>
                    <a:pt x="49" y="16"/>
                    <a:pt x="49" y="16"/>
                    <a:pt x="49" y="16"/>
                  </a:cubicBezTo>
                  <a:cubicBezTo>
                    <a:pt x="52" y="11"/>
                    <a:pt x="50" y="4"/>
                    <a:pt x="45" y="1"/>
                  </a:cubicBezTo>
                  <a:close/>
                  <a:moveTo>
                    <a:pt x="41" y="11"/>
                  </a:moveTo>
                  <a:cubicBezTo>
                    <a:pt x="12" y="62"/>
                    <a:pt x="12" y="62"/>
                    <a:pt x="12" y="62"/>
                  </a:cubicBezTo>
                  <a:cubicBezTo>
                    <a:pt x="9" y="63"/>
                    <a:pt x="9" y="63"/>
                    <a:pt x="9" y="63"/>
                  </a:cubicBezTo>
                  <a:cubicBezTo>
                    <a:pt x="9" y="60"/>
                    <a:pt x="9" y="60"/>
                    <a:pt x="9" y="60"/>
                  </a:cubicBezTo>
                  <a:cubicBezTo>
                    <a:pt x="38" y="10"/>
                    <a:pt x="38" y="10"/>
                    <a:pt x="38" y="10"/>
                  </a:cubicBezTo>
                  <a:cubicBezTo>
                    <a:pt x="39" y="9"/>
                    <a:pt x="40" y="9"/>
                    <a:pt x="41" y="9"/>
                  </a:cubicBezTo>
                  <a:cubicBezTo>
                    <a:pt x="41" y="10"/>
                    <a:pt x="42" y="11"/>
                    <a:pt x="41"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0" name="Freeform 18"/>
            <p:cNvSpPr/>
            <p:nvPr/>
          </p:nvSpPr>
          <p:spPr bwMode="auto">
            <a:xfrm>
              <a:off x="35" y="68"/>
              <a:ext cx="70" cy="20"/>
            </a:xfrm>
            <a:custGeom>
              <a:avLst/>
              <a:gdLst>
                <a:gd name="T0" fmla="*/ 32 w 32"/>
                <a:gd name="T1" fmla="*/ 4 h 9"/>
                <a:gd name="T2" fmla="*/ 28 w 32"/>
                <a:gd name="T3" fmla="*/ 0 h 9"/>
                <a:gd name="T4" fmla="*/ 4 w 32"/>
                <a:gd name="T5" fmla="*/ 0 h 9"/>
                <a:gd name="T6" fmla="*/ 0 w 32"/>
                <a:gd name="T7" fmla="*/ 4 h 9"/>
                <a:gd name="T8" fmla="*/ 4 w 32"/>
                <a:gd name="T9" fmla="*/ 9 h 9"/>
                <a:gd name="T10" fmla="*/ 28 w 32"/>
                <a:gd name="T11" fmla="*/ 9 h 9"/>
                <a:gd name="T12" fmla="*/ 32 w 32"/>
                <a:gd name="T13" fmla="*/ 4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32" y="4"/>
                  </a:moveTo>
                  <a:cubicBezTo>
                    <a:pt x="32" y="2"/>
                    <a:pt x="30" y="0"/>
                    <a:pt x="28" y="0"/>
                  </a:cubicBezTo>
                  <a:cubicBezTo>
                    <a:pt x="4" y="0"/>
                    <a:pt x="4" y="0"/>
                    <a:pt x="4" y="0"/>
                  </a:cubicBezTo>
                  <a:cubicBezTo>
                    <a:pt x="2" y="0"/>
                    <a:pt x="0" y="2"/>
                    <a:pt x="0" y="4"/>
                  </a:cubicBezTo>
                  <a:cubicBezTo>
                    <a:pt x="0" y="7"/>
                    <a:pt x="2" y="9"/>
                    <a:pt x="4" y="9"/>
                  </a:cubicBezTo>
                  <a:cubicBezTo>
                    <a:pt x="28" y="9"/>
                    <a:pt x="28" y="9"/>
                    <a:pt x="28" y="9"/>
                  </a:cubicBezTo>
                  <a:cubicBezTo>
                    <a:pt x="30" y="9"/>
                    <a:pt x="32" y="7"/>
                    <a:pt x="3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1" name="Freeform 19"/>
            <p:cNvSpPr/>
            <p:nvPr/>
          </p:nvSpPr>
          <p:spPr bwMode="auto">
            <a:xfrm>
              <a:off x="35" y="107"/>
              <a:ext cx="46" cy="20"/>
            </a:xfrm>
            <a:custGeom>
              <a:avLst/>
              <a:gdLst>
                <a:gd name="T0" fmla="*/ 4 w 21"/>
                <a:gd name="T1" fmla="*/ 0 h 9"/>
                <a:gd name="T2" fmla="*/ 0 w 21"/>
                <a:gd name="T3" fmla="*/ 4 h 9"/>
                <a:gd name="T4" fmla="*/ 4 w 21"/>
                <a:gd name="T5" fmla="*/ 9 h 9"/>
                <a:gd name="T6" fmla="*/ 16 w 21"/>
                <a:gd name="T7" fmla="*/ 9 h 9"/>
                <a:gd name="T8" fmla="*/ 21 w 21"/>
                <a:gd name="T9" fmla="*/ 4 h 9"/>
                <a:gd name="T10" fmla="*/ 16 w 21"/>
                <a:gd name="T11" fmla="*/ 0 h 9"/>
                <a:gd name="T12" fmla="*/ 4 w 21"/>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21" h="9">
                  <a:moveTo>
                    <a:pt x="4" y="0"/>
                  </a:moveTo>
                  <a:cubicBezTo>
                    <a:pt x="2" y="0"/>
                    <a:pt x="0" y="2"/>
                    <a:pt x="0" y="4"/>
                  </a:cubicBezTo>
                  <a:cubicBezTo>
                    <a:pt x="0" y="7"/>
                    <a:pt x="2" y="9"/>
                    <a:pt x="4" y="9"/>
                  </a:cubicBezTo>
                  <a:cubicBezTo>
                    <a:pt x="16" y="9"/>
                    <a:pt x="16" y="9"/>
                    <a:pt x="16" y="9"/>
                  </a:cubicBezTo>
                  <a:cubicBezTo>
                    <a:pt x="19" y="9"/>
                    <a:pt x="21" y="7"/>
                    <a:pt x="21" y="4"/>
                  </a:cubicBezTo>
                  <a:cubicBezTo>
                    <a:pt x="21" y="2"/>
                    <a:pt x="19" y="0"/>
                    <a:pt x="16" y="0"/>
                  </a:cubicBezTo>
                  <a:lnTo>
                    <a:pt x="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52" name="Group 20"/>
          <p:cNvGrpSpPr/>
          <p:nvPr/>
        </p:nvGrpSpPr>
        <p:grpSpPr bwMode="auto">
          <a:xfrm>
            <a:off x="5668963" y="2724076"/>
            <a:ext cx="369887" cy="374650"/>
            <a:chOff x="0" y="0"/>
            <a:chExt cx="233" cy="236"/>
          </a:xfrm>
          <a:solidFill>
            <a:schemeClr val="bg2"/>
          </a:solidFill>
        </p:grpSpPr>
        <p:sp>
          <p:nvSpPr>
            <p:cNvPr id="18453" name="Freeform 21"/>
            <p:cNvSpPr>
              <a:spLocks noEditPoints="1"/>
            </p:cNvSpPr>
            <p:nvPr/>
          </p:nvSpPr>
          <p:spPr bwMode="auto">
            <a:xfrm>
              <a:off x="0" y="0"/>
              <a:ext cx="233" cy="236"/>
            </a:xfrm>
            <a:custGeom>
              <a:avLst/>
              <a:gdLst>
                <a:gd name="T0" fmla="*/ 103 w 107"/>
                <a:gd name="T1" fmla="*/ 42 h 108"/>
                <a:gd name="T2" fmla="*/ 93 w 107"/>
                <a:gd name="T3" fmla="*/ 35 h 108"/>
                <a:gd name="T4" fmla="*/ 97 w 107"/>
                <a:gd name="T5" fmla="*/ 22 h 108"/>
                <a:gd name="T6" fmla="*/ 80 w 107"/>
                <a:gd name="T7" fmla="*/ 10 h 108"/>
                <a:gd name="T8" fmla="*/ 68 w 107"/>
                <a:gd name="T9" fmla="*/ 12 h 108"/>
                <a:gd name="T10" fmla="*/ 62 w 107"/>
                <a:gd name="T11" fmla="*/ 1 h 108"/>
                <a:gd name="T12" fmla="*/ 42 w 107"/>
                <a:gd name="T13" fmla="*/ 4 h 108"/>
                <a:gd name="T14" fmla="*/ 34 w 107"/>
                <a:gd name="T15" fmla="*/ 14 h 108"/>
                <a:gd name="T16" fmla="*/ 22 w 107"/>
                <a:gd name="T17" fmla="*/ 11 h 108"/>
                <a:gd name="T18" fmla="*/ 10 w 107"/>
                <a:gd name="T19" fmla="*/ 27 h 108"/>
                <a:gd name="T20" fmla="*/ 12 w 107"/>
                <a:gd name="T21" fmla="*/ 39 h 108"/>
                <a:gd name="T22" fmla="*/ 0 w 107"/>
                <a:gd name="T23" fmla="*/ 46 h 108"/>
                <a:gd name="T24" fmla="*/ 0 w 107"/>
                <a:gd name="T25" fmla="*/ 62 h 108"/>
                <a:gd name="T26" fmla="*/ 12 w 107"/>
                <a:gd name="T27" fmla="*/ 69 h 108"/>
                <a:gd name="T28" fmla="*/ 10 w 107"/>
                <a:gd name="T29" fmla="*/ 81 h 108"/>
                <a:gd name="T30" fmla="*/ 22 w 107"/>
                <a:gd name="T31" fmla="*/ 97 h 108"/>
                <a:gd name="T32" fmla="*/ 34 w 107"/>
                <a:gd name="T33" fmla="*/ 94 h 108"/>
                <a:gd name="T34" fmla="*/ 42 w 107"/>
                <a:gd name="T35" fmla="*/ 104 h 108"/>
                <a:gd name="T36" fmla="*/ 53 w 107"/>
                <a:gd name="T37" fmla="*/ 108 h 108"/>
                <a:gd name="T38" fmla="*/ 65 w 107"/>
                <a:gd name="T39" fmla="*/ 104 h 108"/>
                <a:gd name="T40" fmla="*/ 72 w 107"/>
                <a:gd name="T41" fmla="*/ 94 h 108"/>
                <a:gd name="T42" fmla="*/ 85 w 107"/>
                <a:gd name="T43" fmla="*/ 97 h 108"/>
                <a:gd name="T44" fmla="*/ 97 w 107"/>
                <a:gd name="T45" fmla="*/ 81 h 108"/>
                <a:gd name="T46" fmla="*/ 95 w 107"/>
                <a:gd name="T47" fmla="*/ 69 h 108"/>
                <a:gd name="T48" fmla="*/ 106 w 107"/>
                <a:gd name="T49" fmla="*/ 62 h 108"/>
                <a:gd name="T50" fmla="*/ 106 w 107"/>
                <a:gd name="T51" fmla="*/ 46 h 108"/>
                <a:gd name="T52" fmla="*/ 90 w 107"/>
                <a:gd name="T53" fmla="*/ 61 h 108"/>
                <a:gd name="T54" fmla="*/ 84 w 107"/>
                <a:gd name="T55" fmla="*/ 71 h 108"/>
                <a:gd name="T56" fmla="*/ 88 w 107"/>
                <a:gd name="T57" fmla="*/ 82 h 108"/>
                <a:gd name="T58" fmla="*/ 74 w 107"/>
                <a:gd name="T59" fmla="*/ 84 h 108"/>
                <a:gd name="T60" fmla="*/ 63 w 107"/>
                <a:gd name="T61" fmla="*/ 87 h 108"/>
                <a:gd name="T62" fmla="*/ 57 w 107"/>
                <a:gd name="T63" fmla="*/ 98 h 108"/>
                <a:gd name="T64" fmla="*/ 47 w 107"/>
                <a:gd name="T65" fmla="*/ 90 h 108"/>
                <a:gd name="T66" fmla="*/ 37 w 107"/>
                <a:gd name="T67" fmla="*/ 85 h 108"/>
                <a:gd name="T68" fmla="*/ 25 w 107"/>
                <a:gd name="T69" fmla="*/ 88 h 108"/>
                <a:gd name="T70" fmla="*/ 23 w 107"/>
                <a:gd name="T71" fmla="*/ 75 h 108"/>
                <a:gd name="T72" fmla="*/ 20 w 107"/>
                <a:gd name="T73" fmla="*/ 64 h 108"/>
                <a:gd name="T74" fmla="*/ 9 w 107"/>
                <a:gd name="T75" fmla="*/ 58 h 108"/>
                <a:gd name="T76" fmla="*/ 9 w 107"/>
                <a:gd name="T77" fmla="*/ 50 h 108"/>
                <a:gd name="T78" fmla="*/ 20 w 107"/>
                <a:gd name="T79" fmla="*/ 44 h 108"/>
                <a:gd name="T80" fmla="*/ 23 w 107"/>
                <a:gd name="T81" fmla="*/ 33 h 108"/>
                <a:gd name="T82" fmla="*/ 25 w 107"/>
                <a:gd name="T83" fmla="*/ 20 h 108"/>
                <a:gd name="T84" fmla="*/ 37 w 107"/>
                <a:gd name="T85" fmla="*/ 23 h 108"/>
                <a:gd name="T86" fmla="*/ 47 w 107"/>
                <a:gd name="T87" fmla="*/ 18 h 108"/>
                <a:gd name="T88" fmla="*/ 57 w 107"/>
                <a:gd name="T89" fmla="*/ 10 h 108"/>
                <a:gd name="T90" fmla="*/ 63 w 107"/>
                <a:gd name="T91" fmla="*/ 21 h 108"/>
                <a:gd name="T92" fmla="*/ 74 w 107"/>
                <a:gd name="T93" fmla="*/ 23 h 108"/>
                <a:gd name="T94" fmla="*/ 88 w 107"/>
                <a:gd name="T95" fmla="*/ 26 h 108"/>
                <a:gd name="T96" fmla="*/ 84 w 107"/>
                <a:gd name="T97" fmla="*/ 37 h 108"/>
                <a:gd name="T98" fmla="*/ 90 w 107"/>
                <a:gd name="T99" fmla="*/ 47 h 108"/>
                <a:gd name="T100" fmla="*/ 98 w 107"/>
                <a:gd name="T101" fmla="*/ 54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7" h="108">
                  <a:moveTo>
                    <a:pt x="106" y="46"/>
                  </a:moveTo>
                  <a:cubicBezTo>
                    <a:pt x="106" y="44"/>
                    <a:pt x="105" y="43"/>
                    <a:pt x="103" y="42"/>
                  </a:cubicBezTo>
                  <a:cubicBezTo>
                    <a:pt x="95" y="39"/>
                    <a:pt x="95" y="39"/>
                    <a:pt x="95" y="39"/>
                  </a:cubicBezTo>
                  <a:cubicBezTo>
                    <a:pt x="94" y="38"/>
                    <a:pt x="94" y="36"/>
                    <a:pt x="93" y="35"/>
                  </a:cubicBezTo>
                  <a:cubicBezTo>
                    <a:pt x="97" y="27"/>
                    <a:pt x="97" y="27"/>
                    <a:pt x="97" y="27"/>
                  </a:cubicBezTo>
                  <a:cubicBezTo>
                    <a:pt x="98" y="25"/>
                    <a:pt x="98" y="24"/>
                    <a:pt x="97" y="22"/>
                  </a:cubicBezTo>
                  <a:cubicBezTo>
                    <a:pt x="93" y="18"/>
                    <a:pt x="89" y="14"/>
                    <a:pt x="85" y="11"/>
                  </a:cubicBezTo>
                  <a:cubicBezTo>
                    <a:pt x="84" y="10"/>
                    <a:pt x="82" y="10"/>
                    <a:pt x="80" y="10"/>
                  </a:cubicBezTo>
                  <a:cubicBezTo>
                    <a:pt x="72" y="14"/>
                    <a:pt x="72" y="14"/>
                    <a:pt x="72" y="14"/>
                  </a:cubicBezTo>
                  <a:cubicBezTo>
                    <a:pt x="71" y="14"/>
                    <a:pt x="70" y="13"/>
                    <a:pt x="68" y="12"/>
                  </a:cubicBezTo>
                  <a:cubicBezTo>
                    <a:pt x="65" y="4"/>
                    <a:pt x="65" y="4"/>
                    <a:pt x="65" y="4"/>
                  </a:cubicBezTo>
                  <a:cubicBezTo>
                    <a:pt x="65" y="2"/>
                    <a:pt x="63" y="1"/>
                    <a:pt x="62" y="1"/>
                  </a:cubicBezTo>
                  <a:cubicBezTo>
                    <a:pt x="56" y="0"/>
                    <a:pt x="51" y="0"/>
                    <a:pt x="45" y="1"/>
                  </a:cubicBezTo>
                  <a:cubicBezTo>
                    <a:pt x="44" y="1"/>
                    <a:pt x="42" y="2"/>
                    <a:pt x="42" y="4"/>
                  </a:cubicBezTo>
                  <a:cubicBezTo>
                    <a:pt x="39" y="12"/>
                    <a:pt x="39" y="12"/>
                    <a:pt x="39" y="12"/>
                  </a:cubicBezTo>
                  <a:cubicBezTo>
                    <a:pt x="37" y="13"/>
                    <a:pt x="36" y="14"/>
                    <a:pt x="34" y="14"/>
                  </a:cubicBezTo>
                  <a:cubicBezTo>
                    <a:pt x="26" y="10"/>
                    <a:pt x="26" y="10"/>
                    <a:pt x="26" y="10"/>
                  </a:cubicBezTo>
                  <a:cubicBezTo>
                    <a:pt x="25" y="10"/>
                    <a:pt x="23" y="10"/>
                    <a:pt x="22" y="11"/>
                  </a:cubicBezTo>
                  <a:cubicBezTo>
                    <a:pt x="17" y="14"/>
                    <a:pt x="13" y="18"/>
                    <a:pt x="10" y="22"/>
                  </a:cubicBezTo>
                  <a:cubicBezTo>
                    <a:pt x="9" y="24"/>
                    <a:pt x="9" y="25"/>
                    <a:pt x="10" y="27"/>
                  </a:cubicBezTo>
                  <a:cubicBezTo>
                    <a:pt x="14" y="35"/>
                    <a:pt x="14" y="35"/>
                    <a:pt x="14" y="35"/>
                  </a:cubicBezTo>
                  <a:cubicBezTo>
                    <a:pt x="13" y="36"/>
                    <a:pt x="12" y="38"/>
                    <a:pt x="12" y="39"/>
                  </a:cubicBezTo>
                  <a:cubicBezTo>
                    <a:pt x="3" y="42"/>
                    <a:pt x="3" y="42"/>
                    <a:pt x="3" y="42"/>
                  </a:cubicBezTo>
                  <a:cubicBezTo>
                    <a:pt x="2" y="43"/>
                    <a:pt x="1" y="44"/>
                    <a:pt x="0" y="46"/>
                  </a:cubicBezTo>
                  <a:cubicBezTo>
                    <a:pt x="0" y="49"/>
                    <a:pt x="0" y="51"/>
                    <a:pt x="0" y="54"/>
                  </a:cubicBezTo>
                  <a:cubicBezTo>
                    <a:pt x="0" y="56"/>
                    <a:pt x="0" y="59"/>
                    <a:pt x="0" y="62"/>
                  </a:cubicBezTo>
                  <a:cubicBezTo>
                    <a:pt x="1" y="64"/>
                    <a:pt x="2" y="65"/>
                    <a:pt x="3" y="66"/>
                  </a:cubicBezTo>
                  <a:cubicBezTo>
                    <a:pt x="12" y="69"/>
                    <a:pt x="12" y="69"/>
                    <a:pt x="12" y="69"/>
                  </a:cubicBezTo>
                  <a:cubicBezTo>
                    <a:pt x="12" y="70"/>
                    <a:pt x="13" y="72"/>
                    <a:pt x="14" y="73"/>
                  </a:cubicBezTo>
                  <a:cubicBezTo>
                    <a:pt x="10" y="81"/>
                    <a:pt x="10" y="81"/>
                    <a:pt x="10" y="81"/>
                  </a:cubicBezTo>
                  <a:cubicBezTo>
                    <a:pt x="9" y="82"/>
                    <a:pt x="9" y="84"/>
                    <a:pt x="10" y="86"/>
                  </a:cubicBezTo>
                  <a:cubicBezTo>
                    <a:pt x="13" y="90"/>
                    <a:pt x="17" y="94"/>
                    <a:pt x="22" y="97"/>
                  </a:cubicBezTo>
                  <a:cubicBezTo>
                    <a:pt x="23" y="98"/>
                    <a:pt x="25" y="98"/>
                    <a:pt x="26" y="98"/>
                  </a:cubicBezTo>
                  <a:cubicBezTo>
                    <a:pt x="34" y="94"/>
                    <a:pt x="34" y="94"/>
                    <a:pt x="34" y="94"/>
                  </a:cubicBezTo>
                  <a:cubicBezTo>
                    <a:pt x="36" y="94"/>
                    <a:pt x="37" y="95"/>
                    <a:pt x="39" y="95"/>
                  </a:cubicBezTo>
                  <a:cubicBezTo>
                    <a:pt x="42" y="104"/>
                    <a:pt x="42" y="104"/>
                    <a:pt x="42" y="104"/>
                  </a:cubicBezTo>
                  <a:cubicBezTo>
                    <a:pt x="42" y="106"/>
                    <a:pt x="44" y="107"/>
                    <a:pt x="45" y="107"/>
                  </a:cubicBezTo>
                  <a:cubicBezTo>
                    <a:pt x="48" y="107"/>
                    <a:pt x="51" y="108"/>
                    <a:pt x="53" y="108"/>
                  </a:cubicBezTo>
                  <a:cubicBezTo>
                    <a:pt x="56" y="108"/>
                    <a:pt x="59" y="107"/>
                    <a:pt x="62" y="107"/>
                  </a:cubicBezTo>
                  <a:cubicBezTo>
                    <a:pt x="63" y="107"/>
                    <a:pt x="65" y="106"/>
                    <a:pt x="65" y="104"/>
                  </a:cubicBezTo>
                  <a:cubicBezTo>
                    <a:pt x="68" y="95"/>
                    <a:pt x="68" y="95"/>
                    <a:pt x="68" y="95"/>
                  </a:cubicBezTo>
                  <a:cubicBezTo>
                    <a:pt x="70" y="95"/>
                    <a:pt x="71" y="94"/>
                    <a:pt x="72" y="94"/>
                  </a:cubicBezTo>
                  <a:cubicBezTo>
                    <a:pt x="80" y="98"/>
                    <a:pt x="80" y="98"/>
                    <a:pt x="80" y="98"/>
                  </a:cubicBezTo>
                  <a:cubicBezTo>
                    <a:pt x="82" y="98"/>
                    <a:pt x="84" y="98"/>
                    <a:pt x="85" y="97"/>
                  </a:cubicBezTo>
                  <a:cubicBezTo>
                    <a:pt x="89" y="94"/>
                    <a:pt x="93" y="90"/>
                    <a:pt x="97" y="86"/>
                  </a:cubicBezTo>
                  <a:cubicBezTo>
                    <a:pt x="98" y="84"/>
                    <a:pt x="98" y="82"/>
                    <a:pt x="97" y="81"/>
                  </a:cubicBezTo>
                  <a:cubicBezTo>
                    <a:pt x="93" y="73"/>
                    <a:pt x="93" y="73"/>
                    <a:pt x="93" y="73"/>
                  </a:cubicBezTo>
                  <a:cubicBezTo>
                    <a:pt x="94" y="72"/>
                    <a:pt x="94" y="70"/>
                    <a:pt x="95" y="69"/>
                  </a:cubicBezTo>
                  <a:cubicBezTo>
                    <a:pt x="103" y="66"/>
                    <a:pt x="103" y="66"/>
                    <a:pt x="103" y="66"/>
                  </a:cubicBezTo>
                  <a:cubicBezTo>
                    <a:pt x="105" y="65"/>
                    <a:pt x="106" y="64"/>
                    <a:pt x="106" y="62"/>
                  </a:cubicBezTo>
                  <a:cubicBezTo>
                    <a:pt x="107" y="59"/>
                    <a:pt x="107" y="56"/>
                    <a:pt x="107" y="54"/>
                  </a:cubicBezTo>
                  <a:cubicBezTo>
                    <a:pt x="107" y="51"/>
                    <a:pt x="107" y="49"/>
                    <a:pt x="106" y="46"/>
                  </a:cubicBezTo>
                  <a:close/>
                  <a:moveTo>
                    <a:pt x="98" y="58"/>
                  </a:moveTo>
                  <a:cubicBezTo>
                    <a:pt x="90" y="61"/>
                    <a:pt x="90" y="61"/>
                    <a:pt x="90" y="61"/>
                  </a:cubicBezTo>
                  <a:cubicBezTo>
                    <a:pt x="88" y="61"/>
                    <a:pt x="87" y="62"/>
                    <a:pt x="87" y="64"/>
                  </a:cubicBezTo>
                  <a:cubicBezTo>
                    <a:pt x="86" y="66"/>
                    <a:pt x="85" y="69"/>
                    <a:pt x="84" y="71"/>
                  </a:cubicBezTo>
                  <a:cubicBezTo>
                    <a:pt x="83" y="72"/>
                    <a:pt x="83" y="73"/>
                    <a:pt x="84" y="75"/>
                  </a:cubicBezTo>
                  <a:cubicBezTo>
                    <a:pt x="88" y="82"/>
                    <a:pt x="88" y="82"/>
                    <a:pt x="88" y="82"/>
                  </a:cubicBezTo>
                  <a:cubicBezTo>
                    <a:pt x="86" y="84"/>
                    <a:pt x="84" y="86"/>
                    <a:pt x="82" y="88"/>
                  </a:cubicBezTo>
                  <a:cubicBezTo>
                    <a:pt x="74" y="84"/>
                    <a:pt x="74" y="84"/>
                    <a:pt x="74" y="84"/>
                  </a:cubicBezTo>
                  <a:cubicBezTo>
                    <a:pt x="73" y="84"/>
                    <a:pt x="71" y="84"/>
                    <a:pt x="70" y="85"/>
                  </a:cubicBezTo>
                  <a:cubicBezTo>
                    <a:pt x="68" y="86"/>
                    <a:pt x="66" y="87"/>
                    <a:pt x="63" y="87"/>
                  </a:cubicBezTo>
                  <a:cubicBezTo>
                    <a:pt x="62" y="88"/>
                    <a:pt x="61" y="89"/>
                    <a:pt x="60" y="90"/>
                  </a:cubicBezTo>
                  <a:cubicBezTo>
                    <a:pt x="57" y="98"/>
                    <a:pt x="57" y="98"/>
                    <a:pt x="57" y="98"/>
                  </a:cubicBezTo>
                  <a:cubicBezTo>
                    <a:pt x="55" y="98"/>
                    <a:pt x="52" y="98"/>
                    <a:pt x="49" y="98"/>
                  </a:cubicBezTo>
                  <a:cubicBezTo>
                    <a:pt x="47" y="90"/>
                    <a:pt x="47" y="90"/>
                    <a:pt x="47" y="90"/>
                  </a:cubicBezTo>
                  <a:cubicBezTo>
                    <a:pt x="46" y="89"/>
                    <a:pt x="45" y="88"/>
                    <a:pt x="43" y="87"/>
                  </a:cubicBezTo>
                  <a:cubicBezTo>
                    <a:pt x="41" y="87"/>
                    <a:pt x="39" y="86"/>
                    <a:pt x="37" y="85"/>
                  </a:cubicBezTo>
                  <a:cubicBezTo>
                    <a:pt x="35" y="84"/>
                    <a:pt x="34" y="84"/>
                    <a:pt x="33" y="84"/>
                  </a:cubicBezTo>
                  <a:cubicBezTo>
                    <a:pt x="25" y="88"/>
                    <a:pt x="25" y="88"/>
                    <a:pt x="25" y="88"/>
                  </a:cubicBezTo>
                  <a:cubicBezTo>
                    <a:pt x="23" y="86"/>
                    <a:pt x="21" y="84"/>
                    <a:pt x="19" y="82"/>
                  </a:cubicBezTo>
                  <a:cubicBezTo>
                    <a:pt x="23" y="75"/>
                    <a:pt x="23" y="75"/>
                    <a:pt x="23" y="75"/>
                  </a:cubicBezTo>
                  <a:cubicBezTo>
                    <a:pt x="23" y="73"/>
                    <a:pt x="23" y="72"/>
                    <a:pt x="23" y="71"/>
                  </a:cubicBezTo>
                  <a:cubicBezTo>
                    <a:pt x="22" y="69"/>
                    <a:pt x="21" y="66"/>
                    <a:pt x="20" y="64"/>
                  </a:cubicBezTo>
                  <a:cubicBezTo>
                    <a:pt x="20" y="62"/>
                    <a:pt x="18" y="61"/>
                    <a:pt x="17" y="61"/>
                  </a:cubicBezTo>
                  <a:cubicBezTo>
                    <a:pt x="9" y="58"/>
                    <a:pt x="9" y="58"/>
                    <a:pt x="9" y="58"/>
                  </a:cubicBezTo>
                  <a:cubicBezTo>
                    <a:pt x="9" y="57"/>
                    <a:pt x="9" y="55"/>
                    <a:pt x="9" y="54"/>
                  </a:cubicBezTo>
                  <a:cubicBezTo>
                    <a:pt x="9" y="53"/>
                    <a:pt x="9" y="51"/>
                    <a:pt x="9" y="50"/>
                  </a:cubicBezTo>
                  <a:cubicBezTo>
                    <a:pt x="17" y="47"/>
                    <a:pt x="17" y="47"/>
                    <a:pt x="17" y="47"/>
                  </a:cubicBezTo>
                  <a:cubicBezTo>
                    <a:pt x="18" y="47"/>
                    <a:pt x="20" y="45"/>
                    <a:pt x="20" y="44"/>
                  </a:cubicBezTo>
                  <a:cubicBezTo>
                    <a:pt x="21" y="42"/>
                    <a:pt x="22" y="39"/>
                    <a:pt x="23" y="37"/>
                  </a:cubicBezTo>
                  <a:cubicBezTo>
                    <a:pt x="23" y="36"/>
                    <a:pt x="23" y="34"/>
                    <a:pt x="23" y="33"/>
                  </a:cubicBezTo>
                  <a:cubicBezTo>
                    <a:pt x="19" y="26"/>
                    <a:pt x="19" y="26"/>
                    <a:pt x="19" y="26"/>
                  </a:cubicBezTo>
                  <a:cubicBezTo>
                    <a:pt x="21" y="23"/>
                    <a:pt x="23" y="22"/>
                    <a:pt x="25" y="20"/>
                  </a:cubicBezTo>
                  <a:cubicBezTo>
                    <a:pt x="33" y="23"/>
                    <a:pt x="33" y="23"/>
                    <a:pt x="33" y="23"/>
                  </a:cubicBezTo>
                  <a:cubicBezTo>
                    <a:pt x="34" y="24"/>
                    <a:pt x="35" y="24"/>
                    <a:pt x="37" y="23"/>
                  </a:cubicBezTo>
                  <a:cubicBezTo>
                    <a:pt x="39" y="22"/>
                    <a:pt x="41" y="21"/>
                    <a:pt x="43" y="21"/>
                  </a:cubicBezTo>
                  <a:cubicBezTo>
                    <a:pt x="45" y="20"/>
                    <a:pt x="46" y="19"/>
                    <a:pt x="47" y="18"/>
                  </a:cubicBezTo>
                  <a:cubicBezTo>
                    <a:pt x="49" y="10"/>
                    <a:pt x="49" y="10"/>
                    <a:pt x="49" y="10"/>
                  </a:cubicBezTo>
                  <a:cubicBezTo>
                    <a:pt x="52" y="9"/>
                    <a:pt x="55" y="9"/>
                    <a:pt x="57" y="10"/>
                  </a:cubicBezTo>
                  <a:cubicBezTo>
                    <a:pt x="60" y="18"/>
                    <a:pt x="60" y="18"/>
                    <a:pt x="60" y="18"/>
                  </a:cubicBezTo>
                  <a:cubicBezTo>
                    <a:pt x="61" y="19"/>
                    <a:pt x="62" y="20"/>
                    <a:pt x="63" y="21"/>
                  </a:cubicBezTo>
                  <a:cubicBezTo>
                    <a:pt x="66" y="21"/>
                    <a:pt x="68" y="22"/>
                    <a:pt x="70" y="23"/>
                  </a:cubicBezTo>
                  <a:cubicBezTo>
                    <a:pt x="71" y="24"/>
                    <a:pt x="73" y="24"/>
                    <a:pt x="74" y="23"/>
                  </a:cubicBezTo>
                  <a:cubicBezTo>
                    <a:pt x="82" y="20"/>
                    <a:pt x="82" y="20"/>
                    <a:pt x="82" y="20"/>
                  </a:cubicBezTo>
                  <a:cubicBezTo>
                    <a:pt x="84" y="22"/>
                    <a:pt x="86" y="23"/>
                    <a:pt x="88" y="26"/>
                  </a:cubicBezTo>
                  <a:cubicBezTo>
                    <a:pt x="84" y="33"/>
                    <a:pt x="84" y="33"/>
                    <a:pt x="84" y="33"/>
                  </a:cubicBezTo>
                  <a:cubicBezTo>
                    <a:pt x="83" y="34"/>
                    <a:pt x="83" y="36"/>
                    <a:pt x="84" y="37"/>
                  </a:cubicBezTo>
                  <a:cubicBezTo>
                    <a:pt x="85" y="39"/>
                    <a:pt x="86" y="42"/>
                    <a:pt x="87" y="44"/>
                  </a:cubicBezTo>
                  <a:cubicBezTo>
                    <a:pt x="87" y="45"/>
                    <a:pt x="88" y="47"/>
                    <a:pt x="90" y="47"/>
                  </a:cubicBezTo>
                  <a:cubicBezTo>
                    <a:pt x="98" y="50"/>
                    <a:pt x="98" y="50"/>
                    <a:pt x="98" y="50"/>
                  </a:cubicBezTo>
                  <a:cubicBezTo>
                    <a:pt x="98" y="51"/>
                    <a:pt x="98" y="53"/>
                    <a:pt x="98" y="54"/>
                  </a:cubicBezTo>
                  <a:cubicBezTo>
                    <a:pt x="98" y="55"/>
                    <a:pt x="98" y="57"/>
                    <a:pt x="9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4" name="Freeform 22"/>
            <p:cNvSpPr>
              <a:spLocks noEditPoints="1"/>
            </p:cNvSpPr>
            <p:nvPr/>
          </p:nvSpPr>
          <p:spPr bwMode="auto">
            <a:xfrm>
              <a:off x="70" y="70"/>
              <a:ext cx="93" cy="92"/>
            </a:xfrm>
            <a:custGeom>
              <a:avLst/>
              <a:gdLst>
                <a:gd name="T0" fmla="*/ 21 w 43"/>
                <a:gd name="T1" fmla="*/ 0 h 42"/>
                <a:gd name="T2" fmla="*/ 0 w 43"/>
                <a:gd name="T3" fmla="*/ 21 h 42"/>
                <a:gd name="T4" fmla="*/ 21 w 43"/>
                <a:gd name="T5" fmla="*/ 42 h 42"/>
                <a:gd name="T6" fmla="*/ 43 w 43"/>
                <a:gd name="T7" fmla="*/ 21 h 42"/>
                <a:gd name="T8" fmla="*/ 21 w 43"/>
                <a:gd name="T9" fmla="*/ 0 h 42"/>
                <a:gd name="T10" fmla="*/ 21 w 43"/>
                <a:gd name="T11" fmla="*/ 33 h 42"/>
                <a:gd name="T12" fmla="*/ 9 w 43"/>
                <a:gd name="T13" fmla="*/ 21 h 42"/>
                <a:gd name="T14" fmla="*/ 21 w 43"/>
                <a:gd name="T15" fmla="*/ 9 h 42"/>
                <a:gd name="T16" fmla="*/ 33 w 43"/>
                <a:gd name="T17" fmla="*/ 21 h 42"/>
                <a:gd name="T18" fmla="*/ 21 w 43"/>
                <a:gd name="T19" fmla="*/ 33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2">
                  <a:moveTo>
                    <a:pt x="21" y="0"/>
                  </a:moveTo>
                  <a:cubicBezTo>
                    <a:pt x="10" y="0"/>
                    <a:pt x="0" y="9"/>
                    <a:pt x="0" y="21"/>
                  </a:cubicBezTo>
                  <a:cubicBezTo>
                    <a:pt x="0" y="33"/>
                    <a:pt x="10" y="42"/>
                    <a:pt x="21" y="42"/>
                  </a:cubicBezTo>
                  <a:cubicBezTo>
                    <a:pt x="33" y="42"/>
                    <a:pt x="43" y="33"/>
                    <a:pt x="43" y="21"/>
                  </a:cubicBezTo>
                  <a:cubicBezTo>
                    <a:pt x="43" y="9"/>
                    <a:pt x="33" y="0"/>
                    <a:pt x="21" y="0"/>
                  </a:cubicBezTo>
                  <a:close/>
                  <a:moveTo>
                    <a:pt x="21" y="33"/>
                  </a:moveTo>
                  <a:cubicBezTo>
                    <a:pt x="15" y="33"/>
                    <a:pt x="9" y="28"/>
                    <a:pt x="9" y="21"/>
                  </a:cubicBezTo>
                  <a:cubicBezTo>
                    <a:pt x="9" y="14"/>
                    <a:pt x="15" y="9"/>
                    <a:pt x="21" y="9"/>
                  </a:cubicBezTo>
                  <a:cubicBezTo>
                    <a:pt x="28" y="9"/>
                    <a:pt x="33" y="14"/>
                    <a:pt x="33" y="21"/>
                  </a:cubicBezTo>
                  <a:cubicBezTo>
                    <a:pt x="33" y="28"/>
                    <a:pt x="28" y="33"/>
                    <a:pt x="21"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55" name="Group 23"/>
          <p:cNvGrpSpPr/>
          <p:nvPr/>
        </p:nvGrpSpPr>
        <p:grpSpPr bwMode="auto">
          <a:xfrm>
            <a:off x="4387850" y="2724076"/>
            <a:ext cx="368300" cy="374650"/>
            <a:chOff x="0" y="0"/>
            <a:chExt cx="232" cy="236"/>
          </a:xfrm>
          <a:solidFill>
            <a:schemeClr val="bg2"/>
          </a:solidFill>
        </p:grpSpPr>
        <p:sp>
          <p:nvSpPr>
            <p:cNvPr id="18456" name="Freeform 24"/>
            <p:cNvSpPr/>
            <p:nvPr/>
          </p:nvSpPr>
          <p:spPr bwMode="auto">
            <a:xfrm>
              <a:off x="0" y="0"/>
              <a:ext cx="232" cy="168"/>
            </a:xfrm>
            <a:custGeom>
              <a:avLst/>
              <a:gdLst>
                <a:gd name="T0" fmla="*/ 82 w 106"/>
                <a:gd name="T1" fmla="*/ 28 h 77"/>
                <a:gd name="T2" fmla="*/ 77 w 106"/>
                <a:gd name="T3" fmla="*/ 29 h 77"/>
                <a:gd name="T4" fmla="*/ 77 w 106"/>
                <a:gd name="T5" fmla="*/ 27 h 77"/>
                <a:gd name="T6" fmla="*/ 50 w 106"/>
                <a:gd name="T7" fmla="*/ 0 h 77"/>
                <a:gd name="T8" fmla="*/ 25 w 106"/>
                <a:gd name="T9" fmla="*/ 22 h 77"/>
                <a:gd name="T10" fmla="*/ 17 w 106"/>
                <a:gd name="T11" fmla="*/ 23 h 77"/>
                <a:gd name="T12" fmla="*/ 17 w 106"/>
                <a:gd name="T13" fmla="*/ 23 h 77"/>
                <a:gd name="T14" fmla="*/ 6 w 106"/>
                <a:gd name="T15" fmla="*/ 39 h 77"/>
                <a:gd name="T16" fmla="*/ 8 w 106"/>
                <a:gd name="T17" fmla="*/ 46 h 77"/>
                <a:gd name="T18" fmla="*/ 0 w 106"/>
                <a:gd name="T19" fmla="*/ 60 h 77"/>
                <a:gd name="T20" fmla="*/ 17 w 106"/>
                <a:gd name="T21" fmla="*/ 77 h 77"/>
                <a:gd name="T22" fmla="*/ 35 w 106"/>
                <a:gd name="T23" fmla="*/ 77 h 77"/>
                <a:gd name="T24" fmla="*/ 39 w 106"/>
                <a:gd name="T25" fmla="*/ 73 h 77"/>
                <a:gd name="T26" fmla="*/ 35 w 106"/>
                <a:gd name="T27" fmla="*/ 68 h 77"/>
                <a:gd name="T28" fmla="*/ 17 w 106"/>
                <a:gd name="T29" fmla="*/ 68 h 77"/>
                <a:gd name="T30" fmla="*/ 9 w 106"/>
                <a:gd name="T31" fmla="*/ 60 h 77"/>
                <a:gd name="T32" fmla="*/ 16 w 106"/>
                <a:gd name="T33" fmla="*/ 53 h 77"/>
                <a:gd name="T34" fmla="*/ 20 w 106"/>
                <a:gd name="T35" fmla="*/ 50 h 77"/>
                <a:gd name="T36" fmla="*/ 18 w 106"/>
                <a:gd name="T37" fmla="*/ 45 h 77"/>
                <a:gd name="T38" fmla="*/ 15 w 106"/>
                <a:gd name="T39" fmla="*/ 39 h 77"/>
                <a:gd name="T40" fmla="*/ 20 w 106"/>
                <a:gd name="T41" fmla="*/ 32 h 77"/>
                <a:gd name="T42" fmla="*/ 20 w 106"/>
                <a:gd name="T43" fmla="*/ 32 h 77"/>
                <a:gd name="T44" fmla="*/ 27 w 106"/>
                <a:gd name="T45" fmla="*/ 32 h 77"/>
                <a:gd name="T46" fmla="*/ 31 w 106"/>
                <a:gd name="T47" fmla="*/ 32 h 77"/>
                <a:gd name="T48" fmla="*/ 34 w 106"/>
                <a:gd name="T49" fmla="*/ 28 h 77"/>
                <a:gd name="T50" fmla="*/ 33 w 106"/>
                <a:gd name="T51" fmla="*/ 27 h 77"/>
                <a:gd name="T52" fmla="*/ 33 w 106"/>
                <a:gd name="T53" fmla="*/ 27 h 77"/>
                <a:gd name="T54" fmla="*/ 50 w 106"/>
                <a:gd name="T55" fmla="*/ 9 h 77"/>
                <a:gd name="T56" fmla="*/ 67 w 106"/>
                <a:gd name="T57" fmla="*/ 27 h 77"/>
                <a:gd name="T58" fmla="*/ 65 w 106"/>
                <a:gd name="T59" fmla="*/ 35 h 77"/>
                <a:gd name="T60" fmla="*/ 66 w 106"/>
                <a:gd name="T61" fmla="*/ 41 h 77"/>
                <a:gd name="T62" fmla="*/ 72 w 106"/>
                <a:gd name="T63" fmla="*/ 41 h 77"/>
                <a:gd name="T64" fmla="*/ 82 w 106"/>
                <a:gd name="T65" fmla="*/ 38 h 77"/>
                <a:gd name="T66" fmla="*/ 97 w 106"/>
                <a:gd name="T67" fmla="*/ 53 h 77"/>
                <a:gd name="T68" fmla="*/ 82 w 106"/>
                <a:gd name="T69" fmla="*/ 68 h 77"/>
                <a:gd name="T70" fmla="*/ 71 w 106"/>
                <a:gd name="T71" fmla="*/ 68 h 77"/>
                <a:gd name="T72" fmla="*/ 67 w 106"/>
                <a:gd name="T73" fmla="*/ 73 h 77"/>
                <a:gd name="T74" fmla="*/ 71 w 106"/>
                <a:gd name="T75" fmla="*/ 77 h 77"/>
                <a:gd name="T76" fmla="*/ 82 w 106"/>
                <a:gd name="T77" fmla="*/ 77 h 77"/>
                <a:gd name="T78" fmla="*/ 106 w 106"/>
                <a:gd name="T79" fmla="*/ 53 h 77"/>
                <a:gd name="T80" fmla="*/ 82 w 106"/>
                <a:gd name="T81" fmla="*/ 2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77">
                  <a:moveTo>
                    <a:pt x="82" y="28"/>
                  </a:moveTo>
                  <a:cubicBezTo>
                    <a:pt x="80" y="28"/>
                    <a:pt x="78" y="29"/>
                    <a:pt x="77" y="29"/>
                  </a:cubicBezTo>
                  <a:cubicBezTo>
                    <a:pt x="77" y="28"/>
                    <a:pt x="77" y="27"/>
                    <a:pt x="77" y="27"/>
                  </a:cubicBezTo>
                  <a:cubicBezTo>
                    <a:pt x="77" y="12"/>
                    <a:pt x="65" y="0"/>
                    <a:pt x="50" y="0"/>
                  </a:cubicBezTo>
                  <a:cubicBezTo>
                    <a:pt x="37" y="0"/>
                    <a:pt x="27" y="10"/>
                    <a:pt x="25" y="22"/>
                  </a:cubicBezTo>
                  <a:cubicBezTo>
                    <a:pt x="22" y="22"/>
                    <a:pt x="19" y="22"/>
                    <a:pt x="17" y="23"/>
                  </a:cubicBezTo>
                  <a:cubicBezTo>
                    <a:pt x="17" y="23"/>
                    <a:pt x="17" y="23"/>
                    <a:pt x="17" y="23"/>
                  </a:cubicBezTo>
                  <a:cubicBezTo>
                    <a:pt x="10" y="26"/>
                    <a:pt x="6" y="32"/>
                    <a:pt x="6" y="39"/>
                  </a:cubicBezTo>
                  <a:cubicBezTo>
                    <a:pt x="6" y="41"/>
                    <a:pt x="7" y="44"/>
                    <a:pt x="8" y="46"/>
                  </a:cubicBezTo>
                  <a:cubicBezTo>
                    <a:pt x="3" y="49"/>
                    <a:pt x="0" y="55"/>
                    <a:pt x="0" y="60"/>
                  </a:cubicBezTo>
                  <a:cubicBezTo>
                    <a:pt x="0" y="70"/>
                    <a:pt x="8" y="77"/>
                    <a:pt x="17" y="77"/>
                  </a:cubicBezTo>
                  <a:cubicBezTo>
                    <a:pt x="35" y="77"/>
                    <a:pt x="35" y="77"/>
                    <a:pt x="35" y="77"/>
                  </a:cubicBezTo>
                  <a:cubicBezTo>
                    <a:pt x="37" y="77"/>
                    <a:pt x="39" y="75"/>
                    <a:pt x="39" y="73"/>
                  </a:cubicBezTo>
                  <a:cubicBezTo>
                    <a:pt x="39" y="70"/>
                    <a:pt x="37" y="68"/>
                    <a:pt x="35" y="68"/>
                  </a:cubicBezTo>
                  <a:cubicBezTo>
                    <a:pt x="17" y="68"/>
                    <a:pt x="17" y="68"/>
                    <a:pt x="17" y="68"/>
                  </a:cubicBezTo>
                  <a:cubicBezTo>
                    <a:pt x="13" y="68"/>
                    <a:pt x="9" y="65"/>
                    <a:pt x="9" y="60"/>
                  </a:cubicBezTo>
                  <a:cubicBezTo>
                    <a:pt x="9" y="57"/>
                    <a:pt x="12" y="53"/>
                    <a:pt x="16" y="53"/>
                  </a:cubicBezTo>
                  <a:cubicBezTo>
                    <a:pt x="18" y="53"/>
                    <a:pt x="19" y="51"/>
                    <a:pt x="20" y="50"/>
                  </a:cubicBezTo>
                  <a:cubicBezTo>
                    <a:pt x="20" y="48"/>
                    <a:pt x="20" y="46"/>
                    <a:pt x="18" y="45"/>
                  </a:cubicBezTo>
                  <a:cubicBezTo>
                    <a:pt x="16" y="43"/>
                    <a:pt x="15" y="41"/>
                    <a:pt x="15" y="39"/>
                  </a:cubicBezTo>
                  <a:cubicBezTo>
                    <a:pt x="15" y="36"/>
                    <a:pt x="17" y="33"/>
                    <a:pt x="20" y="32"/>
                  </a:cubicBezTo>
                  <a:cubicBezTo>
                    <a:pt x="20" y="32"/>
                    <a:pt x="20" y="32"/>
                    <a:pt x="20" y="32"/>
                  </a:cubicBezTo>
                  <a:cubicBezTo>
                    <a:pt x="22" y="31"/>
                    <a:pt x="25" y="31"/>
                    <a:pt x="27" y="32"/>
                  </a:cubicBezTo>
                  <a:cubicBezTo>
                    <a:pt x="28" y="33"/>
                    <a:pt x="30" y="33"/>
                    <a:pt x="31" y="32"/>
                  </a:cubicBezTo>
                  <a:cubicBezTo>
                    <a:pt x="33" y="31"/>
                    <a:pt x="34" y="30"/>
                    <a:pt x="34" y="28"/>
                  </a:cubicBezTo>
                  <a:cubicBezTo>
                    <a:pt x="33" y="28"/>
                    <a:pt x="33" y="27"/>
                    <a:pt x="33" y="27"/>
                  </a:cubicBezTo>
                  <a:cubicBezTo>
                    <a:pt x="33" y="27"/>
                    <a:pt x="33" y="27"/>
                    <a:pt x="33" y="27"/>
                  </a:cubicBezTo>
                  <a:cubicBezTo>
                    <a:pt x="33" y="17"/>
                    <a:pt x="41" y="9"/>
                    <a:pt x="50" y="9"/>
                  </a:cubicBezTo>
                  <a:cubicBezTo>
                    <a:pt x="60" y="9"/>
                    <a:pt x="67" y="17"/>
                    <a:pt x="67" y="27"/>
                  </a:cubicBezTo>
                  <a:cubicBezTo>
                    <a:pt x="67" y="30"/>
                    <a:pt x="67" y="33"/>
                    <a:pt x="65" y="35"/>
                  </a:cubicBezTo>
                  <a:cubicBezTo>
                    <a:pt x="64" y="37"/>
                    <a:pt x="64" y="40"/>
                    <a:pt x="66" y="41"/>
                  </a:cubicBezTo>
                  <a:cubicBezTo>
                    <a:pt x="68" y="43"/>
                    <a:pt x="70" y="43"/>
                    <a:pt x="72" y="41"/>
                  </a:cubicBezTo>
                  <a:cubicBezTo>
                    <a:pt x="74" y="40"/>
                    <a:pt x="77" y="38"/>
                    <a:pt x="82" y="38"/>
                  </a:cubicBezTo>
                  <a:cubicBezTo>
                    <a:pt x="90" y="38"/>
                    <a:pt x="97" y="44"/>
                    <a:pt x="97" y="53"/>
                  </a:cubicBezTo>
                  <a:cubicBezTo>
                    <a:pt x="97" y="61"/>
                    <a:pt x="90" y="68"/>
                    <a:pt x="82" y="68"/>
                  </a:cubicBezTo>
                  <a:cubicBezTo>
                    <a:pt x="71" y="68"/>
                    <a:pt x="71" y="68"/>
                    <a:pt x="71" y="68"/>
                  </a:cubicBezTo>
                  <a:cubicBezTo>
                    <a:pt x="69" y="68"/>
                    <a:pt x="67" y="70"/>
                    <a:pt x="67" y="73"/>
                  </a:cubicBezTo>
                  <a:cubicBezTo>
                    <a:pt x="67" y="75"/>
                    <a:pt x="69" y="77"/>
                    <a:pt x="71" y="77"/>
                  </a:cubicBezTo>
                  <a:cubicBezTo>
                    <a:pt x="82" y="77"/>
                    <a:pt x="82" y="77"/>
                    <a:pt x="82" y="77"/>
                  </a:cubicBezTo>
                  <a:cubicBezTo>
                    <a:pt x="95" y="77"/>
                    <a:pt x="106" y="66"/>
                    <a:pt x="106" y="53"/>
                  </a:cubicBezTo>
                  <a:cubicBezTo>
                    <a:pt x="106" y="39"/>
                    <a:pt x="95" y="28"/>
                    <a:pt x="82"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57" name="Freeform 25"/>
            <p:cNvSpPr/>
            <p:nvPr/>
          </p:nvSpPr>
          <p:spPr bwMode="auto">
            <a:xfrm>
              <a:off x="70" y="94"/>
              <a:ext cx="92" cy="142"/>
            </a:xfrm>
            <a:custGeom>
              <a:avLst/>
              <a:gdLst>
                <a:gd name="T0" fmla="*/ 33 w 42"/>
                <a:gd name="T1" fmla="*/ 41 h 65"/>
                <a:gd name="T2" fmla="*/ 26 w 42"/>
                <a:gd name="T3" fmla="*/ 49 h 65"/>
                <a:gd name="T4" fmla="*/ 26 w 42"/>
                <a:gd name="T5" fmla="*/ 5 h 65"/>
                <a:gd name="T6" fmla="*/ 21 w 42"/>
                <a:gd name="T7" fmla="*/ 0 h 65"/>
                <a:gd name="T8" fmla="*/ 16 w 42"/>
                <a:gd name="T9" fmla="*/ 5 h 65"/>
                <a:gd name="T10" fmla="*/ 16 w 42"/>
                <a:gd name="T11" fmla="*/ 49 h 65"/>
                <a:gd name="T12" fmla="*/ 9 w 42"/>
                <a:gd name="T13" fmla="*/ 41 h 65"/>
                <a:gd name="T14" fmla="*/ 2 w 42"/>
                <a:gd name="T15" fmla="*/ 41 h 65"/>
                <a:gd name="T16" fmla="*/ 2 w 42"/>
                <a:gd name="T17" fmla="*/ 48 h 65"/>
                <a:gd name="T18" fmla="*/ 18 w 42"/>
                <a:gd name="T19" fmla="*/ 63 h 65"/>
                <a:gd name="T20" fmla="*/ 21 w 42"/>
                <a:gd name="T21" fmla="*/ 65 h 65"/>
                <a:gd name="T22" fmla="*/ 24 w 42"/>
                <a:gd name="T23" fmla="*/ 63 h 65"/>
                <a:gd name="T24" fmla="*/ 40 w 42"/>
                <a:gd name="T25" fmla="*/ 48 h 65"/>
                <a:gd name="T26" fmla="*/ 40 w 42"/>
                <a:gd name="T27" fmla="*/ 41 h 65"/>
                <a:gd name="T28" fmla="*/ 33 w 42"/>
                <a:gd name="T29" fmla="*/ 4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 h="65">
                  <a:moveTo>
                    <a:pt x="33" y="41"/>
                  </a:moveTo>
                  <a:cubicBezTo>
                    <a:pt x="26" y="49"/>
                    <a:pt x="26" y="49"/>
                    <a:pt x="26" y="49"/>
                  </a:cubicBezTo>
                  <a:cubicBezTo>
                    <a:pt x="26" y="5"/>
                    <a:pt x="26" y="5"/>
                    <a:pt x="26" y="5"/>
                  </a:cubicBezTo>
                  <a:cubicBezTo>
                    <a:pt x="26" y="3"/>
                    <a:pt x="24" y="0"/>
                    <a:pt x="21" y="0"/>
                  </a:cubicBezTo>
                  <a:cubicBezTo>
                    <a:pt x="18" y="0"/>
                    <a:pt x="16" y="3"/>
                    <a:pt x="16" y="5"/>
                  </a:cubicBezTo>
                  <a:cubicBezTo>
                    <a:pt x="16" y="49"/>
                    <a:pt x="16" y="49"/>
                    <a:pt x="16" y="49"/>
                  </a:cubicBezTo>
                  <a:cubicBezTo>
                    <a:pt x="9" y="41"/>
                    <a:pt x="9" y="41"/>
                    <a:pt x="9" y="41"/>
                  </a:cubicBezTo>
                  <a:cubicBezTo>
                    <a:pt x="7" y="39"/>
                    <a:pt x="4" y="39"/>
                    <a:pt x="2" y="41"/>
                  </a:cubicBezTo>
                  <a:cubicBezTo>
                    <a:pt x="0" y="43"/>
                    <a:pt x="0" y="46"/>
                    <a:pt x="2" y="48"/>
                  </a:cubicBezTo>
                  <a:cubicBezTo>
                    <a:pt x="18" y="63"/>
                    <a:pt x="18" y="63"/>
                    <a:pt x="18" y="63"/>
                  </a:cubicBezTo>
                  <a:cubicBezTo>
                    <a:pt x="19" y="64"/>
                    <a:pt x="20" y="65"/>
                    <a:pt x="21" y="65"/>
                  </a:cubicBezTo>
                  <a:cubicBezTo>
                    <a:pt x="22" y="65"/>
                    <a:pt x="23" y="64"/>
                    <a:pt x="24" y="63"/>
                  </a:cubicBezTo>
                  <a:cubicBezTo>
                    <a:pt x="40" y="48"/>
                    <a:pt x="40" y="48"/>
                    <a:pt x="40" y="48"/>
                  </a:cubicBezTo>
                  <a:cubicBezTo>
                    <a:pt x="42" y="46"/>
                    <a:pt x="42" y="43"/>
                    <a:pt x="40" y="41"/>
                  </a:cubicBezTo>
                  <a:cubicBezTo>
                    <a:pt x="38" y="39"/>
                    <a:pt x="35" y="39"/>
                    <a:pt x="33"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58" name="Group 26"/>
          <p:cNvGrpSpPr/>
          <p:nvPr/>
        </p:nvGrpSpPr>
        <p:grpSpPr bwMode="auto">
          <a:xfrm>
            <a:off x="3119438" y="2752651"/>
            <a:ext cx="373062" cy="317500"/>
            <a:chOff x="0" y="0"/>
            <a:chExt cx="235" cy="200"/>
          </a:xfrm>
          <a:solidFill>
            <a:schemeClr val="bg2"/>
          </a:solidFill>
        </p:grpSpPr>
        <p:sp>
          <p:nvSpPr>
            <p:cNvPr id="18459" name="Freeform 27"/>
            <p:cNvSpPr>
              <a:spLocks noEditPoints="1"/>
            </p:cNvSpPr>
            <p:nvPr/>
          </p:nvSpPr>
          <p:spPr bwMode="auto">
            <a:xfrm>
              <a:off x="0" y="0"/>
              <a:ext cx="235" cy="200"/>
            </a:xfrm>
            <a:custGeom>
              <a:avLst/>
              <a:gdLst>
                <a:gd name="T0" fmla="*/ 94 w 108"/>
                <a:gd name="T1" fmla="*/ 15 h 92"/>
                <a:gd name="T2" fmla="*/ 77 w 108"/>
                <a:gd name="T3" fmla="*/ 15 h 92"/>
                <a:gd name="T4" fmla="*/ 77 w 108"/>
                <a:gd name="T5" fmla="*/ 14 h 92"/>
                <a:gd name="T6" fmla="*/ 77 w 108"/>
                <a:gd name="T7" fmla="*/ 11 h 92"/>
                <a:gd name="T8" fmla="*/ 66 w 108"/>
                <a:gd name="T9" fmla="*/ 0 h 92"/>
                <a:gd name="T10" fmla="*/ 54 w 108"/>
                <a:gd name="T11" fmla="*/ 0 h 92"/>
                <a:gd name="T12" fmla="*/ 43 w 108"/>
                <a:gd name="T13" fmla="*/ 11 h 92"/>
                <a:gd name="T14" fmla="*/ 43 w 108"/>
                <a:gd name="T15" fmla="*/ 15 h 92"/>
                <a:gd name="T16" fmla="*/ 14 w 108"/>
                <a:gd name="T17" fmla="*/ 15 h 92"/>
                <a:gd name="T18" fmla="*/ 0 w 108"/>
                <a:gd name="T19" fmla="*/ 29 h 92"/>
                <a:gd name="T20" fmla="*/ 0 w 108"/>
                <a:gd name="T21" fmla="*/ 78 h 92"/>
                <a:gd name="T22" fmla="*/ 14 w 108"/>
                <a:gd name="T23" fmla="*/ 92 h 92"/>
                <a:gd name="T24" fmla="*/ 94 w 108"/>
                <a:gd name="T25" fmla="*/ 92 h 92"/>
                <a:gd name="T26" fmla="*/ 108 w 108"/>
                <a:gd name="T27" fmla="*/ 78 h 92"/>
                <a:gd name="T28" fmla="*/ 108 w 108"/>
                <a:gd name="T29" fmla="*/ 29 h 92"/>
                <a:gd name="T30" fmla="*/ 94 w 108"/>
                <a:gd name="T31" fmla="*/ 15 h 92"/>
                <a:gd name="T32" fmla="*/ 10 w 108"/>
                <a:gd name="T33" fmla="*/ 78 h 92"/>
                <a:gd name="T34" fmla="*/ 10 w 108"/>
                <a:gd name="T35" fmla="*/ 29 h 92"/>
                <a:gd name="T36" fmla="*/ 14 w 108"/>
                <a:gd name="T37" fmla="*/ 24 h 92"/>
                <a:gd name="T38" fmla="*/ 26 w 108"/>
                <a:gd name="T39" fmla="*/ 24 h 92"/>
                <a:gd name="T40" fmla="*/ 26 w 108"/>
                <a:gd name="T41" fmla="*/ 83 h 92"/>
                <a:gd name="T42" fmla="*/ 14 w 108"/>
                <a:gd name="T43" fmla="*/ 83 h 92"/>
                <a:gd name="T44" fmla="*/ 10 w 108"/>
                <a:gd name="T45" fmla="*/ 78 h 92"/>
                <a:gd name="T46" fmla="*/ 99 w 108"/>
                <a:gd name="T47" fmla="*/ 78 h 92"/>
                <a:gd name="T48" fmla="*/ 94 w 108"/>
                <a:gd name="T49" fmla="*/ 83 h 92"/>
                <a:gd name="T50" fmla="*/ 35 w 108"/>
                <a:gd name="T51" fmla="*/ 83 h 92"/>
                <a:gd name="T52" fmla="*/ 35 w 108"/>
                <a:gd name="T53" fmla="*/ 24 h 92"/>
                <a:gd name="T54" fmla="*/ 43 w 108"/>
                <a:gd name="T55" fmla="*/ 24 h 92"/>
                <a:gd name="T56" fmla="*/ 77 w 108"/>
                <a:gd name="T57" fmla="*/ 24 h 92"/>
                <a:gd name="T58" fmla="*/ 94 w 108"/>
                <a:gd name="T59" fmla="*/ 24 h 92"/>
                <a:gd name="T60" fmla="*/ 99 w 108"/>
                <a:gd name="T61" fmla="*/ 29 h 92"/>
                <a:gd name="T62" fmla="*/ 99 w 108"/>
                <a:gd name="T63" fmla="*/ 7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8" h="92">
                  <a:moveTo>
                    <a:pt x="94" y="15"/>
                  </a:moveTo>
                  <a:cubicBezTo>
                    <a:pt x="77" y="15"/>
                    <a:pt x="77" y="15"/>
                    <a:pt x="77" y="15"/>
                  </a:cubicBezTo>
                  <a:cubicBezTo>
                    <a:pt x="77" y="14"/>
                    <a:pt x="77" y="14"/>
                    <a:pt x="77" y="14"/>
                  </a:cubicBezTo>
                  <a:cubicBezTo>
                    <a:pt x="77" y="11"/>
                    <a:pt x="77" y="11"/>
                    <a:pt x="77" y="11"/>
                  </a:cubicBezTo>
                  <a:cubicBezTo>
                    <a:pt x="77" y="5"/>
                    <a:pt x="72" y="0"/>
                    <a:pt x="66" y="0"/>
                  </a:cubicBezTo>
                  <a:cubicBezTo>
                    <a:pt x="54" y="0"/>
                    <a:pt x="54" y="0"/>
                    <a:pt x="54" y="0"/>
                  </a:cubicBezTo>
                  <a:cubicBezTo>
                    <a:pt x="48" y="0"/>
                    <a:pt x="43" y="5"/>
                    <a:pt x="43" y="11"/>
                  </a:cubicBezTo>
                  <a:cubicBezTo>
                    <a:pt x="43" y="15"/>
                    <a:pt x="43" y="15"/>
                    <a:pt x="43" y="15"/>
                  </a:cubicBezTo>
                  <a:cubicBezTo>
                    <a:pt x="14" y="15"/>
                    <a:pt x="14" y="15"/>
                    <a:pt x="14" y="15"/>
                  </a:cubicBezTo>
                  <a:cubicBezTo>
                    <a:pt x="7" y="15"/>
                    <a:pt x="0" y="21"/>
                    <a:pt x="0" y="29"/>
                  </a:cubicBezTo>
                  <a:cubicBezTo>
                    <a:pt x="0" y="78"/>
                    <a:pt x="0" y="78"/>
                    <a:pt x="0" y="78"/>
                  </a:cubicBezTo>
                  <a:cubicBezTo>
                    <a:pt x="0" y="86"/>
                    <a:pt x="6" y="92"/>
                    <a:pt x="14" y="92"/>
                  </a:cubicBezTo>
                  <a:cubicBezTo>
                    <a:pt x="94" y="92"/>
                    <a:pt x="94" y="92"/>
                    <a:pt x="94" y="92"/>
                  </a:cubicBezTo>
                  <a:cubicBezTo>
                    <a:pt x="101" y="92"/>
                    <a:pt x="108" y="86"/>
                    <a:pt x="108" y="78"/>
                  </a:cubicBezTo>
                  <a:cubicBezTo>
                    <a:pt x="108" y="29"/>
                    <a:pt x="108" y="29"/>
                    <a:pt x="108" y="29"/>
                  </a:cubicBezTo>
                  <a:cubicBezTo>
                    <a:pt x="108" y="21"/>
                    <a:pt x="101" y="15"/>
                    <a:pt x="94" y="15"/>
                  </a:cubicBezTo>
                  <a:close/>
                  <a:moveTo>
                    <a:pt x="10" y="78"/>
                  </a:moveTo>
                  <a:cubicBezTo>
                    <a:pt x="10" y="29"/>
                    <a:pt x="10" y="29"/>
                    <a:pt x="10" y="29"/>
                  </a:cubicBezTo>
                  <a:cubicBezTo>
                    <a:pt x="10" y="27"/>
                    <a:pt x="12" y="24"/>
                    <a:pt x="14" y="24"/>
                  </a:cubicBezTo>
                  <a:cubicBezTo>
                    <a:pt x="26" y="24"/>
                    <a:pt x="26" y="24"/>
                    <a:pt x="26" y="24"/>
                  </a:cubicBezTo>
                  <a:cubicBezTo>
                    <a:pt x="26" y="83"/>
                    <a:pt x="26" y="83"/>
                    <a:pt x="26" y="83"/>
                  </a:cubicBezTo>
                  <a:cubicBezTo>
                    <a:pt x="14" y="83"/>
                    <a:pt x="14" y="83"/>
                    <a:pt x="14" y="83"/>
                  </a:cubicBezTo>
                  <a:cubicBezTo>
                    <a:pt x="11" y="83"/>
                    <a:pt x="10" y="80"/>
                    <a:pt x="10" y="78"/>
                  </a:cubicBezTo>
                  <a:close/>
                  <a:moveTo>
                    <a:pt x="99" y="78"/>
                  </a:moveTo>
                  <a:cubicBezTo>
                    <a:pt x="99" y="80"/>
                    <a:pt x="96" y="83"/>
                    <a:pt x="94" y="83"/>
                  </a:cubicBezTo>
                  <a:cubicBezTo>
                    <a:pt x="35" y="83"/>
                    <a:pt x="35" y="83"/>
                    <a:pt x="35" y="83"/>
                  </a:cubicBezTo>
                  <a:cubicBezTo>
                    <a:pt x="35" y="24"/>
                    <a:pt x="35" y="24"/>
                    <a:pt x="35" y="24"/>
                  </a:cubicBezTo>
                  <a:cubicBezTo>
                    <a:pt x="43" y="24"/>
                    <a:pt x="43" y="24"/>
                    <a:pt x="43" y="24"/>
                  </a:cubicBezTo>
                  <a:cubicBezTo>
                    <a:pt x="77" y="24"/>
                    <a:pt x="77" y="24"/>
                    <a:pt x="77" y="24"/>
                  </a:cubicBezTo>
                  <a:cubicBezTo>
                    <a:pt x="94" y="24"/>
                    <a:pt x="94" y="24"/>
                    <a:pt x="94" y="24"/>
                  </a:cubicBezTo>
                  <a:cubicBezTo>
                    <a:pt x="96" y="24"/>
                    <a:pt x="99" y="27"/>
                    <a:pt x="99" y="29"/>
                  </a:cubicBezTo>
                  <a:lnTo>
                    <a:pt x="99" y="7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0" name="Freeform 28"/>
            <p:cNvSpPr>
              <a:spLocks noEditPoints="1"/>
            </p:cNvSpPr>
            <p:nvPr/>
          </p:nvSpPr>
          <p:spPr bwMode="auto">
            <a:xfrm>
              <a:off x="93" y="83"/>
              <a:ext cx="74" cy="74"/>
            </a:xfrm>
            <a:custGeom>
              <a:avLst/>
              <a:gdLst>
                <a:gd name="T0" fmla="*/ 17 w 34"/>
                <a:gd name="T1" fmla="*/ 0 h 34"/>
                <a:gd name="T2" fmla="*/ 0 w 34"/>
                <a:gd name="T3" fmla="*/ 17 h 34"/>
                <a:gd name="T4" fmla="*/ 17 w 34"/>
                <a:gd name="T5" fmla="*/ 34 h 34"/>
                <a:gd name="T6" fmla="*/ 34 w 34"/>
                <a:gd name="T7" fmla="*/ 17 h 34"/>
                <a:gd name="T8" fmla="*/ 17 w 34"/>
                <a:gd name="T9" fmla="*/ 0 h 34"/>
                <a:gd name="T10" fmla="*/ 17 w 34"/>
                <a:gd name="T11" fmla="*/ 25 h 34"/>
                <a:gd name="T12" fmla="*/ 9 w 34"/>
                <a:gd name="T13" fmla="*/ 17 h 34"/>
                <a:gd name="T14" fmla="*/ 17 w 34"/>
                <a:gd name="T15" fmla="*/ 10 h 34"/>
                <a:gd name="T16" fmla="*/ 25 w 34"/>
                <a:gd name="T17" fmla="*/ 17 h 34"/>
                <a:gd name="T18" fmla="*/ 17 w 34"/>
                <a:gd name="T19" fmla="*/ 25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34">
                  <a:moveTo>
                    <a:pt x="17" y="0"/>
                  </a:moveTo>
                  <a:cubicBezTo>
                    <a:pt x="8" y="0"/>
                    <a:pt x="0" y="8"/>
                    <a:pt x="0" y="17"/>
                  </a:cubicBezTo>
                  <a:cubicBezTo>
                    <a:pt x="0" y="27"/>
                    <a:pt x="8" y="34"/>
                    <a:pt x="17" y="34"/>
                  </a:cubicBezTo>
                  <a:cubicBezTo>
                    <a:pt x="26" y="34"/>
                    <a:pt x="34" y="27"/>
                    <a:pt x="34" y="17"/>
                  </a:cubicBezTo>
                  <a:cubicBezTo>
                    <a:pt x="34" y="8"/>
                    <a:pt x="26" y="0"/>
                    <a:pt x="17" y="0"/>
                  </a:cubicBezTo>
                  <a:close/>
                  <a:moveTo>
                    <a:pt x="17" y="25"/>
                  </a:moveTo>
                  <a:cubicBezTo>
                    <a:pt x="13" y="25"/>
                    <a:pt x="9" y="21"/>
                    <a:pt x="9" y="17"/>
                  </a:cubicBezTo>
                  <a:cubicBezTo>
                    <a:pt x="9" y="13"/>
                    <a:pt x="13" y="10"/>
                    <a:pt x="17" y="10"/>
                  </a:cubicBezTo>
                  <a:cubicBezTo>
                    <a:pt x="21" y="10"/>
                    <a:pt x="25" y="13"/>
                    <a:pt x="25" y="17"/>
                  </a:cubicBezTo>
                  <a:cubicBezTo>
                    <a:pt x="25" y="21"/>
                    <a:pt x="21" y="25"/>
                    <a:pt x="17"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18461" name="Group 29"/>
          <p:cNvGrpSpPr/>
          <p:nvPr/>
        </p:nvGrpSpPr>
        <p:grpSpPr bwMode="auto">
          <a:xfrm>
            <a:off x="6953250" y="2728838"/>
            <a:ext cx="366713" cy="365125"/>
            <a:chOff x="0" y="0"/>
            <a:chExt cx="231" cy="230"/>
          </a:xfrm>
          <a:solidFill>
            <a:schemeClr val="bg2"/>
          </a:solidFill>
        </p:grpSpPr>
        <p:sp>
          <p:nvSpPr>
            <p:cNvPr id="18462" name="Freeform 30"/>
            <p:cNvSpPr>
              <a:spLocks noEditPoints="1"/>
            </p:cNvSpPr>
            <p:nvPr/>
          </p:nvSpPr>
          <p:spPr bwMode="auto">
            <a:xfrm>
              <a:off x="0" y="0"/>
              <a:ext cx="231" cy="230"/>
            </a:xfrm>
            <a:custGeom>
              <a:avLst/>
              <a:gdLst>
                <a:gd name="T0" fmla="*/ 53 w 106"/>
                <a:gd name="T1" fmla="*/ 106 h 106"/>
                <a:gd name="T2" fmla="*/ 0 w 106"/>
                <a:gd name="T3" fmla="*/ 53 h 106"/>
                <a:gd name="T4" fmla="*/ 53 w 106"/>
                <a:gd name="T5" fmla="*/ 0 h 106"/>
                <a:gd name="T6" fmla="*/ 106 w 106"/>
                <a:gd name="T7" fmla="*/ 53 h 106"/>
                <a:gd name="T8" fmla="*/ 53 w 106"/>
                <a:gd name="T9" fmla="*/ 106 h 106"/>
                <a:gd name="T10" fmla="*/ 53 w 106"/>
                <a:gd name="T11" fmla="*/ 9 h 106"/>
                <a:gd name="T12" fmla="*/ 9 w 106"/>
                <a:gd name="T13" fmla="*/ 53 h 106"/>
                <a:gd name="T14" fmla="*/ 53 w 106"/>
                <a:gd name="T15" fmla="*/ 97 h 106"/>
                <a:gd name="T16" fmla="*/ 97 w 106"/>
                <a:gd name="T17" fmla="*/ 53 h 106"/>
                <a:gd name="T18" fmla="*/ 53 w 106"/>
                <a:gd name="T19" fmla="*/ 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6" h="106">
                  <a:moveTo>
                    <a:pt x="53" y="106"/>
                  </a:moveTo>
                  <a:cubicBezTo>
                    <a:pt x="24" y="106"/>
                    <a:pt x="0" y="82"/>
                    <a:pt x="0" y="53"/>
                  </a:cubicBezTo>
                  <a:cubicBezTo>
                    <a:pt x="0" y="24"/>
                    <a:pt x="24" y="0"/>
                    <a:pt x="53" y="0"/>
                  </a:cubicBezTo>
                  <a:cubicBezTo>
                    <a:pt x="82" y="0"/>
                    <a:pt x="106" y="24"/>
                    <a:pt x="106" y="53"/>
                  </a:cubicBezTo>
                  <a:cubicBezTo>
                    <a:pt x="106" y="82"/>
                    <a:pt x="82" y="106"/>
                    <a:pt x="53" y="106"/>
                  </a:cubicBezTo>
                  <a:close/>
                  <a:moveTo>
                    <a:pt x="53" y="9"/>
                  </a:moveTo>
                  <a:cubicBezTo>
                    <a:pt x="29" y="9"/>
                    <a:pt x="9" y="29"/>
                    <a:pt x="9" y="53"/>
                  </a:cubicBezTo>
                  <a:cubicBezTo>
                    <a:pt x="9" y="77"/>
                    <a:pt x="29" y="97"/>
                    <a:pt x="53" y="97"/>
                  </a:cubicBezTo>
                  <a:cubicBezTo>
                    <a:pt x="77" y="97"/>
                    <a:pt x="97" y="77"/>
                    <a:pt x="97" y="53"/>
                  </a:cubicBezTo>
                  <a:cubicBezTo>
                    <a:pt x="97" y="29"/>
                    <a:pt x="77" y="9"/>
                    <a:pt x="53"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8463" name="Freeform 31"/>
            <p:cNvSpPr/>
            <p:nvPr/>
          </p:nvSpPr>
          <p:spPr bwMode="auto">
            <a:xfrm>
              <a:off x="104" y="43"/>
              <a:ext cx="72" cy="81"/>
            </a:xfrm>
            <a:custGeom>
              <a:avLst/>
              <a:gdLst>
                <a:gd name="T0" fmla="*/ 28 w 33"/>
                <a:gd name="T1" fmla="*/ 37 h 37"/>
                <a:gd name="T2" fmla="*/ 5 w 33"/>
                <a:gd name="T3" fmla="*/ 37 h 37"/>
                <a:gd name="T4" fmla="*/ 0 w 33"/>
                <a:gd name="T5" fmla="*/ 33 h 37"/>
                <a:gd name="T6" fmla="*/ 0 w 33"/>
                <a:gd name="T7" fmla="*/ 5 h 37"/>
                <a:gd name="T8" fmla="*/ 5 w 33"/>
                <a:gd name="T9" fmla="*/ 0 h 37"/>
                <a:gd name="T10" fmla="*/ 9 w 33"/>
                <a:gd name="T11" fmla="*/ 5 h 37"/>
                <a:gd name="T12" fmla="*/ 9 w 33"/>
                <a:gd name="T13" fmla="*/ 28 h 37"/>
                <a:gd name="T14" fmla="*/ 28 w 33"/>
                <a:gd name="T15" fmla="*/ 28 h 37"/>
                <a:gd name="T16" fmla="*/ 33 w 33"/>
                <a:gd name="T17" fmla="*/ 33 h 37"/>
                <a:gd name="T18" fmla="*/ 28 w 33"/>
                <a:gd name="T19"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3" h="37">
                  <a:moveTo>
                    <a:pt x="28" y="37"/>
                  </a:moveTo>
                  <a:cubicBezTo>
                    <a:pt x="5" y="37"/>
                    <a:pt x="5" y="37"/>
                    <a:pt x="5" y="37"/>
                  </a:cubicBezTo>
                  <a:cubicBezTo>
                    <a:pt x="2" y="37"/>
                    <a:pt x="0" y="35"/>
                    <a:pt x="0" y="33"/>
                  </a:cubicBezTo>
                  <a:cubicBezTo>
                    <a:pt x="0" y="5"/>
                    <a:pt x="0" y="5"/>
                    <a:pt x="0" y="5"/>
                  </a:cubicBezTo>
                  <a:cubicBezTo>
                    <a:pt x="0" y="2"/>
                    <a:pt x="2" y="0"/>
                    <a:pt x="5" y="0"/>
                  </a:cubicBezTo>
                  <a:cubicBezTo>
                    <a:pt x="7" y="0"/>
                    <a:pt x="9" y="2"/>
                    <a:pt x="9" y="5"/>
                  </a:cubicBezTo>
                  <a:cubicBezTo>
                    <a:pt x="9" y="28"/>
                    <a:pt x="9" y="28"/>
                    <a:pt x="9" y="28"/>
                  </a:cubicBezTo>
                  <a:cubicBezTo>
                    <a:pt x="28" y="28"/>
                    <a:pt x="28" y="28"/>
                    <a:pt x="28" y="28"/>
                  </a:cubicBezTo>
                  <a:cubicBezTo>
                    <a:pt x="31" y="28"/>
                    <a:pt x="33" y="30"/>
                    <a:pt x="33" y="33"/>
                  </a:cubicBezTo>
                  <a:cubicBezTo>
                    <a:pt x="33" y="35"/>
                    <a:pt x="31" y="37"/>
                    <a:pt x="2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8464" name="Line 32"/>
          <p:cNvSpPr>
            <a:spLocks noChangeShapeType="1"/>
          </p:cNvSpPr>
          <p:nvPr/>
        </p:nvSpPr>
        <p:spPr bwMode="auto">
          <a:xfrm>
            <a:off x="2008188" y="3198738"/>
            <a:ext cx="0" cy="674688"/>
          </a:xfrm>
          <a:prstGeom prst="line">
            <a:avLst/>
          </a:prstGeom>
          <a:noFill/>
          <a:ln w="6350">
            <a:solidFill>
              <a:schemeClr val="bg2"/>
            </a:solidFill>
            <a:prstDash val="dash"/>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5" name="Line 33"/>
          <p:cNvSpPr>
            <a:spLocks noChangeShapeType="1"/>
          </p:cNvSpPr>
          <p:nvPr/>
        </p:nvSpPr>
        <p:spPr bwMode="auto">
          <a:xfrm>
            <a:off x="4572000" y="3198738"/>
            <a:ext cx="0" cy="674688"/>
          </a:xfrm>
          <a:prstGeom prst="line">
            <a:avLst/>
          </a:prstGeom>
          <a:noFill/>
          <a:ln w="6350">
            <a:solidFill>
              <a:schemeClr val="bg2"/>
            </a:solidFill>
            <a:prstDash val="dash"/>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6" name="Line 34"/>
          <p:cNvSpPr>
            <a:spLocks noChangeShapeType="1"/>
          </p:cNvSpPr>
          <p:nvPr/>
        </p:nvSpPr>
        <p:spPr bwMode="auto">
          <a:xfrm>
            <a:off x="7135813" y="3198738"/>
            <a:ext cx="0" cy="674688"/>
          </a:xfrm>
          <a:prstGeom prst="line">
            <a:avLst/>
          </a:prstGeom>
          <a:noFill/>
          <a:ln w="6350">
            <a:solidFill>
              <a:schemeClr val="bg2"/>
            </a:solidFill>
            <a:prstDash val="dash"/>
            <a:round/>
            <a:tail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7" name="Line 35"/>
          <p:cNvSpPr>
            <a:spLocks noChangeShapeType="1"/>
          </p:cNvSpPr>
          <p:nvPr/>
        </p:nvSpPr>
        <p:spPr bwMode="auto">
          <a:xfrm>
            <a:off x="3305175" y="1947788"/>
            <a:ext cx="0" cy="674688"/>
          </a:xfrm>
          <a:prstGeom prst="line">
            <a:avLst/>
          </a:prstGeom>
          <a:noFill/>
          <a:ln w="6350">
            <a:solidFill>
              <a:schemeClr val="bg2"/>
            </a:solidFill>
            <a:prstDash val="dash"/>
            <a:round/>
            <a:head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8" name="Line 36"/>
          <p:cNvSpPr>
            <a:spLocks noChangeShapeType="1"/>
          </p:cNvSpPr>
          <p:nvPr/>
        </p:nvSpPr>
        <p:spPr bwMode="auto">
          <a:xfrm>
            <a:off x="5851525" y="1947788"/>
            <a:ext cx="0" cy="674688"/>
          </a:xfrm>
          <a:prstGeom prst="line">
            <a:avLst/>
          </a:prstGeom>
          <a:noFill/>
          <a:ln w="6350">
            <a:solidFill>
              <a:schemeClr val="bg2"/>
            </a:solidFill>
            <a:prstDash val="dash"/>
            <a:round/>
            <a:headEnd type="oval" w="sm" len="sm"/>
          </a:ln>
          <a:extLst>
            <a:ext uri="{909E8E84-426E-40DD-AFC4-6F175D3DCCD1}">
              <a14:hiddenFill xmlns:a14="http://schemas.microsoft.com/office/drawing/2010/main">
                <a:noFill/>
              </a14:hiddenFill>
            </a:ext>
          </a:extLst>
        </p:spPr>
        <p:txBody>
          <a:bodyPr/>
          <a:lstStyle/>
          <a:p>
            <a:endParaRPr lang="zh-CN" altLang="en-US"/>
          </a:p>
        </p:txBody>
      </p:sp>
      <p:sp>
        <p:nvSpPr>
          <p:cNvPr id="18469" name="Rectangle 37"/>
          <p:cNvSpPr>
            <a:spLocks noChangeArrowheads="1"/>
          </p:cNvSpPr>
          <p:nvPr/>
        </p:nvSpPr>
        <p:spPr bwMode="auto">
          <a:xfrm>
            <a:off x="1036638" y="4038526"/>
            <a:ext cx="194310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800" b="1" dirty="0">
                <a:solidFill>
                  <a:srgbClr val="C09CC2"/>
                </a:solidFill>
              </a:rPr>
              <a:t>Wiki </a:t>
            </a:r>
            <a:r>
              <a:rPr lang="zh-CN" altLang="en-US" sz="800" b="1" dirty="0">
                <a:solidFill>
                  <a:srgbClr val="C09CC2"/>
                </a:solidFill>
              </a:rPr>
              <a:t>内容</a:t>
            </a:r>
            <a:r>
              <a:rPr lang="zh-CN" altLang="en-US" sz="800" b="1" dirty="0" smtClean="0">
                <a:solidFill>
                  <a:srgbClr val="C09CC2"/>
                </a:solidFill>
              </a:rPr>
              <a:t>质量</a:t>
            </a:r>
            <a:endParaRPr lang="en-US" altLang="zh-CN" sz="800" b="1" dirty="0" smtClean="0">
              <a:solidFill>
                <a:srgbClr val="C09CC2"/>
              </a:solidFill>
            </a:endParaRPr>
          </a:p>
          <a:p>
            <a:pPr algn="ctr">
              <a:lnSpc>
                <a:spcPct val="120000"/>
              </a:lnSpc>
              <a:buFont typeface="Arial" charset="0"/>
              <a:buNone/>
            </a:pPr>
            <a:r>
              <a:rPr lang="en-US" altLang="zh-CN" sz="800" dirty="0">
                <a:solidFill>
                  <a:schemeClr val="bg2"/>
                </a:solidFill>
              </a:rPr>
              <a:t>RAG </a:t>
            </a:r>
            <a:r>
              <a:rPr lang="zh-CN" altLang="en-US" sz="800" dirty="0">
                <a:solidFill>
                  <a:schemeClr val="bg2"/>
                </a:solidFill>
              </a:rPr>
              <a:t>的效果强依赖于 </a:t>
            </a:r>
            <a:r>
              <a:rPr lang="en-US" altLang="zh-CN" sz="800" dirty="0">
                <a:solidFill>
                  <a:schemeClr val="bg2"/>
                </a:solidFill>
              </a:rPr>
              <a:t>Wiki </a:t>
            </a:r>
            <a:r>
              <a:rPr lang="zh-CN" altLang="en-US" sz="800" dirty="0">
                <a:solidFill>
                  <a:schemeClr val="bg2"/>
                </a:solidFill>
              </a:rPr>
              <a:t>内容的准确性、完整性和组织结构。需要评估和可能的内容治理。</a:t>
            </a:r>
          </a:p>
        </p:txBody>
      </p:sp>
      <p:sp>
        <p:nvSpPr>
          <p:cNvPr id="18470" name="Rectangle 38"/>
          <p:cNvSpPr>
            <a:spLocks noChangeArrowheads="1"/>
          </p:cNvSpPr>
          <p:nvPr/>
        </p:nvSpPr>
        <p:spPr bwMode="auto">
          <a:xfrm>
            <a:off x="3595688" y="4038526"/>
            <a:ext cx="194310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zh-CN" altLang="en-US" sz="800" b="1" dirty="0">
                <a:solidFill>
                  <a:srgbClr val="E54B81"/>
                </a:solidFill>
              </a:rPr>
              <a:t>权限</a:t>
            </a:r>
            <a:r>
              <a:rPr lang="zh-CN" altLang="en-US" sz="800" b="1" dirty="0" smtClean="0">
                <a:solidFill>
                  <a:srgbClr val="E54B81"/>
                </a:solidFill>
              </a:rPr>
              <a:t>管理</a:t>
            </a:r>
            <a:endParaRPr lang="en-US" altLang="zh-CN" sz="800" b="1" dirty="0" smtClean="0">
              <a:solidFill>
                <a:srgbClr val="E54B81"/>
              </a:solidFill>
            </a:endParaRPr>
          </a:p>
          <a:p>
            <a:pPr algn="ctr">
              <a:lnSpc>
                <a:spcPct val="120000"/>
              </a:lnSpc>
              <a:buFont typeface="Arial" charset="0"/>
              <a:buNone/>
            </a:pPr>
            <a:r>
              <a:rPr lang="zh-CN" altLang="en-US" sz="800" dirty="0">
                <a:solidFill>
                  <a:schemeClr val="bg2"/>
                </a:solidFill>
              </a:rPr>
              <a:t>如何处理 </a:t>
            </a:r>
            <a:r>
              <a:rPr lang="en-US" altLang="zh-CN" sz="800" dirty="0">
                <a:solidFill>
                  <a:schemeClr val="bg2"/>
                </a:solidFill>
              </a:rPr>
              <a:t>Wiki </a:t>
            </a:r>
            <a:r>
              <a:rPr lang="zh-CN" altLang="en-US" sz="800" dirty="0">
                <a:solidFill>
                  <a:schemeClr val="bg2"/>
                </a:solidFill>
              </a:rPr>
              <a:t>中可能存在的访问权限？</a:t>
            </a:r>
            <a:r>
              <a:rPr lang="en-US" altLang="zh-CN" sz="800" dirty="0">
                <a:solidFill>
                  <a:schemeClr val="bg2"/>
                </a:solidFill>
              </a:rPr>
              <a:t>RAG </a:t>
            </a:r>
            <a:r>
              <a:rPr lang="zh-CN" altLang="en-US" sz="800" dirty="0">
                <a:solidFill>
                  <a:schemeClr val="bg2"/>
                </a:solidFill>
              </a:rPr>
              <a:t>系统是否需要模拟或绕开这些权限？</a:t>
            </a:r>
          </a:p>
        </p:txBody>
      </p:sp>
      <p:sp>
        <p:nvSpPr>
          <p:cNvPr id="18471" name="Rectangle 39"/>
          <p:cNvSpPr>
            <a:spLocks noChangeArrowheads="1"/>
          </p:cNvSpPr>
          <p:nvPr/>
        </p:nvSpPr>
        <p:spPr bwMode="auto">
          <a:xfrm>
            <a:off x="6165850" y="4038526"/>
            <a:ext cx="194310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zh-CN" altLang="en-US" sz="800" b="1" dirty="0">
                <a:solidFill>
                  <a:srgbClr val="C09CC2"/>
                </a:solidFill>
              </a:rPr>
              <a:t>成本</a:t>
            </a:r>
            <a:r>
              <a:rPr lang="zh-CN" altLang="en-US" sz="800" b="1" dirty="0" smtClean="0">
                <a:solidFill>
                  <a:srgbClr val="C09CC2"/>
                </a:solidFill>
              </a:rPr>
              <a:t>考量</a:t>
            </a:r>
            <a:endParaRPr lang="en-US" altLang="zh-CN" sz="800" b="1" dirty="0" smtClean="0">
              <a:solidFill>
                <a:srgbClr val="C09CC2"/>
              </a:solidFill>
            </a:endParaRPr>
          </a:p>
          <a:p>
            <a:pPr algn="ctr">
              <a:lnSpc>
                <a:spcPct val="120000"/>
              </a:lnSpc>
              <a:buFont typeface="Arial" charset="0"/>
              <a:buNone/>
            </a:pPr>
            <a:r>
              <a:rPr lang="en-US" altLang="zh-CN" sz="800" dirty="0">
                <a:solidFill>
                  <a:schemeClr val="bg2"/>
                </a:solidFill>
              </a:rPr>
              <a:t>API </a:t>
            </a:r>
            <a:r>
              <a:rPr lang="zh-CN" altLang="en-US" sz="800" dirty="0">
                <a:solidFill>
                  <a:schemeClr val="bg2"/>
                </a:solidFill>
              </a:rPr>
              <a:t>调用、向量数据库、</a:t>
            </a:r>
            <a:r>
              <a:rPr lang="en-US" altLang="zh-CN" sz="800" dirty="0">
                <a:solidFill>
                  <a:schemeClr val="bg2"/>
                </a:solidFill>
              </a:rPr>
              <a:t>LLM API </a:t>
            </a:r>
            <a:r>
              <a:rPr lang="zh-CN" altLang="en-US" sz="800" dirty="0">
                <a:solidFill>
                  <a:schemeClr val="bg2"/>
                </a:solidFill>
              </a:rPr>
              <a:t>的潜在费用。</a:t>
            </a:r>
          </a:p>
        </p:txBody>
      </p:sp>
      <p:sp>
        <p:nvSpPr>
          <p:cNvPr id="18472" name="Rectangle 40"/>
          <p:cNvSpPr>
            <a:spLocks noChangeArrowheads="1"/>
          </p:cNvSpPr>
          <p:nvPr/>
        </p:nvSpPr>
        <p:spPr bwMode="auto">
          <a:xfrm>
            <a:off x="2320925" y="1058788"/>
            <a:ext cx="194310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en-US" altLang="zh-CN" sz="800" b="1" dirty="0">
                <a:solidFill>
                  <a:srgbClr val="594D7B"/>
                </a:solidFill>
              </a:rPr>
              <a:t>API </a:t>
            </a:r>
            <a:r>
              <a:rPr lang="zh-CN" altLang="en-US" sz="800" b="1" dirty="0" smtClean="0">
                <a:solidFill>
                  <a:srgbClr val="594D7B"/>
                </a:solidFill>
              </a:rPr>
              <a:t>限制</a:t>
            </a:r>
            <a:endParaRPr lang="en-US" altLang="zh-CN" sz="800" b="1" dirty="0" smtClean="0">
              <a:solidFill>
                <a:srgbClr val="594D7B"/>
              </a:solidFill>
            </a:endParaRPr>
          </a:p>
          <a:p>
            <a:pPr algn="ctr">
              <a:lnSpc>
                <a:spcPct val="120000"/>
              </a:lnSpc>
              <a:buFont typeface="Arial" charset="0"/>
              <a:buNone/>
            </a:pPr>
            <a:r>
              <a:rPr lang="en-US" altLang="zh-CN" sz="800" dirty="0">
                <a:solidFill>
                  <a:schemeClr val="bg2"/>
                </a:solidFill>
              </a:rPr>
              <a:t>Backlog API </a:t>
            </a:r>
            <a:r>
              <a:rPr lang="zh-CN" altLang="en-US" sz="800" dirty="0">
                <a:solidFill>
                  <a:schemeClr val="bg2"/>
                </a:solidFill>
              </a:rPr>
              <a:t>的调用频率限制、可获取的数据范围等需要详细调研。</a:t>
            </a:r>
          </a:p>
        </p:txBody>
      </p:sp>
      <p:sp>
        <p:nvSpPr>
          <p:cNvPr id="18473" name="Rectangle 41"/>
          <p:cNvSpPr>
            <a:spLocks noChangeArrowheads="1"/>
          </p:cNvSpPr>
          <p:nvPr/>
        </p:nvSpPr>
        <p:spPr bwMode="auto">
          <a:xfrm>
            <a:off x="4879975" y="1058788"/>
            <a:ext cx="1943100"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lnSpc>
                <a:spcPct val="120000"/>
              </a:lnSpc>
              <a:buFont typeface="Arial" charset="0"/>
              <a:buNone/>
            </a:pPr>
            <a:r>
              <a:rPr lang="zh-CN" altLang="en-US" sz="800" b="1" dirty="0">
                <a:solidFill>
                  <a:srgbClr val="9DD53E"/>
                </a:solidFill>
              </a:rPr>
              <a:t>非结构化</a:t>
            </a:r>
            <a:r>
              <a:rPr lang="zh-CN" altLang="en-US" sz="800" b="1" dirty="0" smtClean="0">
                <a:solidFill>
                  <a:srgbClr val="9DD53E"/>
                </a:solidFill>
              </a:rPr>
              <a:t>数据处理</a:t>
            </a:r>
            <a:endParaRPr lang="en-US" altLang="zh-CN" sz="800" b="1" dirty="0" smtClean="0">
              <a:solidFill>
                <a:srgbClr val="9DD53E"/>
              </a:solidFill>
            </a:endParaRPr>
          </a:p>
          <a:p>
            <a:pPr algn="ctr">
              <a:lnSpc>
                <a:spcPct val="120000"/>
              </a:lnSpc>
              <a:buFont typeface="Arial" charset="0"/>
              <a:buNone/>
            </a:pPr>
            <a:r>
              <a:rPr lang="en-US" altLang="zh-CN" sz="800" dirty="0">
                <a:solidFill>
                  <a:schemeClr val="bg2"/>
                </a:solidFill>
              </a:rPr>
              <a:t>Wiki </a:t>
            </a:r>
            <a:r>
              <a:rPr lang="zh-CN" altLang="en-US" sz="800" dirty="0">
                <a:solidFill>
                  <a:schemeClr val="bg2"/>
                </a:solidFill>
              </a:rPr>
              <a:t>内容格式可能多样，需要鲁棒的解析和清洗逻辑。</a:t>
            </a:r>
          </a:p>
        </p:txBody>
      </p:sp>
      <p:sp>
        <p:nvSpPr>
          <p:cNvPr id="54" name="Text Box 42"/>
          <p:cNvSpPr txBox="1">
            <a:spLocks noChangeArrowheads="1"/>
          </p:cNvSpPr>
          <p:nvPr/>
        </p:nvSpPr>
        <p:spPr bwMode="auto">
          <a:xfrm>
            <a:off x="827584" y="321418"/>
            <a:ext cx="325441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9DD53E"/>
                </a:solidFill>
              </a:rPr>
              <a:t>四、</a:t>
            </a:r>
            <a:r>
              <a:rPr lang="en-US" altLang="zh-CN" sz="1400" b="1" dirty="0" smtClean="0">
                <a:solidFill>
                  <a:srgbClr val="9DD53E"/>
                </a:solidFill>
              </a:rPr>
              <a:t>Backlog</a:t>
            </a:r>
            <a:r>
              <a:rPr lang="zh-CN" altLang="en-US" sz="1400" b="1" dirty="0">
                <a:solidFill>
                  <a:srgbClr val="9DD53E"/>
                </a:solidFill>
              </a:rPr>
              <a:t>作为</a:t>
            </a:r>
            <a:r>
              <a:rPr lang="en-US" altLang="zh-CN" sz="1400" b="1" dirty="0">
                <a:solidFill>
                  <a:srgbClr val="9DD53E"/>
                </a:solidFill>
              </a:rPr>
              <a:t>RAG</a:t>
            </a:r>
            <a:r>
              <a:rPr lang="zh-CN" altLang="en-US" sz="1400" b="1" dirty="0">
                <a:solidFill>
                  <a:srgbClr val="9DD53E"/>
                </a:solidFill>
              </a:rPr>
              <a:t>情报源的可能性</a:t>
            </a:r>
            <a:endParaRPr lang="en-US" altLang="zh-CN" sz="1400" b="1" dirty="0">
              <a:solidFill>
                <a:srgbClr val="9DD53E"/>
              </a:solidFill>
            </a:endParaRPr>
          </a:p>
        </p:txBody>
      </p:sp>
      <p:sp>
        <p:nvSpPr>
          <p:cNvPr id="55" name="Text Box 43"/>
          <p:cNvSpPr txBox="1">
            <a:spLocks noChangeArrowheads="1"/>
          </p:cNvSpPr>
          <p:nvPr/>
        </p:nvSpPr>
        <p:spPr bwMode="auto">
          <a:xfrm>
            <a:off x="827584" y="529510"/>
            <a:ext cx="138852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4-5 </a:t>
            </a:r>
            <a:r>
              <a:rPr lang="zh-CN" altLang="en-US" sz="800" dirty="0" smtClean="0">
                <a:solidFill>
                  <a:schemeClr val="bg2"/>
                </a:solidFill>
              </a:rPr>
              <a:t>可能</a:t>
            </a:r>
            <a:r>
              <a:rPr lang="zh-CN" altLang="en-US" sz="800" dirty="0">
                <a:solidFill>
                  <a:schemeClr val="bg2"/>
                </a:solidFill>
              </a:rPr>
              <a:t>存在的问题和挑战</a:t>
            </a:r>
          </a:p>
        </p:txBody>
      </p:sp>
      <p:grpSp>
        <p:nvGrpSpPr>
          <p:cNvPr id="56" name="组合 55"/>
          <p:cNvGrpSpPr/>
          <p:nvPr/>
        </p:nvGrpSpPr>
        <p:grpSpPr>
          <a:xfrm>
            <a:off x="282763" y="-9727"/>
            <a:ext cx="472138" cy="804782"/>
            <a:chOff x="1775252" y="2062276"/>
            <a:chExt cx="1045160" cy="1781528"/>
          </a:xfrm>
        </p:grpSpPr>
        <p:grpSp>
          <p:nvGrpSpPr>
            <p:cNvPr id="57" name="组合 56"/>
            <p:cNvGrpSpPr/>
            <p:nvPr/>
          </p:nvGrpSpPr>
          <p:grpSpPr>
            <a:xfrm>
              <a:off x="1775252" y="2763988"/>
              <a:ext cx="1045160" cy="1079816"/>
              <a:chOff x="-4061568" y="1901032"/>
              <a:chExt cx="1819276" cy="1879600"/>
            </a:xfrm>
          </p:grpSpPr>
          <p:sp>
            <p:nvSpPr>
              <p:cNvPr id="5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8" name="直接连接符 57"/>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8" name="Oval 32"/>
          <p:cNvSpPr>
            <a:spLocks noChangeArrowheads="1"/>
          </p:cNvSpPr>
          <p:nvPr/>
        </p:nvSpPr>
        <p:spPr bwMode="auto">
          <a:xfrm>
            <a:off x="621868" y="2026369"/>
            <a:ext cx="652388" cy="444500"/>
          </a:xfrm>
          <a:prstGeom prst="ellipse">
            <a:avLst/>
          </a:prstGeom>
          <a:solidFill>
            <a:srgbClr val="594D7B"/>
          </a:solidFill>
          <a:ln>
            <a:noFill/>
          </a:ln>
          <a:effectLst>
            <a:outerShdw blurRad="63500" dist="63500" dir="2700000" algn="tl" rotWithShape="0">
              <a:prstClr val="black">
                <a:alpha val="10000"/>
              </a:prstClr>
            </a:outerShdw>
          </a:effectLst>
        </p:spPr>
        <p:txBody>
          <a:bodyPr/>
          <a:lstStyle/>
          <a:p>
            <a:pPr algn="ctr"/>
            <a:r>
              <a:rPr lang="en-US" altLang="zh-CN" dirty="0" smtClean="0">
                <a:solidFill>
                  <a:schemeClr val="bg1"/>
                </a:solidFill>
                <a:latin typeface="Impact" pitchFamily="34" charset="0"/>
              </a:rPr>
              <a:t>02</a:t>
            </a:r>
            <a:endParaRPr lang="zh-CN" altLang="en-US" dirty="0">
              <a:solidFill>
                <a:schemeClr val="bg1"/>
              </a:solidFill>
              <a:latin typeface="Impact" pitchFamily="34" charset="0"/>
            </a:endParaRPr>
          </a:p>
        </p:txBody>
      </p:sp>
      <p:sp>
        <p:nvSpPr>
          <p:cNvPr id="29729" name="Oval 33"/>
          <p:cNvSpPr>
            <a:spLocks noChangeArrowheads="1"/>
          </p:cNvSpPr>
          <p:nvPr/>
        </p:nvSpPr>
        <p:spPr bwMode="auto">
          <a:xfrm>
            <a:off x="621868" y="2674069"/>
            <a:ext cx="652388" cy="444500"/>
          </a:xfrm>
          <a:prstGeom prst="ellipse">
            <a:avLst/>
          </a:prstGeom>
          <a:solidFill>
            <a:srgbClr val="E54B81"/>
          </a:solidFill>
          <a:ln>
            <a:noFill/>
          </a:ln>
          <a:effectLst>
            <a:outerShdw blurRad="63500" dist="63500" dir="2700000" algn="tl" rotWithShape="0">
              <a:prstClr val="black">
                <a:alpha val="10000"/>
              </a:prstClr>
            </a:outerShdw>
          </a:effectLst>
        </p:spPr>
        <p:txBody>
          <a:bodyPr/>
          <a:lstStyle/>
          <a:p>
            <a:pPr algn="ctr"/>
            <a:r>
              <a:rPr lang="en-US" altLang="zh-CN" dirty="0" smtClean="0">
                <a:solidFill>
                  <a:schemeClr val="bg1"/>
                </a:solidFill>
                <a:latin typeface="Impact" pitchFamily="34" charset="0"/>
              </a:rPr>
              <a:t>03</a:t>
            </a:r>
            <a:endParaRPr lang="zh-CN" altLang="en-US" dirty="0">
              <a:solidFill>
                <a:schemeClr val="bg1"/>
              </a:solidFill>
              <a:latin typeface="Impact" pitchFamily="34" charset="0"/>
            </a:endParaRPr>
          </a:p>
        </p:txBody>
      </p:sp>
      <p:sp>
        <p:nvSpPr>
          <p:cNvPr id="29730" name="Oval 34"/>
          <p:cNvSpPr>
            <a:spLocks noChangeArrowheads="1"/>
          </p:cNvSpPr>
          <p:nvPr/>
        </p:nvSpPr>
        <p:spPr bwMode="auto">
          <a:xfrm>
            <a:off x="621868" y="3358282"/>
            <a:ext cx="652388" cy="444500"/>
          </a:xfrm>
          <a:prstGeom prst="ellipse">
            <a:avLst/>
          </a:prstGeom>
          <a:solidFill>
            <a:srgbClr val="9DD53E"/>
          </a:solidFill>
          <a:ln>
            <a:noFill/>
          </a:ln>
          <a:effectLst>
            <a:outerShdw blurRad="63500" dist="63500" dir="2700000" algn="tl" rotWithShape="0">
              <a:prstClr val="black">
                <a:alpha val="10000"/>
              </a:prstClr>
            </a:outerShdw>
          </a:effectLst>
        </p:spPr>
        <p:txBody>
          <a:bodyPr/>
          <a:lstStyle/>
          <a:p>
            <a:pPr algn="ctr"/>
            <a:r>
              <a:rPr lang="en-US" altLang="zh-CN" dirty="0" smtClean="0">
                <a:solidFill>
                  <a:schemeClr val="bg1"/>
                </a:solidFill>
                <a:latin typeface="Impact" pitchFamily="34" charset="0"/>
              </a:rPr>
              <a:t>04</a:t>
            </a:r>
            <a:endParaRPr lang="zh-CN" altLang="en-US" dirty="0">
              <a:solidFill>
                <a:schemeClr val="bg1"/>
              </a:solidFill>
              <a:latin typeface="Impact" pitchFamily="34" charset="0"/>
            </a:endParaRPr>
          </a:p>
        </p:txBody>
      </p:sp>
      <p:sp>
        <p:nvSpPr>
          <p:cNvPr id="29727" name="Oval 31"/>
          <p:cNvSpPr>
            <a:spLocks noChangeArrowheads="1"/>
          </p:cNvSpPr>
          <p:nvPr/>
        </p:nvSpPr>
        <p:spPr bwMode="auto">
          <a:xfrm>
            <a:off x="621868" y="1377082"/>
            <a:ext cx="652388" cy="444500"/>
          </a:xfrm>
          <a:prstGeom prst="ellipse">
            <a:avLst/>
          </a:prstGeom>
          <a:solidFill>
            <a:srgbClr val="C09CC2"/>
          </a:solidFill>
          <a:ln>
            <a:noFill/>
          </a:ln>
          <a:effectLst>
            <a:outerShdw blurRad="63500" dist="63500" dir="2700000" algn="tl" rotWithShape="0">
              <a:prstClr val="black">
                <a:alpha val="10000"/>
              </a:prstClr>
            </a:outerShdw>
          </a:effectLst>
        </p:spPr>
        <p:txBody>
          <a:bodyPr/>
          <a:lstStyle/>
          <a:p>
            <a:pPr algn="ctr"/>
            <a:r>
              <a:rPr lang="en-US" altLang="zh-CN" dirty="0" smtClean="0">
                <a:solidFill>
                  <a:schemeClr val="bg1"/>
                </a:solidFill>
                <a:latin typeface="Impact" pitchFamily="34" charset="0"/>
              </a:rPr>
              <a:t>01</a:t>
            </a:r>
            <a:endParaRPr lang="zh-CN" altLang="en-US" dirty="0">
              <a:solidFill>
                <a:schemeClr val="bg1"/>
              </a:solidFill>
              <a:latin typeface="Impact" pitchFamily="34" charset="0"/>
            </a:endParaRPr>
          </a:p>
        </p:txBody>
      </p:sp>
      <p:sp>
        <p:nvSpPr>
          <p:cNvPr id="29731" name="Rectangle 35"/>
          <p:cNvSpPr>
            <a:spLocks noChangeArrowheads="1"/>
          </p:cNvSpPr>
          <p:nvPr/>
        </p:nvSpPr>
        <p:spPr bwMode="auto">
          <a:xfrm>
            <a:off x="1413957" y="1385019"/>
            <a:ext cx="3384376"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800" b="1" dirty="0">
                <a:solidFill>
                  <a:srgbClr val="C09CC2"/>
                </a:solidFill>
              </a:rPr>
              <a:t>在构建聊天机器人的过程中，如果使用大语言模型，可能会产生幻觉，生成不准确或捏造的信息，限制了其在严肃场景下的可靠应用</a:t>
            </a:r>
          </a:p>
        </p:txBody>
      </p:sp>
      <p:sp>
        <p:nvSpPr>
          <p:cNvPr id="29732" name="Rectangle 36"/>
          <p:cNvSpPr>
            <a:spLocks noChangeArrowheads="1"/>
          </p:cNvSpPr>
          <p:nvPr/>
        </p:nvSpPr>
        <p:spPr bwMode="auto">
          <a:xfrm>
            <a:off x="1413956" y="2021607"/>
            <a:ext cx="338437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en-US" altLang="zh-CN" sz="800" b="1" dirty="0">
                <a:solidFill>
                  <a:srgbClr val="594D7B"/>
                </a:solidFill>
              </a:rPr>
              <a:t>RAG</a:t>
            </a:r>
            <a:r>
              <a:rPr lang="zh-CN" altLang="en-US" sz="800" b="1" dirty="0">
                <a:solidFill>
                  <a:srgbClr val="594D7B"/>
                </a:solidFill>
              </a:rPr>
              <a:t>的引入，使其能够基于特定、最新的信息进行回答，而非模型原本的内部训练数据，这是的构建领域特定、知识更新、更可信赖的</a:t>
            </a:r>
            <a:r>
              <a:rPr lang="en-US" altLang="zh-CN" sz="800" b="1" dirty="0">
                <a:solidFill>
                  <a:srgbClr val="594D7B"/>
                </a:solidFill>
              </a:rPr>
              <a:t>AI</a:t>
            </a:r>
            <a:r>
              <a:rPr lang="zh-CN" altLang="en-US" sz="800" b="1" dirty="0">
                <a:solidFill>
                  <a:srgbClr val="594D7B"/>
                </a:solidFill>
              </a:rPr>
              <a:t>聊天机器人成为可能</a:t>
            </a:r>
          </a:p>
        </p:txBody>
      </p:sp>
      <p:sp>
        <p:nvSpPr>
          <p:cNvPr id="29733" name="Rectangle 37"/>
          <p:cNvSpPr>
            <a:spLocks noChangeArrowheads="1"/>
          </p:cNvSpPr>
          <p:nvPr/>
        </p:nvSpPr>
        <p:spPr bwMode="auto">
          <a:xfrm>
            <a:off x="1413956" y="2674069"/>
            <a:ext cx="3384377"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800" b="1" dirty="0">
                <a:solidFill>
                  <a:srgbClr val="E54B81"/>
                </a:solidFill>
              </a:rPr>
              <a:t>若聊天机器人作为内部使用，</a:t>
            </a:r>
            <a:r>
              <a:rPr lang="en-US" altLang="zh-CN" sz="800" b="1" dirty="0">
                <a:solidFill>
                  <a:srgbClr val="E54B81"/>
                </a:solidFill>
              </a:rPr>
              <a:t>Backlog Wiki</a:t>
            </a:r>
            <a:r>
              <a:rPr lang="zh-CN" altLang="en-US" sz="800" b="1" dirty="0">
                <a:solidFill>
                  <a:srgbClr val="E54B81"/>
                </a:solidFill>
              </a:rPr>
              <a:t>，具备作为 </a:t>
            </a:r>
            <a:r>
              <a:rPr lang="en-US" altLang="zh-CN" sz="800" b="1" dirty="0">
                <a:solidFill>
                  <a:srgbClr val="E54B81"/>
                </a:solidFill>
              </a:rPr>
              <a:t>RAG </a:t>
            </a:r>
            <a:r>
              <a:rPr lang="zh-CN" altLang="en-US" sz="800" b="1" dirty="0">
                <a:solidFill>
                  <a:srgbClr val="E54B81"/>
                </a:solidFill>
              </a:rPr>
              <a:t>高质量情报源 的巨大潜力。</a:t>
            </a:r>
          </a:p>
        </p:txBody>
      </p:sp>
      <p:sp>
        <p:nvSpPr>
          <p:cNvPr id="29734" name="Rectangle 38"/>
          <p:cNvSpPr>
            <a:spLocks noChangeArrowheads="1"/>
          </p:cNvSpPr>
          <p:nvPr/>
        </p:nvSpPr>
        <p:spPr bwMode="auto">
          <a:xfrm>
            <a:off x="1413956" y="3363044"/>
            <a:ext cx="3384377" cy="443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800" b="1" dirty="0">
                <a:solidFill>
                  <a:srgbClr val="9DD53E"/>
                </a:solidFill>
              </a:rPr>
              <a:t>将 </a:t>
            </a:r>
            <a:r>
              <a:rPr lang="en-US" altLang="zh-CN" sz="800" b="1" dirty="0">
                <a:solidFill>
                  <a:srgbClr val="9DD53E"/>
                </a:solidFill>
              </a:rPr>
              <a:t>Backlog Wiki </a:t>
            </a:r>
            <a:r>
              <a:rPr lang="zh-CN" altLang="en-US" sz="800" b="1" dirty="0">
                <a:solidFill>
                  <a:srgbClr val="9DD53E"/>
                </a:solidFill>
              </a:rPr>
              <a:t>与 </a:t>
            </a:r>
            <a:r>
              <a:rPr lang="en-US" altLang="zh-CN" sz="800" b="1" dirty="0">
                <a:solidFill>
                  <a:srgbClr val="9DD53E"/>
                </a:solidFill>
              </a:rPr>
              <a:t>RAG </a:t>
            </a:r>
            <a:r>
              <a:rPr lang="zh-CN" altLang="en-US" sz="800" b="1" dirty="0">
                <a:solidFill>
                  <a:srgbClr val="9DD53E"/>
                </a:solidFill>
              </a:rPr>
              <a:t>结合，能够将我们 沉淀的文档知识 转化为 交互式的智能问答能力。这有望显著提升 内部知识检索效率、降低信息获取成本、加速新成员融入，并 赋能日常工作与决策。</a:t>
            </a:r>
          </a:p>
        </p:txBody>
      </p:sp>
      <p:sp>
        <p:nvSpPr>
          <p:cNvPr id="51" name="Text Box 42"/>
          <p:cNvSpPr txBox="1">
            <a:spLocks noChangeArrowheads="1"/>
          </p:cNvSpPr>
          <p:nvPr/>
        </p:nvSpPr>
        <p:spPr bwMode="auto">
          <a:xfrm>
            <a:off x="827584" y="321418"/>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a:solidFill>
                  <a:srgbClr val="C09CC2"/>
                </a:solidFill>
              </a:rPr>
              <a:t>五</a:t>
            </a:r>
            <a:r>
              <a:rPr lang="zh-CN" altLang="en-US" sz="1400" b="1" dirty="0" smtClean="0">
                <a:solidFill>
                  <a:srgbClr val="C09CC2"/>
                </a:solidFill>
              </a:rPr>
              <a:t>、结论</a:t>
            </a:r>
            <a:endParaRPr lang="en-US" altLang="zh-CN" sz="1400" b="1" dirty="0">
              <a:solidFill>
                <a:srgbClr val="C09CC2"/>
              </a:solidFill>
            </a:endParaRPr>
          </a:p>
        </p:txBody>
      </p:sp>
      <p:grpSp>
        <p:nvGrpSpPr>
          <p:cNvPr id="53" name="组合 52"/>
          <p:cNvGrpSpPr/>
          <p:nvPr/>
        </p:nvGrpSpPr>
        <p:grpSpPr>
          <a:xfrm>
            <a:off x="282763" y="-9727"/>
            <a:ext cx="472138" cy="804782"/>
            <a:chOff x="1775252" y="2062276"/>
            <a:chExt cx="1045160" cy="178152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5" name="直接连接符 54"/>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nvPicPr>
        <p:blipFill>
          <a:blip r:embed="rId2"/>
          <a:stretch>
            <a:fillRect/>
          </a:stretch>
        </p:blipFill>
        <p:spPr>
          <a:xfrm>
            <a:off x="5220072" y="1540970"/>
            <a:ext cx="3668405" cy="1925913"/>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96" name="组合 2295"/>
          <p:cNvGrpSpPr/>
          <p:nvPr/>
        </p:nvGrpSpPr>
        <p:grpSpPr>
          <a:xfrm>
            <a:off x="1491308" y="-160779"/>
            <a:ext cx="817552" cy="2325133"/>
            <a:chOff x="693612" y="-428263"/>
            <a:chExt cx="1045159" cy="2972458"/>
          </a:xfrm>
        </p:grpSpPr>
        <p:grpSp>
          <p:nvGrpSpPr>
            <p:cNvPr id="2242" name="组合 2241"/>
            <p:cNvGrpSpPr/>
            <p:nvPr/>
          </p:nvGrpSpPr>
          <p:grpSpPr>
            <a:xfrm>
              <a:off x="693612" y="1462555"/>
              <a:ext cx="1045159" cy="1081640"/>
              <a:chOff x="-5944343" y="-364331"/>
              <a:chExt cx="1819275" cy="1882776"/>
            </a:xfrm>
          </p:grpSpPr>
          <p:sp>
            <p:nvSpPr>
              <p:cNvPr id="15" name="Freeform 264"/>
              <p:cNvSpPr/>
              <p:nvPr/>
            </p:nvSpPr>
            <p:spPr bwMode="auto">
              <a:xfrm>
                <a:off x="-5544293" y="-364331"/>
                <a:ext cx="1041400" cy="1514475"/>
              </a:xfrm>
              <a:custGeom>
                <a:avLst/>
                <a:gdLst>
                  <a:gd name="T0" fmla="*/ 302 w 328"/>
                  <a:gd name="T1" fmla="*/ 223 h 476"/>
                  <a:gd name="T2" fmla="*/ 240 w 328"/>
                  <a:gd name="T3" fmla="*/ 167 h 476"/>
                  <a:gd name="T4" fmla="*/ 240 w 328"/>
                  <a:gd name="T5" fmla="*/ 38 h 476"/>
                  <a:gd name="T6" fmla="*/ 237 w 328"/>
                  <a:gd name="T7" fmla="*/ 31 h 476"/>
                  <a:gd name="T8" fmla="*/ 166 w 328"/>
                  <a:gd name="T9" fmla="*/ 0 h 476"/>
                  <a:gd name="T10" fmla="*/ 89 w 328"/>
                  <a:gd name="T11" fmla="*/ 30 h 476"/>
                  <a:gd name="T12" fmla="*/ 86 w 328"/>
                  <a:gd name="T13" fmla="*/ 38 h 476"/>
                  <a:gd name="T14" fmla="*/ 85 w 328"/>
                  <a:gd name="T15" fmla="*/ 168 h 476"/>
                  <a:gd name="T16" fmla="*/ 26 w 328"/>
                  <a:gd name="T17" fmla="*/ 224 h 476"/>
                  <a:gd name="T18" fmla="*/ 0 w 328"/>
                  <a:gd name="T19" fmla="*/ 312 h 476"/>
                  <a:gd name="T20" fmla="*/ 164 w 328"/>
                  <a:gd name="T21" fmla="*/ 476 h 476"/>
                  <a:gd name="T22" fmla="*/ 328 w 328"/>
                  <a:gd name="T23" fmla="*/ 312 h 476"/>
                  <a:gd name="T24" fmla="*/ 302 w 328"/>
                  <a:gd name="T25" fmla="*/ 223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6">
                    <a:moveTo>
                      <a:pt x="302" y="223"/>
                    </a:moveTo>
                    <a:cubicBezTo>
                      <a:pt x="286" y="199"/>
                      <a:pt x="265" y="180"/>
                      <a:pt x="240" y="167"/>
                    </a:cubicBezTo>
                    <a:cubicBezTo>
                      <a:pt x="240" y="166"/>
                      <a:pt x="240" y="38"/>
                      <a:pt x="240" y="38"/>
                    </a:cubicBezTo>
                    <a:cubicBezTo>
                      <a:pt x="240" y="35"/>
                      <a:pt x="239" y="33"/>
                      <a:pt x="237" y="31"/>
                    </a:cubicBezTo>
                    <a:cubicBezTo>
                      <a:pt x="236" y="30"/>
                      <a:pt x="211" y="0"/>
                      <a:pt x="166" y="0"/>
                    </a:cubicBezTo>
                    <a:cubicBezTo>
                      <a:pt x="121" y="0"/>
                      <a:pt x="90" y="29"/>
                      <a:pt x="89" y="30"/>
                    </a:cubicBezTo>
                    <a:cubicBezTo>
                      <a:pt x="87" y="32"/>
                      <a:pt x="86" y="35"/>
                      <a:pt x="86" y="38"/>
                    </a:cubicBezTo>
                    <a:cubicBezTo>
                      <a:pt x="86" y="38"/>
                      <a:pt x="86" y="167"/>
                      <a:pt x="85" y="168"/>
                    </a:cubicBezTo>
                    <a:cubicBezTo>
                      <a:pt x="61" y="182"/>
                      <a:pt x="41" y="201"/>
                      <a:pt x="26" y="224"/>
                    </a:cubicBezTo>
                    <a:cubicBezTo>
                      <a:pt x="9" y="250"/>
                      <a:pt x="0" y="281"/>
                      <a:pt x="0" y="312"/>
                    </a:cubicBezTo>
                    <a:cubicBezTo>
                      <a:pt x="0" y="402"/>
                      <a:pt x="74" y="476"/>
                      <a:pt x="164" y="476"/>
                    </a:cubicBezTo>
                    <a:cubicBezTo>
                      <a:pt x="255" y="476"/>
                      <a:pt x="328" y="402"/>
                      <a:pt x="328" y="312"/>
                    </a:cubicBezTo>
                    <a:cubicBezTo>
                      <a:pt x="328" y="280"/>
                      <a:pt x="319" y="249"/>
                      <a:pt x="302" y="223"/>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65"/>
              <p:cNvSpPr>
                <a:spLocks noEditPoints="1"/>
              </p:cNvSpPr>
              <p:nvPr/>
            </p:nvSpPr>
            <p:spPr bwMode="auto">
              <a:xfrm>
                <a:off x="-5544293" y="-364331"/>
                <a:ext cx="1038225" cy="1514475"/>
              </a:xfrm>
              <a:custGeom>
                <a:avLst/>
                <a:gdLst>
                  <a:gd name="T0" fmla="*/ 327 w 327"/>
                  <a:gd name="T1" fmla="*/ 312 h 476"/>
                  <a:gd name="T2" fmla="*/ 239 w 327"/>
                  <a:gd name="T3" fmla="*/ 167 h 476"/>
                  <a:gd name="T4" fmla="*/ 237 w 327"/>
                  <a:gd name="T5" fmla="*/ 31 h 476"/>
                  <a:gd name="T6" fmla="*/ 88 w 327"/>
                  <a:gd name="T7" fmla="*/ 30 h 476"/>
                  <a:gd name="T8" fmla="*/ 84 w 327"/>
                  <a:gd name="T9" fmla="*/ 168 h 476"/>
                  <a:gd name="T10" fmla="*/ 0 w 327"/>
                  <a:gd name="T11" fmla="*/ 312 h 476"/>
                  <a:gd name="T12" fmla="*/ 106 w 327"/>
                  <a:gd name="T13" fmla="*/ 56 h 476"/>
                  <a:gd name="T14" fmla="*/ 218 w 327"/>
                  <a:gd name="T15" fmla="*/ 100 h 476"/>
                  <a:gd name="T16" fmla="*/ 106 w 327"/>
                  <a:gd name="T17" fmla="*/ 56 h 476"/>
                  <a:gd name="T18" fmla="*/ 218 w 327"/>
                  <a:gd name="T19" fmla="*/ 121 h 476"/>
                  <a:gd name="T20" fmla="*/ 218 w 327"/>
                  <a:gd name="T21" fmla="*/ 141 h 476"/>
                  <a:gd name="T22" fmla="*/ 106 w 327"/>
                  <a:gd name="T23" fmla="*/ 101 h 476"/>
                  <a:gd name="T24" fmla="*/ 158 w 327"/>
                  <a:gd name="T25" fmla="*/ 307 h 476"/>
                  <a:gd name="T26" fmla="*/ 137 w 327"/>
                  <a:gd name="T27" fmla="*/ 299 h 476"/>
                  <a:gd name="T28" fmla="*/ 145 w 327"/>
                  <a:gd name="T29" fmla="*/ 149 h 476"/>
                  <a:gd name="T30" fmla="*/ 171 w 327"/>
                  <a:gd name="T31" fmla="*/ 170 h 476"/>
                  <a:gd name="T32" fmla="*/ 162 w 327"/>
                  <a:gd name="T33" fmla="*/ 304 h 476"/>
                  <a:gd name="T34" fmla="*/ 158 w 327"/>
                  <a:gd name="T35" fmla="*/ 342 h 476"/>
                  <a:gd name="T36" fmla="*/ 158 w 327"/>
                  <a:gd name="T37" fmla="*/ 324 h 476"/>
                  <a:gd name="T38" fmla="*/ 101 w 327"/>
                  <a:gd name="T39" fmla="*/ 183 h 476"/>
                  <a:gd name="T40" fmla="*/ 106 w 327"/>
                  <a:gd name="T41" fmla="*/ 143 h 476"/>
                  <a:gd name="T42" fmla="*/ 135 w 327"/>
                  <a:gd name="T43" fmla="*/ 170 h 476"/>
                  <a:gd name="T44" fmla="*/ 108 w 327"/>
                  <a:gd name="T45" fmla="*/ 307 h 476"/>
                  <a:gd name="T46" fmla="*/ 103 w 327"/>
                  <a:gd name="T47" fmla="*/ 351 h 476"/>
                  <a:gd name="T48" fmla="*/ 134 w 327"/>
                  <a:gd name="T49" fmla="*/ 314 h 476"/>
                  <a:gd name="T50" fmla="*/ 140 w 327"/>
                  <a:gd name="T51" fmla="*/ 335 h 476"/>
                  <a:gd name="T52" fmla="*/ 176 w 327"/>
                  <a:gd name="T53" fmla="*/ 335 h 476"/>
                  <a:gd name="T54" fmla="*/ 181 w 327"/>
                  <a:gd name="T55" fmla="*/ 314 h 476"/>
                  <a:gd name="T56" fmla="*/ 212 w 327"/>
                  <a:gd name="T57" fmla="*/ 351 h 476"/>
                  <a:gd name="T58" fmla="*/ 207 w 327"/>
                  <a:gd name="T59" fmla="*/ 307 h 476"/>
                  <a:gd name="T60" fmla="*/ 180 w 327"/>
                  <a:gd name="T61" fmla="*/ 170 h 476"/>
                  <a:gd name="T62" fmla="*/ 218 w 327"/>
                  <a:gd name="T63" fmla="*/ 162 h 476"/>
                  <a:gd name="T64" fmla="*/ 224 w 327"/>
                  <a:gd name="T65" fmla="*/ 182 h 476"/>
                  <a:gd name="T66" fmla="*/ 163 w 327"/>
                  <a:gd name="T67" fmla="*/ 455 h 476"/>
                  <a:gd name="T68" fmla="*/ 101 w 327"/>
                  <a:gd name="T69" fmla="*/ 183 h 476"/>
                  <a:gd name="T70" fmla="*/ 119 w 327"/>
                  <a:gd name="T71" fmla="*/ 331 h 476"/>
                  <a:gd name="T72" fmla="*/ 106 w 327"/>
                  <a:gd name="T73" fmla="*/ 333 h 476"/>
                  <a:gd name="T74" fmla="*/ 124 w 327"/>
                  <a:gd name="T75" fmla="*/ 315 h 476"/>
                  <a:gd name="T76" fmla="*/ 203 w 327"/>
                  <a:gd name="T77" fmla="*/ 320 h 476"/>
                  <a:gd name="T78" fmla="*/ 208 w 327"/>
                  <a:gd name="T79" fmla="*/ 337 h 476"/>
                  <a:gd name="T80" fmla="*/ 191 w 327"/>
                  <a:gd name="T81" fmla="*/ 315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7" h="476">
                    <a:moveTo>
                      <a:pt x="163" y="476"/>
                    </a:moveTo>
                    <a:cubicBezTo>
                      <a:pt x="254" y="476"/>
                      <a:pt x="327" y="402"/>
                      <a:pt x="327" y="312"/>
                    </a:cubicBezTo>
                    <a:cubicBezTo>
                      <a:pt x="327" y="280"/>
                      <a:pt x="318" y="249"/>
                      <a:pt x="301" y="223"/>
                    </a:cubicBezTo>
                    <a:cubicBezTo>
                      <a:pt x="285" y="199"/>
                      <a:pt x="264" y="180"/>
                      <a:pt x="239" y="167"/>
                    </a:cubicBezTo>
                    <a:cubicBezTo>
                      <a:pt x="239" y="166"/>
                      <a:pt x="239" y="38"/>
                      <a:pt x="239" y="38"/>
                    </a:cubicBezTo>
                    <a:cubicBezTo>
                      <a:pt x="239" y="35"/>
                      <a:pt x="238" y="33"/>
                      <a:pt x="237" y="31"/>
                    </a:cubicBezTo>
                    <a:cubicBezTo>
                      <a:pt x="235" y="30"/>
                      <a:pt x="210" y="0"/>
                      <a:pt x="165" y="0"/>
                    </a:cubicBezTo>
                    <a:cubicBezTo>
                      <a:pt x="120" y="0"/>
                      <a:pt x="89" y="29"/>
                      <a:pt x="88" y="30"/>
                    </a:cubicBezTo>
                    <a:cubicBezTo>
                      <a:pt x="86" y="32"/>
                      <a:pt x="85" y="35"/>
                      <a:pt x="85" y="38"/>
                    </a:cubicBezTo>
                    <a:cubicBezTo>
                      <a:pt x="85" y="38"/>
                      <a:pt x="85" y="167"/>
                      <a:pt x="84" y="168"/>
                    </a:cubicBezTo>
                    <a:cubicBezTo>
                      <a:pt x="60" y="182"/>
                      <a:pt x="40" y="201"/>
                      <a:pt x="25" y="224"/>
                    </a:cubicBezTo>
                    <a:cubicBezTo>
                      <a:pt x="8" y="250"/>
                      <a:pt x="0" y="281"/>
                      <a:pt x="0" y="312"/>
                    </a:cubicBezTo>
                    <a:cubicBezTo>
                      <a:pt x="0" y="402"/>
                      <a:pt x="73" y="476"/>
                      <a:pt x="163" y="476"/>
                    </a:cubicBezTo>
                    <a:close/>
                    <a:moveTo>
                      <a:pt x="106" y="56"/>
                    </a:moveTo>
                    <a:cubicBezTo>
                      <a:pt x="218" y="76"/>
                      <a:pt x="218" y="76"/>
                      <a:pt x="218" y="76"/>
                    </a:cubicBezTo>
                    <a:cubicBezTo>
                      <a:pt x="218" y="100"/>
                      <a:pt x="218" y="100"/>
                      <a:pt x="218" y="100"/>
                    </a:cubicBezTo>
                    <a:cubicBezTo>
                      <a:pt x="106" y="80"/>
                      <a:pt x="106" y="80"/>
                      <a:pt x="106" y="80"/>
                    </a:cubicBezTo>
                    <a:lnTo>
                      <a:pt x="106" y="56"/>
                    </a:lnTo>
                    <a:close/>
                    <a:moveTo>
                      <a:pt x="106" y="101"/>
                    </a:moveTo>
                    <a:cubicBezTo>
                      <a:pt x="218" y="121"/>
                      <a:pt x="218" y="121"/>
                      <a:pt x="218" y="121"/>
                    </a:cubicBezTo>
                    <a:cubicBezTo>
                      <a:pt x="218" y="134"/>
                      <a:pt x="218" y="134"/>
                      <a:pt x="218" y="134"/>
                    </a:cubicBezTo>
                    <a:cubicBezTo>
                      <a:pt x="218" y="141"/>
                      <a:pt x="218" y="141"/>
                      <a:pt x="218" y="141"/>
                    </a:cubicBezTo>
                    <a:cubicBezTo>
                      <a:pt x="106" y="122"/>
                      <a:pt x="106" y="122"/>
                      <a:pt x="106" y="122"/>
                    </a:cubicBezTo>
                    <a:lnTo>
                      <a:pt x="106" y="101"/>
                    </a:lnTo>
                    <a:close/>
                    <a:moveTo>
                      <a:pt x="162" y="304"/>
                    </a:moveTo>
                    <a:cubicBezTo>
                      <a:pt x="160" y="305"/>
                      <a:pt x="159" y="306"/>
                      <a:pt x="158" y="307"/>
                    </a:cubicBezTo>
                    <a:cubicBezTo>
                      <a:pt x="156" y="306"/>
                      <a:pt x="155" y="305"/>
                      <a:pt x="154" y="304"/>
                    </a:cubicBezTo>
                    <a:cubicBezTo>
                      <a:pt x="149" y="302"/>
                      <a:pt x="143" y="300"/>
                      <a:pt x="137" y="299"/>
                    </a:cubicBezTo>
                    <a:cubicBezTo>
                      <a:pt x="142" y="264"/>
                      <a:pt x="144" y="204"/>
                      <a:pt x="145" y="170"/>
                    </a:cubicBezTo>
                    <a:cubicBezTo>
                      <a:pt x="145" y="161"/>
                      <a:pt x="145" y="153"/>
                      <a:pt x="145" y="149"/>
                    </a:cubicBezTo>
                    <a:cubicBezTo>
                      <a:pt x="170" y="154"/>
                      <a:pt x="170" y="154"/>
                      <a:pt x="170" y="154"/>
                    </a:cubicBezTo>
                    <a:cubicBezTo>
                      <a:pt x="170" y="158"/>
                      <a:pt x="171" y="163"/>
                      <a:pt x="171" y="170"/>
                    </a:cubicBezTo>
                    <a:cubicBezTo>
                      <a:pt x="171" y="204"/>
                      <a:pt x="174" y="264"/>
                      <a:pt x="179" y="299"/>
                    </a:cubicBezTo>
                    <a:cubicBezTo>
                      <a:pt x="173" y="300"/>
                      <a:pt x="167" y="302"/>
                      <a:pt x="162" y="304"/>
                    </a:cubicBezTo>
                    <a:close/>
                    <a:moveTo>
                      <a:pt x="166" y="334"/>
                    </a:moveTo>
                    <a:cubicBezTo>
                      <a:pt x="166" y="337"/>
                      <a:pt x="161" y="342"/>
                      <a:pt x="158" y="342"/>
                    </a:cubicBezTo>
                    <a:cubicBezTo>
                      <a:pt x="154" y="342"/>
                      <a:pt x="149" y="337"/>
                      <a:pt x="149" y="334"/>
                    </a:cubicBezTo>
                    <a:cubicBezTo>
                      <a:pt x="149" y="332"/>
                      <a:pt x="151" y="328"/>
                      <a:pt x="158" y="324"/>
                    </a:cubicBezTo>
                    <a:cubicBezTo>
                      <a:pt x="164" y="328"/>
                      <a:pt x="167" y="332"/>
                      <a:pt x="166" y="334"/>
                    </a:cubicBezTo>
                    <a:close/>
                    <a:moveTo>
                      <a:pt x="101" y="183"/>
                    </a:moveTo>
                    <a:cubicBezTo>
                      <a:pt x="106" y="180"/>
                      <a:pt x="106" y="180"/>
                      <a:pt x="106" y="180"/>
                    </a:cubicBezTo>
                    <a:cubicBezTo>
                      <a:pt x="106" y="143"/>
                      <a:pt x="106" y="143"/>
                      <a:pt x="106" y="143"/>
                    </a:cubicBezTo>
                    <a:cubicBezTo>
                      <a:pt x="136" y="148"/>
                      <a:pt x="136" y="148"/>
                      <a:pt x="136" y="148"/>
                    </a:cubicBezTo>
                    <a:cubicBezTo>
                      <a:pt x="136" y="153"/>
                      <a:pt x="135" y="161"/>
                      <a:pt x="135" y="170"/>
                    </a:cubicBezTo>
                    <a:cubicBezTo>
                      <a:pt x="134" y="207"/>
                      <a:pt x="132" y="268"/>
                      <a:pt x="127" y="299"/>
                    </a:cubicBezTo>
                    <a:cubicBezTo>
                      <a:pt x="120" y="299"/>
                      <a:pt x="113" y="302"/>
                      <a:pt x="108" y="307"/>
                    </a:cubicBezTo>
                    <a:cubicBezTo>
                      <a:pt x="102" y="312"/>
                      <a:pt x="98" y="320"/>
                      <a:pt x="97" y="329"/>
                    </a:cubicBezTo>
                    <a:cubicBezTo>
                      <a:pt x="95" y="338"/>
                      <a:pt x="98" y="346"/>
                      <a:pt x="103" y="351"/>
                    </a:cubicBezTo>
                    <a:cubicBezTo>
                      <a:pt x="108" y="356"/>
                      <a:pt x="117" y="356"/>
                      <a:pt x="125" y="341"/>
                    </a:cubicBezTo>
                    <a:cubicBezTo>
                      <a:pt x="129" y="335"/>
                      <a:pt x="132" y="326"/>
                      <a:pt x="134" y="314"/>
                    </a:cubicBezTo>
                    <a:cubicBezTo>
                      <a:pt x="138" y="314"/>
                      <a:pt x="142" y="315"/>
                      <a:pt x="146" y="317"/>
                    </a:cubicBezTo>
                    <a:cubicBezTo>
                      <a:pt x="140" y="324"/>
                      <a:pt x="139" y="332"/>
                      <a:pt x="140" y="335"/>
                    </a:cubicBezTo>
                    <a:cubicBezTo>
                      <a:pt x="140" y="346"/>
                      <a:pt x="148" y="358"/>
                      <a:pt x="158" y="358"/>
                    </a:cubicBezTo>
                    <a:cubicBezTo>
                      <a:pt x="167" y="358"/>
                      <a:pt x="175" y="346"/>
                      <a:pt x="176" y="335"/>
                    </a:cubicBezTo>
                    <a:cubicBezTo>
                      <a:pt x="176" y="332"/>
                      <a:pt x="175" y="324"/>
                      <a:pt x="170" y="317"/>
                    </a:cubicBezTo>
                    <a:cubicBezTo>
                      <a:pt x="173" y="315"/>
                      <a:pt x="177" y="314"/>
                      <a:pt x="181" y="314"/>
                    </a:cubicBezTo>
                    <a:cubicBezTo>
                      <a:pt x="184" y="326"/>
                      <a:pt x="186" y="335"/>
                      <a:pt x="190" y="341"/>
                    </a:cubicBezTo>
                    <a:cubicBezTo>
                      <a:pt x="198" y="356"/>
                      <a:pt x="207" y="356"/>
                      <a:pt x="212" y="351"/>
                    </a:cubicBezTo>
                    <a:cubicBezTo>
                      <a:pt x="217" y="346"/>
                      <a:pt x="220" y="338"/>
                      <a:pt x="218" y="329"/>
                    </a:cubicBezTo>
                    <a:cubicBezTo>
                      <a:pt x="217" y="320"/>
                      <a:pt x="213" y="312"/>
                      <a:pt x="207" y="307"/>
                    </a:cubicBezTo>
                    <a:cubicBezTo>
                      <a:pt x="202" y="302"/>
                      <a:pt x="195" y="299"/>
                      <a:pt x="188" y="299"/>
                    </a:cubicBezTo>
                    <a:cubicBezTo>
                      <a:pt x="184" y="268"/>
                      <a:pt x="181" y="207"/>
                      <a:pt x="180" y="170"/>
                    </a:cubicBezTo>
                    <a:cubicBezTo>
                      <a:pt x="180" y="165"/>
                      <a:pt x="180" y="160"/>
                      <a:pt x="180" y="155"/>
                    </a:cubicBezTo>
                    <a:cubicBezTo>
                      <a:pt x="218" y="162"/>
                      <a:pt x="218" y="162"/>
                      <a:pt x="218" y="162"/>
                    </a:cubicBezTo>
                    <a:cubicBezTo>
                      <a:pt x="218" y="179"/>
                      <a:pt x="218" y="179"/>
                      <a:pt x="218" y="179"/>
                    </a:cubicBezTo>
                    <a:cubicBezTo>
                      <a:pt x="224" y="182"/>
                      <a:pt x="224" y="182"/>
                      <a:pt x="224" y="182"/>
                    </a:cubicBezTo>
                    <a:cubicBezTo>
                      <a:pt x="274" y="206"/>
                      <a:pt x="307" y="257"/>
                      <a:pt x="307" y="312"/>
                    </a:cubicBezTo>
                    <a:cubicBezTo>
                      <a:pt x="307" y="391"/>
                      <a:pt x="242" y="455"/>
                      <a:pt x="163" y="455"/>
                    </a:cubicBezTo>
                    <a:cubicBezTo>
                      <a:pt x="84" y="455"/>
                      <a:pt x="20" y="391"/>
                      <a:pt x="20" y="312"/>
                    </a:cubicBezTo>
                    <a:cubicBezTo>
                      <a:pt x="20" y="257"/>
                      <a:pt x="51" y="208"/>
                      <a:pt x="101" y="183"/>
                    </a:cubicBezTo>
                    <a:close/>
                    <a:moveTo>
                      <a:pt x="124" y="315"/>
                    </a:moveTo>
                    <a:cubicBezTo>
                      <a:pt x="122" y="321"/>
                      <a:pt x="121" y="327"/>
                      <a:pt x="119" y="331"/>
                    </a:cubicBezTo>
                    <a:cubicBezTo>
                      <a:pt x="114" y="339"/>
                      <a:pt x="110" y="339"/>
                      <a:pt x="107" y="337"/>
                    </a:cubicBezTo>
                    <a:cubicBezTo>
                      <a:pt x="106" y="336"/>
                      <a:pt x="106" y="335"/>
                      <a:pt x="106" y="333"/>
                    </a:cubicBezTo>
                    <a:cubicBezTo>
                      <a:pt x="107" y="328"/>
                      <a:pt x="109" y="323"/>
                      <a:pt x="112" y="320"/>
                    </a:cubicBezTo>
                    <a:cubicBezTo>
                      <a:pt x="116" y="317"/>
                      <a:pt x="120" y="315"/>
                      <a:pt x="124" y="315"/>
                    </a:cubicBezTo>
                    <a:close/>
                    <a:moveTo>
                      <a:pt x="191" y="315"/>
                    </a:moveTo>
                    <a:cubicBezTo>
                      <a:pt x="196" y="315"/>
                      <a:pt x="199" y="317"/>
                      <a:pt x="203" y="320"/>
                    </a:cubicBezTo>
                    <a:cubicBezTo>
                      <a:pt x="206" y="323"/>
                      <a:pt x="209" y="328"/>
                      <a:pt x="209" y="333"/>
                    </a:cubicBezTo>
                    <a:cubicBezTo>
                      <a:pt x="210" y="335"/>
                      <a:pt x="209" y="336"/>
                      <a:pt x="208" y="337"/>
                    </a:cubicBezTo>
                    <a:cubicBezTo>
                      <a:pt x="206" y="339"/>
                      <a:pt x="201" y="339"/>
                      <a:pt x="197" y="331"/>
                    </a:cubicBezTo>
                    <a:cubicBezTo>
                      <a:pt x="195" y="327"/>
                      <a:pt x="193" y="321"/>
                      <a:pt x="191" y="31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66"/>
              <p:cNvSpPr/>
              <p:nvPr/>
            </p:nvSpPr>
            <p:spPr bwMode="auto">
              <a:xfrm>
                <a:off x="-4423518" y="672307"/>
                <a:ext cx="298450" cy="76200"/>
              </a:xfrm>
              <a:custGeom>
                <a:avLst/>
                <a:gdLst>
                  <a:gd name="T0" fmla="*/ 0 w 94"/>
                  <a:gd name="T1" fmla="*/ 12 h 24"/>
                  <a:gd name="T2" fmla="*/ 13 w 94"/>
                  <a:gd name="T3" fmla="*/ 24 h 24"/>
                  <a:gd name="T4" fmla="*/ 82 w 94"/>
                  <a:gd name="T5" fmla="*/ 24 h 24"/>
                  <a:gd name="T6" fmla="*/ 94 w 94"/>
                  <a:gd name="T7" fmla="*/ 12 h 24"/>
                  <a:gd name="T8" fmla="*/ 82 w 94"/>
                  <a:gd name="T9" fmla="*/ 0 h 24"/>
                  <a:gd name="T10" fmla="*/ 13 w 94"/>
                  <a:gd name="T11" fmla="*/ 0 h 24"/>
                  <a:gd name="T12" fmla="*/ 0 w 94"/>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0" y="12"/>
                    </a:moveTo>
                    <a:cubicBezTo>
                      <a:pt x="0" y="19"/>
                      <a:pt x="6" y="24"/>
                      <a:pt x="13" y="24"/>
                    </a:cubicBezTo>
                    <a:cubicBezTo>
                      <a:pt x="82" y="24"/>
                      <a:pt x="82" y="24"/>
                      <a:pt x="82" y="24"/>
                    </a:cubicBezTo>
                    <a:cubicBezTo>
                      <a:pt x="89" y="24"/>
                      <a:pt x="94" y="19"/>
                      <a:pt x="94" y="12"/>
                    </a:cubicBezTo>
                    <a:cubicBezTo>
                      <a:pt x="94" y="5"/>
                      <a:pt x="89" y="0"/>
                      <a:pt x="82" y="0"/>
                    </a:cubicBezTo>
                    <a:cubicBezTo>
                      <a:pt x="13" y="0"/>
                      <a:pt x="13" y="0"/>
                      <a:pt x="13" y="0"/>
                    </a:cubicBezTo>
                    <a:cubicBezTo>
                      <a:pt x="6" y="0"/>
                      <a:pt x="0" y="5"/>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267"/>
              <p:cNvSpPr/>
              <p:nvPr/>
            </p:nvSpPr>
            <p:spPr bwMode="auto">
              <a:xfrm>
                <a:off x="-5115668" y="1226345"/>
                <a:ext cx="79375" cy="292100"/>
              </a:xfrm>
              <a:custGeom>
                <a:avLst/>
                <a:gdLst>
                  <a:gd name="T0" fmla="*/ 12 w 25"/>
                  <a:gd name="T1" fmla="*/ 0 h 92"/>
                  <a:gd name="T2" fmla="*/ 0 w 25"/>
                  <a:gd name="T3" fmla="*/ 12 h 92"/>
                  <a:gd name="T4" fmla="*/ 0 w 25"/>
                  <a:gd name="T5" fmla="*/ 79 h 92"/>
                  <a:gd name="T6" fmla="*/ 12 w 25"/>
                  <a:gd name="T7" fmla="*/ 92 h 92"/>
                  <a:gd name="T8" fmla="*/ 25 w 25"/>
                  <a:gd name="T9" fmla="*/ 79 h 92"/>
                  <a:gd name="T10" fmla="*/ 25 w 25"/>
                  <a:gd name="T11" fmla="*/ 12 h 92"/>
                  <a:gd name="T12" fmla="*/ 12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2" y="0"/>
                    </a:moveTo>
                    <a:cubicBezTo>
                      <a:pt x="5" y="0"/>
                      <a:pt x="0" y="5"/>
                      <a:pt x="0" y="12"/>
                    </a:cubicBezTo>
                    <a:cubicBezTo>
                      <a:pt x="0" y="79"/>
                      <a:pt x="0" y="79"/>
                      <a:pt x="0" y="79"/>
                    </a:cubicBezTo>
                    <a:cubicBezTo>
                      <a:pt x="0" y="86"/>
                      <a:pt x="5" y="92"/>
                      <a:pt x="12" y="92"/>
                    </a:cubicBezTo>
                    <a:cubicBezTo>
                      <a:pt x="19" y="92"/>
                      <a:pt x="25" y="86"/>
                      <a:pt x="25" y="79"/>
                    </a:cubicBezTo>
                    <a:cubicBezTo>
                      <a:pt x="25" y="12"/>
                      <a:pt x="25" y="12"/>
                      <a:pt x="25" y="12"/>
                    </a:cubicBezTo>
                    <a:cubicBezTo>
                      <a:pt x="25" y="5"/>
                      <a:pt x="19" y="0"/>
                      <a:pt x="1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268"/>
              <p:cNvSpPr/>
              <p:nvPr/>
            </p:nvSpPr>
            <p:spPr bwMode="auto">
              <a:xfrm>
                <a:off x="-5944343" y="634207"/>
                <a:ext cx="298450" cy="79375"/>
              </a:xfrm>
              <a:custGeom>
                <a:avLst/>
                <a:gdLst>
                  <a:gd name="T0" fmla="*/ 13 w 94"/>
                  <a:gd name="T1" fmla="*/ 25 h 25"/>
                  <a:gd name="T2" fmla="*/ 82 w 94"/>
                  <a:gd name="T3" fmla="*/ 25 h 25"/>
                  <a:gd name="T4" fmla="*/ 94 w 94"/>
                  <a:gd name="T5" fmla="*/ 13 h 25"/>
                  <a:gd name="T6" fmla="*/ 82 w 94"/>
                  <a:gd name="T7" fmla="*/ 0 h 25"/>
                  <a:gd name="T8" fmla="*/ 13 w 94"/>
                  <a:gd name="T9" fmla="*/ 0 h 25"/>
                  <a:gd name="T10" fmla="*/ 0 w 94"/>
                  <a:gd name="T11" fmla="*/ 13 h 25"/>
                  <a:gd name="T12" fmla="*/ 13 w 94"/>
                  <a:gd name="T13" fmla="*/ 25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13" y="25"/>
                    </a:moveTo>
                    <a:cubicBezTo>
                      <a:pt x="82" y="25"/>
                      <a:pt x="82" y="25"/>
                      <a:pt x="82" y="25"/>
                    </a:cubicBezTo>
                    <a:cubicBezTo>
                      <a:pt x="89" y="25"/>
                      <a:pt x="94" y="20"/>
                      <a:pt x="94" y="13"/>
                    </a:cubicBezTo>
                    <a:cubicBezTo>
                      <a:pt x="94" y="6"/>
                      <a:pt x="89" y="0"/>
                      <a:pt x="82" y="0"/>
                    </a:cubicBezTo>
                    <a:cubicBezTo>
                      <a:pt x="13" y="0"/>
                      <a:pt x="13" y="0"/>
                      <a:pt x="13" y="0"/>
                    </a:cubicBezTo>
                    <a:cubicBezTo>
                      <a:pt x="6" y="0"/>
                      <a:pt x="0" y="6"/>
                      <a:pt x="0" y="13"/>
                    </a:cubicBezTo>
                    <a:cubicBezTo>
                      <a:pt x="0" y="20"/>
                      <a:pt x="6" y="25"/>
                      <a:pt x="13" y="25"/>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269"/>
              <p:cNvSpPr/>
              <p:nvPr/>
            </p:nvSpPr>
            <p:spPr bwMode="auto">
              <a:xfrm>
                <a:off x="-5769718" y="43657"/>
                <a:ext cx="263525" cy="212725"/>
              </a:xfrm>
              <a:custGeom>
                <a:avLst/>
                <a:gdLst>
                  <a:gd name="T0" fmla="*/ 6 w 83"/>
                  <a:gd name="T1" fmla="*/ 22 h 67"/>
                  <a:gd name="T2" fmla="*/ 61 w 83"/>
                  <a:gd name="T3" fmla="*/ 63 h 67"/>
                  <a:gd name="T4" fmla="*/ 79 w 83"/>
                  <a:gd name="T5" fmla="*/ 60 h 67"/>
                  <a:gd name="T6" fmla="*/ 76 w 83"/>
                  <a:gd name="T7" fmla="*/ 43 h 67"/>
                  <a:gd name="T8" fmla="*/ 22 w 83"/>
                  <a:gd name="T9" fmla="*/ 2 h 67"/>
                  <a:gd name="T10" fmla="*/ 14 w 83"/>
                  <a:gd name="T11" fmla="*/ 0 h 67"/>
                  <a:gd name="T12" fmla="*/ 4 w 83"/>
                  <a:gd name="T13" fmla="*/ 5 h 67"/>
                  <a:gd name="T14" fmla="*/ 6 w 83"/>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6" y="22"/>
                    </a:moveTo>
                    <a:cubicBezTo>
                      <a:pt x="61" y="63"/>
                      <a:pt x="61" y="63"/>
                      <a:pt x="61" y="63"/>
                    </a:cubicBezTo>
                    <a:cubicBezTo>
                      <a:pt x="67" y="67"/>
                      <a:pt x="75" y="66"/>
                      <a:pt x="79" y="60"/>
                    </a:cubicBezTo>
                    <a:cubicBezTo>
                      <a:pt x="83" y="55"/>
                      <a:pt x="82" y="47"/>
                      <a:pt x="76" y="43"/>
                    </a:cubicBezTo>
                    <a:cubicBezTo>
                      <a:pt x="22" y="2"/>
                      <a:pt x="22" y="2"/>
                      <a:pt x="22" y="2"/>
                    </a:cubicBezTo>
                    <a:cubicBezTo>
                      <a:pt x="19" y="1"/>
                      <a:pt x="17" y="0"/>
                      <a:pt x="14" y="0"/>
                    </a:cubicBezTo>
                    <a:cubicBezTo>
                      <a:pt x="10" y="0"/>
                      <a:pt x="6" y="2"/>
                      <a:pt x="4" y="5"/>
                    </a:cubicBezTo>
                    <a:cubicBezTo>
                      <a:pt x="0" y="10"/>
                      <a:pt x="1" y="18"/>
                      <a:pt x="6"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0"/>
              <p:cNvSpPr/>
              <p:nvPr/>
            </p:nvSpPr>
            <p:spPr bwMode="auto">
              <a:xfrm>
                <a:off x="-4553693" y="43657"/>
                <a:ext cx="263525" cy="212725"/>
              </a:xfrm>
              <a:custGeom>
                <a:avLst/>
                <a:gdLst>
                  <a:gd name="T0" fmla="*/ 22 w 83"/>
                  <a:gd name="T1" fmla="*/ 63 h 67"/>
                  <a:gd name="T2" fmla="*/ 77 w 83"/>
                  <a:gd name="T3" fmla="*/ 22 h 67"/>
                  <a:gd name="T4" fmla="*/ 79 w 83"/>
                  <a:gd name="T5" fmla="*/ 5 h 67"/>
                  <a:gd name="T6" fmla="*/ 69 w 83"/>
                  <a:gd name="T7" fmla="*/ 0 h 67"/>
                  <a:gd name="T8" fmla="*/ 61 w 83"/>
                  <a:gd name="T9" fmla="*/ 2 h 67"/>
                  <a:gd name="T10" fmla="*/ 7 w 83"/>
                  <a:gd name="T11" fmla="*/ 43 h 67"/>
                  <a:gd name="T12" fmla="*/ 4 w 83"/>
                  <a:gd name="T13" fmla="*/ 60 h 67"/>
                  <a:gd name="T14" fmla="*/ 22 w 83"/>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67">
                    <a:moveTo>
                      <a:pt x="22" y="63"/>
                    </a:moveTo>
                    <a:cubicBezTo>
                      <a:pt x="77" y="22"/>
                      <a:pt x="77" y="22"/>
                      <a:pt x="77" y="22"/>
                    </a:cubicBezTo>
                    <a:cubicBezTo>
                      <a:pt x="82" y="18"/>
                      <a:pt x="83" y="10"/>
                      <a:pt x="79" y="5"/>
                    </a:cubicBezTo>
                    <a:cubicBezTo>
                      <a:pt x="76" y="2"/>
                      <a:pt x="73" y="0"/>
                      <a:pt x="69" y="0"/>
                    </a:cubicBezTo>
                    <a:cubicBezTo>
                      <a:pt x="66" y="0"/>
                      <a:pt x="64" y="1"/>
                      <a:pt x="61" y="2"/>
                    </a:cubicBezTo>
                    <a:cubicBezTo>
                      <a:pt x="7" y="43"/>
                      <a:pt x="7" y="43"/>
                      <a:pt x="7" y="43"/>
                    </a:cubicBezTo>
                    <a:cubicBezTo>
                      <a:pt x="1" y="47"/>
                      <a:pt x="0" y="55"/>
                      <a:pt x="4" y="60"/>
                    </a:cubicBezTo>
                    <a:cubicBezTo>
                      <a:pt x="8" y="66"/>
                      <a:pt x="16"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1"/>
              <p:cNvSpPr/>
              <p:nvPr/>
            </p:nvSpPr>
            <p:spPr bwMode="auto">
              <a:xfrm>
                <a:off x="-5718918" y="1099345"/>
                <a:ext cx="241300" cy="234950"/>
              </a:xfrm>
              <a:custGeom>
                <a:avLst/>
                <a:gdLst>
                  <a:gd name="T0" fmla="*/ 62 w 76"/>
                  <a:gd name="T1" fmla="*/ 0 h 74"/>
                  <a:gd name="T2" fmla="*/ 53 w 76"/>
                  <a:gd name="T3" fmla="*/ 4 h 74"/>
                  <a:gd name="T4" fmla="*/ 5 w 76"/>
                  <a:gd name="T5" fmla="*/ 51 h 74"/>
                  <a:gd name="T6" fmla="*/ 5 w 76"/>
                  <a:gd name="T7" fmla="*/ 69 h 74"/>
                  <a:gd name="T8" fmla="*/ 23 w 76"/>
                  <a:gd name="T9" fmla="*/ 69 h 74"/>
                  <a:gd name="T10" fmla="*/ 71 w 76"/>
                  <a:gd name="T11" fmla="*/ 22 h 74"/>
                  <a:gd name="T12" fmla="*/ 71 w 76"/>
                  <a:gd name="T13" fmla="*/ 4 h 74"/>
                  <a:gd name="T14" fmla="*/ 62 w 76"/>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62" y="0"/>
                    </a:moveTo>
                    <a:cubicBezTo>
                      <a:pt x="59" y="0"/>
                      <a:pt x="56" y="2"/>
                      <a:pt x="53" y="4"/>
                    </a:cubicBezTo>
                    <a:cubicBezTo>
                      <a:pt x="5" y="51"/>
                      <a:pt x="5" y="51"/>
                      <a:pt x="5" y="51"/>
                    </a:cubicBezTo>
                    <a:cubicBezTo>
                      <a:pt x="0" y="56"/>
                      <a:pt x="0" y="64"/>
                      <a:pt x="5" y="69"/>
                    </a:cubicBezTo>
                    <a:cubicBezTo>
                      <a:pt x="10" y="74"/>
                      <a:pt x="18" y="74"/>
                      <a:pt x="23" y="69"/>
                    </a:cubicBezTo>
                    <a:cubicBezTo>
                      <a:pt x="71" y="22"/>
                      <a:pt x="71" y="22"/>
                      <a:pt x="71" y="22"/>
                    </a:cubicBezTo>
                    <a:cubicBezTo>
                      <a:pt x="76" y="17"/>
                      <a:pt x="76" y="9"/>
                      <a:pt x="71" y="4"/>
                    </a:cubicBezTo>
                    <a:cubicBezTo>
                      <a:pt x="69" y="2"/>
                      <a:pt x="66" y="0"/>
                      <a:pt x="62"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2"/>
              <p:cNvSpPr/>
              <p:nvPr/>
            </p:nvSpPr>
            <p:spPr bwMode="auto">
              <a:xfrm>
                <a:off x="-4607668" y="1099345"/>
                <a:ext cx="241300" cy="234950"/>
              </a:xfrm>
              <a:custGeom>
                <a:avLst/>
                <a:gdLst>
                  <a:gd name="T0" fmla="*/ 23 w 76"/>
                  <a:gd name="T1" fmla="*/ 4 h 74"/>
                  <a:gd name="T2" fmla="*/ 14 w 76"/>
                  <a:gd name="T3" fmla="*/ 0 h 74"/>
                  <a:gd name="T4" fmla="*/ 5 w 76"/>
                  <a:gd name="T5" fmla="*/ 4 h 74"/>
                  <a:gd name="T6" fmla="*/ 5 w 76"/>
                  <a:gd name="T7" fmla="*/ 22 h 74"/>
                  <a:gd name="T8" fmla="*/ 53 w 76"/>
                  <a:gd name="T9" fmla="*/ 69 h 74"/>
                  <a:gd name="T10" fmla="*/ 71 w 76"/>
                  <a:gd name="T11" fmla="*/ 69 h 74"/>
                  <a:gd name="T12" fmla="*/ 71 w 76"/>
                  <a:gd name="T13" fmla="*/ 51 h 74"/>
                  <a:gd name="T14" fmla="*/ 23 w 76"/>
                  <a:gd name="T15" fmla="*/ 4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74">
                    <a:moveTo>
                      <a:pt x="23" y="4"/>
                    </a:moveTo>
                    <a:cubicBezTo>
                      <a:pt x="20" y="2"/>
                      <a:pt x="17" y="0"/>
                      <a:pt x="14" y="0"/>
                    </a:cubicBezTo>
                    <a:cubicBezTo>
                      <a:pt x="10" y="0"/>
                      <a:pt x="7" y="2"/>
                      <a:pt x="5" y="4"/>
                    </a:cubicBezTo>
                    <a:cubicBezTo>
                      <a:pt x="0" y="9"/>
                      <a:pt x="0" y="17"/>
                      <a:pt x="5" y="22"/>
                    </a:cubicBezTo>
                    <a:cubicBezTo>
                      <a:pt x="53" y="69"/>
                      <a:pt x="53" y="69"/>
                      <a:pt x="53" y="69"/>
                    </a:cubicBezTo>
                    <a:cubicBezTo>
                      <a:pt x="58" y="74"/>
                      <a:pt x="66" y="74"/>
                      <a:pt x="71" y="69"/>
                    </a:cubicBezTo>
                    <a:cubicBezTo>
                      <a:pt x="76" y="64"/>
                      <a:pt x="76" y="56"/>
                      <a:pt x="71" y="51"/>
                    </a:cubicBezTo>
                    <a:lnTo>
                      <a:pt x="23" y="4"/>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258" name="直接连接符 2257"/>
            <p:cNvCxnSpPr/>
            <p:nvPr/>
          </p:nvCxnSpPr>
          <p:spPr>
            <a:xfrm flipV="1">
              <a:off x="1222576" y="-428263"/>
              <a:ext cx="0" cy="1890817"/>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8" name="组合 2297"/>
          <p:cNvGrpSpPr/>
          <p:nvPr/>
        </p:nvGrpSpPr>
        <p:grpSpPr>
          <a:xfrm>
            <a:off x="2114456" y="-106040"/>
            <a:ext cx="894577" cy="3949843"/>
            <a:chOff x="1775252" y="-770914"/>
            <a:chExt cx="1045160" cy="4614718"/>
          </a:xfrm>
        </p:grpSpPr>
        <p:grpSp>
          <p:nvGrpSpPr>
            <p:cNvPr id="2243" name="组合 2242"/>
            <p:cNvGrpSpPr/>
            <p:nvPr/>
          </p:nvGrpSpPr>
          <p:grpSpPr>
            <a:xfrm>
              <a:off x="1775252" y="2763988"/>
              <a:ext cx="1045160" cy="1079816"/>
              <a:chOff x="-4061568" y="1901032"/>
              <a:chExt cx="1819276" cy="1879600"/>
            </a:xfrm>
          </p:grpSpPr>
          <p:sp>
            <p:nvSpPr>
              <p:cNvPr id="24"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40"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0" name="直接连接符 169"/>
            <p:cNvCxnSpPr/>
            <p:nvPr/>
          </p:nvCxnSpPr>
          <p:spPr>
            <a:xfrm flipV="1">
              <a:off x="2295726" y="-770914"/>
              <a:ext cx="0" cy="359872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2299" name="组合 2298"/>
          <p:cNvGrpSpPr/>
          <p:nvPr/>
        </p:nvGrpSpPr>
        <p:grpSpPr>
          <a:xfrm>
            <a:off x="2846964" y="-106040"/>
            <a:ext cx="821165" cy="2733067"/>
            <a:chOff x="2856892" y="-501184"/>
            <a:chExt cx="1045159" cy="3478582"/>
          </a:xfrm>
        </p:grpSpPr>
        <p:grpSp>
          <p:nvGrpSpPr>
            <p:cNvPr id="2244" name="组合 2243"/>
            <p:cNvGrpSpPr/>
            <p:nvPr/>
          </p:nvGrpSpPr>
          <p:grpSpPr>
            <a:xfrm>
              <a:off x="2856892" y="1897582"/>
              <a:ext cx="1045159" cy="1079816"/>
              <a:chOff x="-2178792" y="392907"/>
              <a:chExt cx="1819275" cy="1879600"/>
            </a:xfrm>
          </p:grpSpPr>
          <p:sp>
            <p:nvSpPr>
              <p:cNvPr id="5" name="Freeform 254"/>
              <p:cNvSpPr/>
              <p:nvPr/>
            </p:nvSpPr>
            <p:spPr bwMode="auto">
              <a:xfrm>
                <a:off x="-1778742" y="392907"/>
                <a:ext cx="1041400" cy="1511300"/>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ubicBezTo>
                      <a:pt x="254" y="475"/>
                      <a:pt x="328" y="402"/>
                      <a:pt x="328" y="311"/>
                    </a:cubicBezTo>
                    <a:cubicBezTo>
                      <a:pt x="328" y="279"/>
                      <a:pt x="319"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255"/>
              <p:cNvSpPr>
                <a:spLocks noEditPoints="1"/>
              </p:cNvSpPr>
              <p:nvPr/>
            </p:nvSpPr>
            <p:spPr bwMode="auto">
              <a:xfrm>
                <a:off x="-1781917" y="392907"/>
                <a:ext cx="1041400" cy="1511300"/>
              </a:xfrm>
              <a:custGeom>
                <a:avLst/>
                <a:gdLst>
                  <a:gd name="T0" fmla="*/ 328 w 328"/>
                  <a:gd name="T1" fmla="*/ 311 h 475"/>
                  <a:gd name="T2" fmla="*/ 240 w 328"/>
                  <a:gd name="T3" fmla="*/ 166 h 475"/>
                  <a:gd name="T4" fmla="*/ 237 w 328"/>
                  <a:gd name="T5" fmla="*/ 30 h 475"/>
                  <a:gd name="T6" fmla="*/ 89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6 w 328"/>
                  <a:gd name="T29" fmla="*/ 149 h 475"/>
                  <a:gd name="T30" fmla="*/ 171 w 328"/>
                  <a:gd name="T31" fmla="*/ 169 h 475"/>
                  <a:gd name="T32" fmla="*/ 162 w 328"/>
                  <a:gd name="T33" fmla="*/ 303 h 475"/>
                  <a:gd name="T34" fmla="*/ 158 w 328"/>
                  <a:gd name="T35" fmla="*/ 341 h 475"/>
                  <a:gd name="T36" fmla="*/ 158 w 328"/>
                  <a:gd name="T37" fmla="*/ 324 h 475"/>
                  <a:gd name="T38" fmla="*/ 101 w 328"/>
                  <a:gd name="T39" fmla="*/ 182 h 475"/>
                  <a:gd name="T40" fmla="*/ 107 w 328"/>
                  <a:gd name="T41" fmla="*/ 142 h 475"/>
                  <a:gd name="T42" fmla="*/ 136 w 328"/>
                  <a:gd name="T43" fmla="*/ 169 h 475"/>
                  <a:gd name="T44" fmla="*/ 109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1 w 328"/>
                  <a:gd name="T61" fmla="*/ 169 h 475"/>
                  <a:gd name="T62" fmla="*/ 218 w 328"/>
                  <a:gd name="T63" fmla="*/ 161 h 475"/>
                  <a:gd name="T64" fmla="*/ 224 w 328"/>
                  <a:gd name="T65" fmla="*/ 181 h 475"/>
                  <a:gd name="T66" fmla="*/ 164 w 328"/>
                  <a:gd name="T67" fmla="*/ 454 h 475"/>
                  <a:gd name="T68" fmla="*/ 101 w 328"/>
                  <a:gd name="T69" fmla="*/ 182 h 475"/>
                  <a:gd name="T70" fmla="*/ 119 w 328"/>
                  <a:gd name="T71" fmla="*/ 330 h 475"/>
                  <a:gd name="T72" fmla="*/ 106 w 328"/>
                  <a:gd name="T73" fmla="*/ 333 h 475"/>
                  <a:gd name="T74" fmla="*/ 125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40" y="165"/>
                      <a:pt x="240" y="37"/>
                      <a:pt x="240" y="37"/>
                    </a:cubicBezTo>
                    <a:cubicBezTo>
                      <a:pt x="240" y="35"/>
                      <a:pt x="239" y="32"/>
                      <a:pt x="237" y="30"/>
                    </a:cubicBezTo>
                    <a:cubicBezTo>
                      <a:pt x="236" y="29"/>
                      <a:pt x="210" y="0"/>
                      <a:pt x="165" y="0"/>
                    </a:cubicBezTo>
                    <a:cubicBezTo>
                      <a:pt x="121" y="0"/>
                      <a:pt x="90" y="28"/>
                      <a:pt x="89" y="30"/>
                    </a:cubicBezTo>
                    <a:cubicBezTo>
                      <a:pt x="87" y="32"/>
                      <a:pt x="85" y="34"/>
                      <a:pt x="85" y="37"/>
                    </a:cubicBezTo>
                    <a:cubicBezTo>
                      <a:pt x="85" y="37"/>
                      <a:pt x="85" y="166"/>
                      <a:pt x="85" y="168"/>
                    </a:cubicBezTo>
                    <a:cubicBezTo>
                      <a:pt x="61" y="181"/>
                      <a:pt x="41"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3"/>
                    </a:moveTo>
                    <a:cubicBezTo>
                      <a:pt x="161" y="304"/>
                      <a:pt x="159" y="305"/>
                      <a:pt x="158" y="306"/>
                    </a:cubicBezTo>
                    <a:cubicBezTo>
                      <a:pt x="157" y="305"/>
                      <a:pt x="156" y="304"/>
                      <a:pt x="154" y="303"/>
                    </a:cubicBezTo>
                    <a:cubicBezTo>
                      <a:pt x="149" y="301"/>
                      <a:pt x="143" y="299"/>
                      <a:pt x="137" y="298"/>
                    </a:cubicBezTo>
                    <a:cubicBezTo>
                      <a:pt x="142" y="263"/>
                      <a:pt x="144" y="203"/>
                      <a:pt x="145" y="169"/>
                    </a:cubicBezTo>
                    <a:cubicBezTo>
                      <a:pt x="145" y="160"/>
                      <a:pt x="145" y="152"/>
                      <a:pt x="146" y="149"/>
                    </a:cubicBezTo>
                    <a:cubicBezTo>
                      <a:pt x="171" y="153"/>
                      <a:pt x="171" y="153"/>
                      <a:pt x="171" y="153"/>
                    </a:cubicBezTo>
                    <a:cubicBezTo>
                      <a:pt x="171" y="157"/>
                      <a:pt x="171" y="163"/>
                      <a:pt x="171" y="169"/>
                    </a:cubicBezTo>
                    <a:cubicBezTo>
                      <a:pt x="172" y="203"/>
                      <a:pt x="174" y="263"/>
                      <a:pt x="179" y="298"/>
                    </a:cubicBezTo>
                    <a:cubicBezTo>
                      <a:pt x="173" y="299"/>
                      <a:pt x="167" y="301"/>
                      <a:pt x="162" y="303"/>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2"/>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8" y="298"/>
                    </a:cubicBezTo>
                    <a:cubicBezTo>
                      <a:pt x="121" y="298"/>
                      <a:pt x="114" y="301"/>
                      <a:pt x="109"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3" y="315"/>
                      <a:pt x="146" y="316"/>
                    </a:cubicBezTo>
                    <a:cubicBezTo>
                      <a:pt x="141" y="323"/>
                      <a:pt x="140" y="331"/>
                      <a:pt x="140" y="335"/>
                    </a:cubicBezTo>
                    <a:cubicBezTo>
                      <a:pt x="141"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9" y="355"/>
                      <a:pt x="208" y="355"/>
                      <a:pt x="213" y="350"/>
                    </a:cubicBezTo>
                    <a:cubicBezTo>
                      <a:pt x="218" y="345"/>
                      <a:pt x="220" y="337"/>
                      <a:pt x="219" y="329"/>
                    </a:cubicBezTo>
                    <a:cubicBezTo>
                      <a:pt x="217" y="319"/>
                      <a:pt x="214" y="311"/>
                      <a:pt x="208" y="306"/>
                    </a:cubicBezTo>
                    <a:cubicBezTo>
                      <a:pt x="202" y="301"/>
                      <a:pt x="196" y="298"/>
                      <a:pt x="189" y="298"/>
                    </a:cubicBezTo>
                    <a:cubicBezTo>
                      <a:pt x="184" y="268"/>
                      <a:pt x="182" y="206"/>
                      <a:pt x="181" y="169"/>
                    </a:cubicBezTo>
                    <a:cubicBezTo>
                      <a:pt x="180" y="164"/>
                      <a:pt x="180" y="159"/>
                      <a:pt x="180" y="155"/>
                    </a:cubicBezTo>
                    <a:cubicBezTo>
                      <a:pt x="218" y="161"/>
                      <a:pt x="218" y="161"/>
                      <a:pt x="218" y="161"/>
                    </a:cubicBezTo>
                    <a:cubicBezTo>
                      <a:pt x="219" y="179"/>
                      <a:pt x="219" y="179"/>
                      <a:pt x="219"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2"/>
                    </a:cubicBezTo>
                    <a:close/>
                    <a:moveTo>
                      <a:pt x="125" y="314"/>
                    </a:moveTo>
                    <a:cubicBezTo>
                      <a:pt x="123" y="321"/>
                      <a:pt x="121" y="326"/>
                      <a:pt x="119" y="330"/>
                    </a:cubicBezTo>
                    <a:cubicBezTo>
                      <a:pt x="115" y="338"/>
                      <a:pt x="110" y="339"/>
                      <a:pt x="108" y="336"/>
                    </a:cubicBezTo>
                    <a:cubicBezTo>
                      <a:pt x="107" y="335"/>
                      <a:pt x="106" y="334"/>
                      <a:pt x="106" y="333"/>
                    </a:cubicBezTo>
                    <a:cubicBezTo>
                      <a:pt x="107" y="327"/>
                      <a:pt x="109" y="323"/>
                      <a:pt x="113" y="319"/>
                    </a:cubicBezTo>
                    <a:cubicBezTo>
                      <a:pt x="116" y="316"/>
                      <a:pt x="120" y="315"/>
                      <a:pt x="125" y="314"/>
                    </a:cubicBezTo>
                    <a:close/>
                    <a:moveTo>
                      <a:pt x="192" y="314"/>
                    </a:moveTo>
                    <a:cubicBezTo>
                      <a:pt x="196" y="315"/>
                      <a:pt x="200" y="316"/>
                      <a:pt x="203" y="319"/>
                    </a:cubicBezTo>
                    <a:cubicBezTo>
                      <a:pt x="207" y="323"/>
                      <a:pt x="209" y="327"/>
                      <a:pt x="210" y="333"/>
                    </a:cubicBezTo>
                    <a:cubicBezTo>
                      <a:pt x="210" y="334"/>
                      <a:pt x="210"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256"/>
              <p:cNvSpPr/>
              <p:nvPr/>
            </p:nvSpPr>
            <p:spPr bwMode="auto">
              <a:xfrm>
                <a:off x="-657967" y="1426370"/>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257"/>
              <p:cNvSpPr/>
              <p:nvPr/>
            </p:nvSpPr>
            <p:spPr bwMode="auto">
              <a:xfrm>
                <a:off x="-1353292" y="1980407"/>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258"/>
              <p:cNvSpPr/>
              <p:nvPr/>
            </p:nvSpPr>
            <p:spPr bwMode="auto">
              <a:xfrm>
                <a:off x="-2178792" y="1391445"/>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59"/>
              <p:cNvSpPr/>
              <p:nvPr/>
            </p:nvSpPr>
            <p:spPr bwMode="auto">
              <a:xfrm>
                <a:off x="-2007342" y="797720"/>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5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3" y="47"/>
                      <a:pt x="77" y="43"/>
                    </a:cubicBezTo>
                    <a:cubicBezTo>
                      <a:pt x="22" y="3"/>
                      <a:pt x="22" y="3"/>
                      <a:pt x="22" y="3"/>
                    </a:cubicBezTo>
                    <a:cubicBezTo>
                      <a:pt x="20" y="1"/>
                      <a:pt x="17" y="0"/>
                      <a:pt x="15" y="0"/>
                    </a:cubicBezTo>
                    <a:cubicBezTo>
                      <a:pt x="11" y="0"/>
                      <a:pt x="7" y="2"/>
                      <a:pt x="5" y="5"/>
                    </a:cubicBezTo>
                    <a:cubicBezTo>
                      <a:pt x="0" y="10"/>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60"/>
              <p:cNvSpPr/>
              <p:nvPr/>
            </p:nvSpPr>
            <p:spPr bwMode="auto">
              <a:xfrm>
                <a:off x="-791317" y="797720"/>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0"/>
                      <a:pt x="79" y="5"/>
                    </a:cubicBezTo>
                    <a:cubicBezTo>
                      <a:pt x="77" y="2"/>
                      <a:pt x="73" y="0"/>
                      <a:pt x="69" y="0"/>
                    </a:cubicBezTo>
                    <a:cubicBezTo>
                      <a:pt x="67" y="0"/>
                      <a:pt x="64" y="1"/>
                      <a:pt x="62" y="3"/>
                    </a:cubicBezTo>
                    <a:cubicBezTo>
                      <a:pt x="7" y="43"/>
                      <a:pt x="7" y="43"/>
                      <a:pt x="7" y="43"/>
                    </a:cubicBezTo>
                    <a:cubicBezTo>
                      <a:pt x="2"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61"/>
              <p:cNvSpPr/>
              <p:nvPr/>
            </p:nvSpPr>
            <p:spPr bwMode="auto">
              <a:xfrm>
                <a:off x="-1956542" y="1856582"/>
                <a:ext cx="244475" cy="231775"/>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62"/>
              <p:cNvSpPr/>
              <p:nvPr/>
            </p:nvSpPr>
            <p:spPr bwMode="auto">
              <a:xfrm>
                <a:off x="-845292" y="1856582"/>
                <a:ext cx="244475" cy="231775"/>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72" name="直接连接符 171"/>
            <p:cNvCxnSpPr/>
            <p:nvPr/>
          </p:nvCxnSpPr>
          <p:spPr>
            <a:xfrm flipV="1">
              <a:off x="3385856" y="-501184"/>
              <a:ext cx="0" cy="249667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712660" y="-157813"/>
            <a:ext cx="877971" cy="3342973"/>
            <a:chOff x="1775252" y="-135764"/>
            <a:chExt cx="1045160" cy="3979568"/>
          </a:xfrm>
        </p:grpSpPr>
        <p:grpSp>
          <p:nvGrpSpPr>
            <p:cNvPr id="54" name="组合 53"/>
            <p:cNvGrpSpPr/>
            <p:nvPr/>
          </p:nvGrpSpPr>
          <p:grpSpPr>
            <a:xfrm>
              <a:off x="1775252" y="2763988"/>
              <a:ext cx="1045160" cy="1079816"/>
              <a:chOff x="-4061568" y="1901032"/>
              <a:chExt cx="1819276" cy="1879600"/>
            </a:xfrm>
          </p:grpSpPr>
          <p:sp>
            <p:nvSpPr>
              <p:cNvPr id="56"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5" name="直接连接符 54"/>
            <p:cNvCxnSpPr/>
            <p:nvPr/>
          </p:nvCxnSpPr>
          <p:spPr>
            <a:xfrm flipV="1">
              <a:off x="2295726" y="-135764"/>
              <a:ext cx="8489" cy="2963571"/>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47"/>
          <p:cNvSpPr txBox="1">
            <a:spLocks noChangeArrowheads="1"/>
          </p:cNvSpPr>
          <p:nvPr/>
        </p:nvSpPr>
        <p:spPr bwMode="auto">
          <a:xfrm>
            <a:off x="4158811" y="266700"/>
            <a:ext cx="826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gn="dist"/>
            <a:r>
              <a:rPr lang="zh-CN" altLang="en-US" sz="2400" b="1" dirty="0">
                <a:solidFill>
                  <a:srgbClr val="3B3B3B"/>
                </a:solidFill>
                <a:latin typeface="微软雅黑" pitchFamily="34" charset="-122"/>
                <a:ea typeface="微软雅黑" pitchFamily="34" charset="-122"/>
              </a:rPr>
              <a:t>目录</a:t>
            </a:r>
          </a:p>
        </p:txBody>
      </p:sp>
      <p:sp>
        <p:nvSpPr>
          <p:cNvPr id="4" name="Rectangle 148"/>
          <p:cNvSpPr>
            <a:spLocks noChangeArrowheads="1"/>
          </p:cNvSpPr>
          <p:nvPr/>
        </p:nvSpPr>
        <p:spPr bwMode="auto">
          <a:xfrm>
            <a:off x="4158811" y="728365"/>
            <a:ext cx="826378" cy="169277"/>
          </a:xfrm>
          <a:prstGeom prst="rect">
            <a:avLst/>
          </a:prstGeom>
          <a:solidFill>
            <a:srgbClr val="9DD53E"/>
          </a:solidFill>
          <a:ln>
            <a:noFill/>
          </a:ln>
        </p:spPr>
        <p:txBody>
          <a:bodyPr wrap="square" lIns="0" tIns="0" rIns="0" bIns="0">
            <a:spAutoFit/>
          </a:bodyPr>
          <a:lstStyle/>
          <a:p>
            <a:pPr algn="ctr"/>
            <a:r>
              <a:rPr lang="en-US" altLang="zh-CN" sz="1100" dirty="0">
                <a:solidFill>
                  <a:schemeClr val="bg1">
                    <a:lumMod val="95000"/>
                  </a:schemeClr>
                </a:solidFill>
              </a:rPr>
              <a:t>CONTENTS</a:t>
            </a:r>
          </a:p>
        </p:txBody>
      </p:sp>
      <p:grpSp>
        <p:nvGrpSpPr>
          <p:cNvPr id="6" name="组合 5"/>
          <p:cNvGrpSpPr/>
          <p:nvPr/>
        </p:nvGrpSpPr>
        <p:grpSpPr>
          <a:xfrm rot="10800000">
            <a:off x="867293" y="1192769"/>
            <a:ext cx="504055" cy="3949144"/>
            <a:chOff x="1775252" y="-4344780"/>
            <a:chExt cx="1045160" cy="8188584"/>
          </a:xfrm>
        </p:grpSpPr>
        <p:grpSp>
          <p:nvGrpSpPr>
            <p:cNvPr id="7" name="组合 6"/>
            <p:cNvGrpSpPr/>
            <p:nvPr/>
          </p:nvGrpSpPr>
          <p:grpSpPr>
            <a:xfrm>
              <a:off x="1775252" y="2763988"/>
              <a:ext cx="1045160" cy="1079816"/>
              <a:chOff x="-4061568" y="1901032"/>
              <a:chExt cx="1819276" cy="1879600"/>
            </a:xfrm>
          </p:grpSpPr>
          <p:sp>
            <p:nvSpPr>
              <p:cNvPr id="9"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8" name="直接连接符 7"/>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9" name="Rectangle 30"/>
          <p:cNvSpPr>
            <a:spLocks noChangeArrowheads="1"/>
          </p:cNvSpPr>
          <p:nvPr/>
        </p:nvSpPr>
        <p:spPr bwMode="auto">
          <a:xfrm>
            <a:off x="1209691" y="2010449"/>
            <a:ext cx="197364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000" b="1" dirty="0">
                <a:solidFill>
                  <a:srgbClr val="C09CC2"/>
                </a:solidFill>
                <a:ea typeface="微软雅黑" pitchFamily="34" charset="-122"/>
              </a:rPr>
              <a:t>什么是</a:t>
            </a:r>
            <a:r>
              <a:rPr lang="en-US" altLang="zh-CN" sz="1000" b="1" dirty="0">
                <a:solidFill>
                  <a:srgbClr val="C09CC2"/>
                </a:solidFill>
                <a:ea typeface="微软雅黑" pitchFamily="34" charset="-122"/>
              </a:rPr>
              <a:t>RAG</a:t>
            </a:r>
            <a:r>
              <a:rPr lang="zh-CN" altLang="en-US" sz="1000" b="1" dirty="0">
                <a:solidFill>
                  <a:srgbClr val="C09CC2"/>
                </a:solidFill>
                <a:ea typeface="微软雅黑" pitchFamily="34" charset="-122"/>
              </a:rPr>
              <a:t>？</a:t>
            </a:r>
          </a:p>
        </p:txBody>
      </p:sp>
      <p:sp>
        <p:nvSpPr>
          <p:cNvPr id="20" name="Rectangle 31"/>
          <p:cNvSpPr>
            <a:spLocks noChangeArrowheads="1"/>
          </p:cNvSpPr>
          <p:nvPr/>
        </p:nvSpPr>
        <p:spPr bwMode="auto">
          <a:xfrm>
            <a:off x="1209691" y="2179902"/>
            <a:ext cx="197364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800" dirty="0">
                <a:solidFill>
                  <a:schemeClr val="bg2"/>
                </a:solidFill>
                <a:latin typeface="+mn-lt"/>
              </a:rPr>
              <a:t>1.1 </a:t>
            </a:r>
            <a:r>
              <a:rPr lang="zh-CN" altLang="en-US" sz="800" dirty="0">
                <a:solidFill>
                  <a:schemeClr val="bg2"/>
                </a:solidFill>
                <a:latin typeface="+mn-lt"/>
              </a:rPr>
              <a:t>概念</a:t>
            </a:r>
          </a:p>
          <a:p>
            <a:pPr>
              <a:buFont typeface="Arial" charset="0"/>
              <a:buNone/>
            </a:pPr>
            <a:r>
              <a:rPr lang="en-US" altLang="zh-CN" sz="800" dirty="0">
                <a:solidFill>
                  <a:schemeClr val="bg2"/>
                </a:solidFill>
                <a:latin typeface="+mn-lt"/>
              </a:rPr>
              <a:t>1.2 </a:t>
            </a:r>
            <a:r>
              <a:rPr lang="zh-CN" altLang="en-US" sz="800" dirty="0">
                <a:solidFill>
                  <a:schemeClr val="bg2"/>
                </a:solidFill>
                <a:latin typeface="+mn-lt"/>
              </a:rPr>
              <a:t>优点</a:t>
            </a:r>
          </a:p>
        </p:txBody>
      </p:sp>
      <p:sp>
        <p:nvSpPr>
          <p:cNvPr id="21" name="Rectangle 30"/>
          <p:cNvSpPr>
            <a:spLocks noChangeArrowheads="1"/>
          </p:cNvSpPr>
          <p:nvPr/>
        </p:nvSpPr>
        <p:spPr bwMode="auto">
          <a:xfrm>
            <a:off x="624800" y="1967745"/>
            <a:ext cx="40838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3200" dirty="0">
                <a:ln w="6350">
                  <a:solidFill>
                    <a:srgbClr val="C09CC2"/>
                  </a:solidFill>
                </a:ln>
                <a:noFill/>
                <a:latin typeface="Impact" pitchFamily="34" charset="0"/>
                <a:ea typeface="迷你简汉真广标" pitchFamily="49" charset="-122"/>
              </a:rPr>
              <a:t>01</a:t>
            </a:r>
            <a:endParaRPr lang="zh-CN" altLang="en-US" sz="3200" dirty="0">
              <a:ln w="6350">
                <a:solidFill>
                  <a:srgbClr val="C09CC2"/>
                </a:solidFill>
              </a:ln>
              <a:noFill/>
              <a:latin typeface="Impact" pitchFamily="34" charset="0"/>
              <a:ea typeface="迷你简汉真广标" pitchFamily="49" charset="-122"/>
            </a:endParaRPr>
          </a:p>
        </p:txBody>
      </p:sp>
      <p:grpSp>
        <p:nvGrpSpPr>
          <p:cNvPr id="25" name="组合 24"/>
          <p:cNvGrpSpPr/>
          <p:nvPr/>
        </p:nvGrpSpPr>
        <p:grpSpPr>
          <a:xfrm rot="10800000">
            <a:off x="2007385" y="2761388"/>
            <a:ext cx="504055" cy="2380525"/>
            <a:chOff x="1775252" y="-1092235"/>
            <a:chExt cx="1045160" cy="4936039"/>
          </a:xfrm>
        </p:grpSpPr>
        <p:grpSp>
          <p:nvGrpSpPr>
            <p:cNvPr id="26" name="组合 25"/>
            <p:cNvGrpSpPr/>
            <p:nvPr/>
          </p:nvGrpSpPr>
          <p:grpSpPr>
            <a:xfrm>
              <a:off x="1775252" y="2763988"/>
              <a:ext cx="1045160" cy="1079816"/>
              <a:chOff x="-4061568" y="1901032"/>
              <a:chExt cx="1819276" cy="1879600"/>
            </a:xfrm>
          </p:grpSpPr>
          <p:sp>
            <p:nvSpPr>
              <p:cNvPr id="28"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7" name="直接连接符 26"/>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7" name="Rectangle 30"/>
          <p:cNvSpPr>
            <a:spLocks noChangeArrowheads="1"/>
          </p:cNvSpPr>
          <p:nvPr/>
        </p:nvSpPr>
        <p:spPr bwMode="auto">
          <a:xfrm>
            <a:off x="2349783" y="3579068"/>
            <a:ext cx="197364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000" b="1" dirty="0">
                <a:solidFill>
                  <a:srgbClr val="594D7B"/>
                </a:solidFill>
                <a:ea typeface="微软雅黑" pitchFamily="34" charset="-122"/>
              </a:rPr>
              <a:t>模型幻觉是什么？</a:t>
            </a:r>
          </a:p>
        </p:txBody>
      </p:sp>
      <p:sp>
        <p:nvSpPr>
          <p:cNvPr id="38" name="Rectangle 31"/>
          <p:cNvSpPr>
            <a:spLocks noChangeArrowheads="1"/>
          </p:cNvSpPr>
          <p:nvPr/>
        </p:nvSpPr>
        <p:spPr bwMode="auto">
          <a:xfrm>
            <a:off x="2349783" y="3748521"/>
            <a:ext cx="19736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800" dirty="0">
                <a:solidFill>
                  <a:schemeClr val="bg2"/>
                </a:solidFill>
                <a:latin typeface="+mn-lt"/>
              </a:rPr>
              <a:t>2.1 </a:t>
            </a:r>
            <a:r>
              <a:rPr lang="zh-CN" altLang="en-US" sz="800" dirty="0">
                <a:solidFill>
                  <a:schemeClr val="bg2"/>
                </a:solidFill>
                <a:latin typeface="+mn-lt"/>
              </a:rPr>
              <a:t>概念</a:t>
            </a:r>
          </a:p>
          <a:p>
            <a:pPr>
              <a:buFont typeface="Arial" charset="0"/>
              <a:buNone/>
            </a:pPr>
            <a:r>
              <a:rPr lang="en-US" altLang="zh-CN" sz="800" dirty="0">
                <a:solidFill>
                  <a:schemeClr val="bg2"/>
                </a:solidFill>
                <a:latin typeface="+mn-lt"/>
              </a:rPr>
              <a:t>2.2 </a:t>
            </a:r>
            <a:r>
              <a:rPr lang="zh-CN" altLang="en-US" sz="800" dirty="0">
                <a:solidFill>
                  <a:schemeClr val="bg2"/>
                </a:solidFill>
                <a:latin typeface="+mn-lt"/>
              </a:rPr>
              <a:t>产生幻觉的原因</a:t>
            </a:r>
          </a:p>
          <a:p>
            <a:pPr>
              <a:buFont typeface="Arial" charset="0"/>
              <a:buNone/>
            </a:pPr>
            <a:r>
              <a:rPr lang="en-US" altLang="zh-CN" sz="800" dirty="0">
                <a:solidFill>
                  <a:schemeClr val="bg2"/>
                </a:solidFill>
                <a:latin typeface="+mn-lt"/>
              </a:rPr>
              <a:t>2.3 </a:t>
            </a:r>
            <a:r>
              <a:rPr lang="zh-CN" altLang="en-US" sz="800" dirty="0">
                <a:solidFill>
                  <a:schemeClr val="bg2"/>
                </a:solidFill>
                <a:latin typeface="+mn-lt"/>
              </a:rPr>
              <a:t>大模型幻觉的表现形式</a:t>
            </a:r>
          </a:p>
        </p:txBody>
      </p:sp>
      <p:sp>
        <p:nvSpPr>
          <p:cNvPr id="39" name="Rectangle 30"/>
          <p:cNvSpPr>
            <a:spLocks noChangeArrowheads="1"/>
          </p:cNvSpPr>
          <p:nvPr/>
        </p:nvSpPr>
        <p:spPr bwMode="auto">
          <a:xfrm>
            <a:off x="1691680" y="3536364"/>
            <a:ext cx="48159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3200" dirty="0">
                <a:ln w="6350">
                  <a:solidFill>
                    <a:srgbClr val="594D7B"/>
                  </a:solidFill>
                </a:ln>
                <a:noFill/>
                <a:latin typeface="Impact" pitchFamily="34" charset="0"/>
                <a:ea typeface="迷你简汉真广标" pitchFamily="49" charset="-122"/>
              </a:rPr>
              <a:t>02</a:t>
            </a:r>
            <a:endParaRPr lang="zh-CN" altLang="en-US" sz="3200" dirty="0">
              <a:ln w="6350">
                <a:solidFill>
                  <a:srgbClr val="594D7B"/>
                </a:solidFill>
              </a:ln>
              <a:noFill/>
              <a:latin typeface="Impact" pitchFamily="34" charset="0"/>
              <a:ea typeface="迷你简汉真广标" pitchFamily="49" charset="-122"/>
            </a:endParaRPr>
          </a:p>
        </p:txBody>
      </p:sp>
      <p:grpSp>
        <p:nvGrpSpPr>
          <p:cNvPr id="42" name="组合 41"/>
          <p:cNvGrpSpPr/>
          <p:nvPr/>
        </p:nvGrpSpPr>
        <p:grpSpPr>
          <a:xfrm rot="10800000">
            <a:off x="3624109" y="1192769"/>
            <a:ext cx="504055" cy="3949144"/>
            <a:chOff x="1775252" y="-4344780"/>
            <a:chExt cx="1045160" cy="8188584"/>
          </a:xfrm>
        </p:grpSpPr>
        <p:grpSp>
          <p:nvGrpSpPr>
            <p:cNvPr id="43" name="组合 42"/>
            <p:cNvGrpSpPr/>
            <p:nvPr/>
          </p:nvGrpSpPr>
          <p:grpSpPr>
            <a:xfrm>
              <a:off x="1775252" y="2763988"/>
              <a:ext cx="1045160" cy="1079816"/>
              <a:chOff x="-4061568" y="1901032"/>
              <a:chExt cx="1819276" cy="1879600"/>
            </a:xfrm>
          </p:grpSpPr>
          <p:sp>
            <p:nvSpPr>
              <p:cNvPr id="4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4" name="直接连接符 43"/>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54" name="Rectangle 30"/>
          <p:cNvSpPr>
            <a:spLocks noChangeArrowheads="1"/>
          </p:cNvSpPr>
          <p:nvPr/>
        </p:nvSpPr>
        <p:spPr bwMode="auto">
          <a:xfrm>
            <a:off x="3966507" y="2010449"/>
            <a:ext cx="197364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000" b="1" dirty="0">
                <a:solidFill>
                  <a:srgbClr val="E54B81"/>
                </a:solidFill>
                <a:ea typeface="微软雅黑" pitchFamily="34" charset="-122"/>
              </a:rPr>
              <a:t>如何利用</a:t>
            </a:r>
            <a:r>
              <a:rPr lang="en-US" altLang="zh-CN" sz="1000" b="1" dirty="0">
                <a:solidFill>
                  <a:srgbClr val="E54B81"/>
                </a:solidFill>
                <a:ea typeface="微软雅黑" pitchFamily="34" charset="-122"/>
              </a:rPr>
              <a:t>RAG</a:t>
            </a:r>
            <a:r>
              <a:rPr lang="zh-CN" altLang="en-US" sz="1000" b="1" dirty="0">
                <a:solidFill>
                  <a:srgbClr val="E54B81"/>
                </a:solidFill>
                <a:ea typeface="微软雅黑" pitchFamily="34" charset="-122"/>
              </a:rPr>
              <a:t>改善模型幻觉</a:t>
            </a:r>
          </a:p>
        </p:txBody>
      </p:sp>
      <p:sp>
        <p:nvSpPr>
          <p:cNvPr id="55" name="Rectangle 31"/>
          <p:cNvSpPr>
            <a:spLocks noChangeArrowheads="1"/>
          </p:cNvSpPr>
          <p:nvPr/>
        </p:nvSpPr>
        <p:spPr bwMode="auto">
          <a:xfrm>
            <a:off x="3966507" y="2179902"/>
            <a:ext cx="197364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800" dirty="0">
                <a:solidFill>
                  <a:schemeClr val="bg2"/>
                </a:solidFill>
                <a:latin typeface="+mn-lt"/>
              </a:rPr>
              <a:t>3.1 RAG - </a:t>
            </a:r>
            <a:r>
              <a:rPr lang="zh-CN" altLang="en-US" sz="800" dirty="0">
                <a:solidFill>
                  <a:schemeClr val="bg2"/>
                </a:solidFill>
                <a:latin typeface="+mn-lt"/>
              </a:rPr>
              <a:t>为</a:t>
            </a:r>
            <a:r>
              <a:rPr lang="en-US" altLang="zh-CN" sz="800" dirty="0">
                <a:solidFill>
                  <a:schemeClr val="bg2"/>
                </a:solidFill>
                <a:latin typeface="+mn-lt"/>
              </a:rPr>
              <a:t>LLM</a:t>
            </a:r>
            <a:r>
              <a:rPr lang="zh-CN" altLang="en-US" sz="800" dirty="0">
                <a:solidFill>
                  <a:schemeClr val="bg2"/>
                </a:solidFill>
                <a:latin typeface="+mn-lt"/>
              </a:rPr>
              <a:t>引入“外部大脑”和“事实核查员”</a:t>
            </a:r>
          </a:p>
          <a:p>
            <a:pPr>
              <a:buFont typeface="Arial" charset="0"/>
              <a:buNone/>
            </a:pPr>
            <a:r>
              <a:rPr lang="en-US" altLang="zh-CN" sz="800" dirty="0">
                <a:solidFill>
                  <a:schemeClr val="bg2"/>
                </a:solidFill>
                <a:latin typeface="+mn-lt"/>
              </a:rPr>
              <a:t>3.2 RAG</a:t>
            </a:r>
            <a:r>
              <a:rPr lang="zh-CN" altLang="en-US" sz="800" dirty="0">
                <a:solidFill>
                  <a:schemeClr val="bg2"/>
                </a:solidFill>
                <a:latin typeface="+mn-lt"/>
              </a:rPr>
              <a:t>工作原理详解 </a:t>
            </a:r>
            <a:r>
              <a:rPr lang="en-US" altLang="zh-CN" sz="800" dirty="0">
                <a:solidFill>
                  <a:schemeClr val="bg2"/>
                </a:solidFill>
                <a:latin typeface="+mn-lt"/>
              </a:rPr>
              <a:t>– </a:t>
            </a:r>
            <a:r>
              <a:rPr lang="zh-CN" altLang="en-US" sz="800" dirty="0">
                <a:solidFill>
                  <a:schemeClr val="bg2"/>
                </a:solidFill>
                <a:latin typeface="+mn-lt"/>
              </a:rPr>
              <a:t>如何抑制幻觉</a:t>
            </a:r>
          </a:p>
          <a:p>
            <a:pPr>
              <a:buFont typeface="Arial" charset="0"/>
              <a:buNone/>
            </a:pPr>
            <a:r>
              <a:rPr lang="en-US" altLang="zh-CN" sz="800" dirty="0">
                <a:solidFill>
                  <a:schemeClr val="bg2"/>
                </a:solidFill>
                <a:latin typeface="+mn-lt"/>
              </a:rPr>
              <a:t>3.3 RAG</a:t>
            </a:r>
            <a:r>
              <a:rPr lang="zh-CN" altLang="en-US" sz="800" dirty="0">
                <a:solidFill>
                  <a:schemeClr val="bg2"/>
                </a:solidFill>
                <a:latin typeface="+mn-lt"/>
              </a:rPr>
              <a:t>的优势 </a:t>
            </a:r>
            <a:r>
              <a:rPr lang="en-US" altLang="zh-CN" sz="800" dirty="0">
                <a:solidFill>
                  <a:schemeClr val="bg2"/>
                </a:solidFill>
                <a:latin typeface="+mn-lt"/>
              </a:rPr>
              <a:t>– </a:t>
            </a:r>
            <a:r>
              <a:rPr lang="zh-CN" altLang="en-US" sz="800" dirty="0">
                <a:solidFill>
                  <a:schemeClr val="bg2"/>
                </a:solidFill>
                <a:latin typeface="+mn-lt"/>
              </a:rPr>
              <a:t>为何选择</a:t>
            </a:r>
            <a:r>
              <a:rPr lang="zh-CN" altLang="en-US" sz="800" dirty="0" smtClean="0">
                <a:solidFill>
                  <a:schemeClr val="bg2"/>
                </a:solidFill>
                <a:latin typeface="+mn-lt"/>
              </a:rPr>
              <a:t>它</a:t>
            </a:r>
            <a:endParaRPr lang="zh-CN" altLang="en-US" sz="800" dirty="0">
              <a:solidFill>
                <a:schemeClr val="bg2"/>
              </a:solidFill>
              <a:latin typeface="+mn-lt"/>
            </a:endParaRPr>
          </a:p>
        </p:txBody>
      </p:sp>
      <p:sp>
        <p:nvSpPr>
          <p:cNvPr id="56" name="Rectangle 30"/>
          <p:cNvSpPr>
            <a:spLocks noChangeArrowheads="1"/>
          </p:cNvSpPr>
          <p:nvPr/>
        </p:nvSpPr>
        <p:spPr bwMode="auto">
          <a:xfrm>
            <a:off x="3306986" y="1967745"/>
            <a:ext cx="48301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3200" dirty="0">
                <a:ln w="6350">
                  <a:solidFill>
                    <a:srgbClr val="E54B81"/>
                  </a:solidFill>
                </a:ln>
                <a:noFill/>
                <a:latin typeface="Impact" pitchFamily="34" charset="0"/>
                <a:ea typeface="迷你简汉真广标" pitchFamily="49" charset="-122"/>
              </a:rPr>
              <a:t>03</a:t>
            </a:r>
            <a:endParaRPr lang="zh-CN" altLang="en-US" sz="3200" dirty="0">
              <a:ln w="6350">
                <a:solidFill>
                  <a:srgbClr val="E54B81"/>
                </a:solidFill>
              </a:ln>
              <a:noFill/>
              <a:latin typeface="Impact" pitchFamily="34" charset="0"/>
              <a:ea typeface="迷你简汉真广标" pitchFamily="49" charset="-122"/>
            </a:endParaRPr>
          </a:p>
        </p:txBody>
      </p:sp>
      <p:grpSp>
        <p:nvGrpSpPr>
          <p:cNvPr id="57" name="组合 56"/>
          <p:cNvGrpSpPr/>
          <p:nvPr/>
        </p:nvGrpSpPr>
        <p:grpSpPr>
          <a:xfrm rot="10800000">
            <a:off x="5535777" y="2761388"/>
            <a:ext cx="504055" cy="2380525"/>
            <a:chOff x="1775252" y="-1092235"/>
            <a:chExt cx="1045160" cy="4936039"/>
          </a:xfrm>
        </p:grpSpPr>
        <p:grpSp>
          <p:nvGrpSpPr>
            <p:cNvPr id="58" name="组合 57"/>
            <p:cNvGrpSpPr/>
            <p:nvPr/>
          </p:nvGrpSpPr>
          <p:grpSpPr>
            <a:xfrm>
              <a:off x="1775252" y="2763988"/>
              <a:ext cx="1045160" cy="1079816"/>
              <a:chOff x="-4061568" y="1901032"/>
              <a:chExt cx="1819276" cy="1879600"/>
            </a:xfrm>
          </p:grpSpPr>
          <p:sp>
            <p:nvSpPr>
              <p:cNvPr id="60"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9" name="直接连接符 58"/>
            <p:cNvCxnSpPr/>
            <p:nvPr/>
          </p:nvCxnSpPr>
          <p:spPr>
            <a:xfrm rot="10800000">
              <a:off x="2295726" y="-1092235"/>
              <a:ext cx="0" cy="3920043"/>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69" name="Rectangle 30"/>
          <p:cNvSpPr>
            <a:spLocks noChangeArrowheads="1"/>
          </p:cNvSpPr>
          <p:nvPr/>
        </p:nvSpPr>
        <p:spPr bwMode="auto">
          <a:xfrm>
            <a:off x="5878175" y="3579068"/>
            <a:ext cx="197364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en-US" altLang="zh-CN" sz="1000" b="1" dirty="0">
                <a:solidFill>
                  <a:srgbClr val="9DD53E"/>
                </a:solidFill>
                <a:ea typeface="微软雅黑" pitchFamily="34" charset="-122"/>
              </a:rPr>
              <a:t>Backlog</a:t>
            </a:r>
            <a:r>
              <a:rPr lang="zh-CN" altLang="en-US" sz="1000" b="1" dirty="0">
                <a:solidFill>
                  <a:srgbClr val="9DD53E"/>
                </a:solidFill>
                <a:ea typeface="微软雅黑" pitchFamily="34" charset="-122"/>
              </a:rPr>
              <a:t>作为</a:t>
            </a:r>
            <a:r>
              <a:rPr lang="en-US" altLang="zh-CN" sz="1000" b="1" dirty="0">
                <a:solidFill>
                  <a:srgbClr val="9DD53E"/>
                </a:solidFill>
                <a:ea typeface="微软雅黑" pitchFamily="34" charset="-122"/>
              </a:rPr>
              <a:t>RAG</a:t>
            </a:r>
            <a:r>
              <a:rPr lang="zh-CN" altLang="en-US" sz="1000" b="1" dirty="0">
                <a:solidFill>
                  <a:srgbClr val="9DD53E"/>
                </a:solidFill>
                <a:ea typeface="微软雅黑" pitchFamily="34" charset="-122"/>
              </a:rPr>
              <a:t>情报源的可能性</a:t>
            </a:r>
          </a:p>
        </p:txBody>
      </p:sp>
      <p:sp>
        <p:nvSpPr>
          <p:cNvPr id="71" name="Rectangle 30"/>
          <p:cNvSpPr>
            <a:spLocks noChangeArrowheads="1"/>
          </p:cNvSpPr>
          <p:nvPr/>
        </p:nvSpPr>
        <p:spPr bwMode="auto">
          <a:xfrm>
            <a:off x="5220072" y="3536364"/>
            <a:ext cx="48159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3200" dirty="0">
                <a:ln w="6350">
                  <a:solidFill>
                    <a:srgbClr val="9DD53E"/>
                  </a:solidFill>
                </a:ln>
                <a:noFill/>
                <a:latin typeface="Impact" pitchFamily="34" charset="0"/>
                <a:ea typeface="迷你简汉真广标" pitchFamily="49" charset="-122"/>
              </a:rPr>
              <a:t>04</a:t>
            </a:r>
            <a:endParaRPr lang="zh-CN" altLang="en-US" sz="3200" dirty="0">
              <a:ln w="6350">
                <a:solidFill>
                  <a:srgbClr val="9DD53E"/>
                </a:solidFill>
              </a:ln>
              <a:noFill/>
              <a:latin typeface="Impact" pitchFamily="34" charset="0"/>
              <a:ea typeface="迷你简汉真广标" pitchFamily="49" charset="-122"/>
            </a:endParaRPr>
          </a:p>
        </p:txBody>
      </p:sp>
      <p:sp>
        <p:nvSpPr>
          <p:cNvPr id="87" name="Rectangle 31"/>
          <p:cNvSpPr>
            <a:spLocks noChangeArrowheads="1"/>
          </p:cNvSpPr>
          <p:nvPr/>
        </p:nvSpPr>
        <p:spPr bwMode="auto">
          <a:xfrm>
            <a:off x="5890520" y="3833810"/>
            <a:ext cx="197364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buFont typeface="Arial" charset="0"/>
              <a:buNone/>
            </a:pPr>
            <a:r>
              <a:rPr lang="en-US" altLang="zh-CN" sz="800" dirty="0">
                <a:solidFill>
                  <a:schemeClr val="bg2"/>
                </a:solidFill>
                <a:latin typeface="+mn-lt"/>
              </a:rPr>
              <a:t>4.1 backlog wiki</a:t>
            </a:r>
            <a:r>
              <a:rPr lang="zh-CN" altLang="en-US" sz="800" dirty="0">
                <a:solidFill>
                  <a:schemeClr val="bg2"/>
                </a:solidFill>
                <a:latin typeface="+mn-lt"/>
              </a:rPr>
              <a:t>：项目知识沉淀的核心阵地</a:t>
            </a:r>
          </a:p>
          <a:p>
            <a:pPr>
              <a:buFont typeface="Arial" charset="0"/>
              <a:buNone/>
            </a:pPr>
            <a:r>
              <a:rPr lang="en-US" altLang="zh-CN" sz="800" dirty="0">
                <a:solidFill>
                  <a:schemeClr val="bg2"/>
                </a:solidFill>
                <a:latin typeface="+mn-lt"/>
              </a:rPr>
              <a:t>4.2 </a:t>
            </a:r>
            <a:r>
              <a:rPr lang="zh-CN" altLang="en-US" sz="800" dirty="0">
                <a:solidFill>
                  <a:schemeClr val="bg2"/>
                </a:solidFill>
                <a:latin typeface="+mn-lt"/>
              </a:rPr>
              <a:t>技术基石：</a:t>
            </a:r>
            <a:r>
              <a:rPr lang="en-US" altLang="zh-CN" sz="800" dirty="0">
                <a:solidFill>
                  <a:schemeClr val="bg2"/>
                </a:solidFill>
                <a:latin typeface="+mn-lt"/>
              </a:rPr>
              <a:t>backlog API</a:t>
            </a:r>
            <a:r>
              <a:rPr lang="zh-CN" altLang="en-US" sz="800" dirty="0">
                <a:solidFill>
                  <a:schemeClr val="bg2"/>
                </a:solidFill>
                <a:latin typeface="+mn-lt"/>
              </a:rPr>
              <a:t>使知识程序化访问成为可能</a:t>
            </a:r>
          </a:p>
          <a:p>
            <a:pPr>
              <a:buFont typeface="Arial" charset="0"/>
              <a:buNone/>
            </a:pPr>
            <a:r>
              <a:rPr lang="en-US" altLang="zh-CN" sz="800" dirty="0">
                <a:solidFill>
                  <a:schemeClr val="bg2"/>
                </a:solidFill>
                <a:latin typeface="+mn-lt"/>
              </a:rPr>
              <a:t>4.3 </a:t>
            </a:r>
            <a:r>
              <a:rPr lang="zh-CN" altLang="en-US" sz="800" dirty="0">
                <a:solidFill>
                  <a:schemeClr val="bg2"/>
                </a:solidFill>
                <a:latin typeface="+mn-lt"/>
              </a:rPr>
              <a:t>实现构想：将</a:t>
            </a:r>
            <a:r>
              <a:rPr lang="en-US" altLang="zh-CN" sz="800" dirty="0">
                <a:solidFill>
                  <a:schemeClr val="bg2"/>
                </a:solidFill>
                <a:latin typeface="+mn-lt"/>
              </a:rPr>
              <a:t>backlog wiki</a:t>
            </a:r>
            <a:r>
              <a:rPr lang="zh-CN" altLang="en-US" sz="800" dirty="0">
                <a:solidFill>
                  <a:schemeClr val="bg2"/>
                </a:solidFill>
                <a:latin typeface="+mn-lt"/>
              </a:rPr>
              <a:t>接入</a:t>
            </a:r>
            <a:r>
              <a:rPr lang="en-US" altLang="zh-CN" sz="800" dirty="0">
                <a:solidFill>
                  <a:schemeClr val="bg2"/>
                </a:solidFill>
                <a:latin typeface="+mn-lt"/>
              </a:rPr>
              <a:t>RAG</a:t>
            </a:r>
          </a:p>
          <a:p>
            <a:pPr>
              <a:buFont typeface="Arial" charset="0"/>
              <a:buNone/>
            </a:pPr>
            <a:r>
              <a:rPr lang="en-US" altLang="zh-CN" sz="800" dirty="0">
                <a:solidFill>
                  <a:schemeClr val="bg2"/>
                </a:solidFill>
                <a:latin typeface="+mn-lt"/>
              </a:rPr>
              <a:t>4.4 </a:t>
            </a:r>
            <a:r>
              <a:rPr lang="zh-CN" altLang="en-US" sz="800" dirty="0">
                <a:solidFill>
                  <a:schemeClr val="bg2"/>
                </a:solidFill>
                <a:latin typeface="+mn-lt"/>
              </a:rPr>
              <a:t>知识同步： 保持信息的“新鲜度”</a:t>
            </a:r>
          </a:p>
          <a:p>
            <a:pPr>
              <a:buFont typeface="Arial" charset="0"/>
              <a:buNone/>
            </a:pPr>
            <a:r>
              <a:rPr lang="en-US" altLang="zh-CN" sz="800" dirty="0">
                <a:solidFill>
                  <a:schemeClr val="bg2"/>
                </a:solidFill>
                <a:latin typeface="+mn-lt"/>
              </a:rPr>
              <a:t>4.5 </a:t>
            </a:r>
            <a:r>
              <a:rPr lang="zh-CN" altLang="en-US" sz="800" dirty="0">
                <a:solidFill>
                  <a:schemeClr val="bg2"/>
                </a:solidFill>
                <a:latin typeface="+mn-lt"/>
              </a:rPr>
              <a:t>可能存在的问题和挑战</a:t>
            </a:r>
            <a:r>
              <a:rPr lang="en-US" altLang="zh-CN" sz="800" dirty="0">
                <a:solidFill>
                  <a:schemeClr val="bg2"/>
                </a:solidFill>
                <a:latin typeface="+mn-lt"/>
              </a:rPr>
              <a:t>4.1 backlog wiki</a:t>
            </a:r>
            <a:r>
              <a:rPr lang="zh-CN" altLang="en-US" sz="800" dirty="0">
                <a:solidFill>
                  <a:schemeClr val="bg2"/>
                </a:solidFill>
                <a:latin typeface="+mn-lt"/>
              </a:rPr>
              <a:t>：项目知识沉淀的核心阵地</a:t>
            </a:r>
          </a:p>
        </p:txBody>
      </p:sp>
      <p:grpSp>
        <p:nvGrpSpPr>
          <p:cNvPr id="88" name="组合 87"/>
          <p:cNvGrpSpPr/>
          <p:nvPr/>
        </p:nvGrpSpPr>
        <p:grpSpPr>
          <a:xfrm rot="10800000">
            <a:off x="7795597" y="1195866"/>
            <a:ext cx="504055" cy="3949144"/>
            <a:chOff x="1775252" y="-4344780"/>
            <a:chExt cx="1045160" cy="8188584"/>
          </a:xfrm>
        </p:grpSpPr>
        <p:grpSp>
          <p:nvGrpSpPr>
            <p:cNvPr id="89" name="组合 88"/>
            <p:cNvGrpSpPr/>
            <p:nvPr/>
          </p:nvGrpSpPr>
          <p:grpSpPr>
            <a:xfrm>
              <a:off x="1775252" y="2763988"/>
              <a:ext cx="1045160" cy="1079816"/>
              <a:chOff x="-4061568" y="1901032"/>
              <a:chExt cx="1819276" cy="1879600"/>
            </a:xfrm>
          </p:grpSpPr>
          <p:sp>
            <p:nvSpPr>
              <p:cNvPr id="91"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90" name="直接连接符 89"/>
            <p:cNvCxnSpPr/>
            <p:nvPr/>
          </p:nvCxnSpPr>
          <p:spPr>
            <a:xfrm rot="10800000">
              <a:off x="2295726" y="-4344780"/>
              <a:ext cx="0" cy="7172588"/>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00" name="Rectangle 30"/>
          <p:cNvSpPr>
            <a:spLocks noChangeArrowheads="1"/>
          </p:cNvSpPr>
          <p:nvPr/>
        </p:nvSpPr>
        <p:spPr bwMode="auto">
          <a:xfrm>
            <a:off x="8137995" y="2013546"/>
            <a:ext cx="1973645"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charset="0"/>
              <a:buNone/>
            </a:pPr>
            <a:r>
              <a:rPr lang="zh-CN" altLang="en-US" sz="1000" b="1" dirty="0">
                <a:solidFill>
                  <a:srgbClr val="C09CC2"/>
                </a:solidFill>
                <a:ea typeface="微软雅黑" pitchFamily="34" charset="-122"/>
              </a:rPr>
              <a:t>结论</a:t>
            </a:r>
          </a:p>
        </p:txBody>
      </p:sp>
      <p:sp>
        <p:nvSpPr>
          <p:cNvPr id="102" name="Rectangle 30"/>
          <p:cNvSpPr>
            <a:spLocks noChangeArrowheads="1"/>
          </p:cNvSpPr>
          <p:nvPr/>
        </p:nvSpPr>
        <p:spPr bwMode="auto">
          <a:xfrm>
            <a:off x="7524328" y="1970842"/>
            <a:ext cx="4371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buFont typeface="Arial" charset="0"/>
              <a:buNone/>
            </a:pPr>
            <a:r>
              <a:rPr lang="en-US" altLang="zh-CN" sz="3200" dirty="0" smtClean="0">
                <a:ln w="6350">
                  <a:solidFill>
                    <a:srgbClr val="C09CC2"/>
                  </a:solidFill>
                </a:ln>
                <a:noFill/>
                <a:latin typeface="Impact" pitchFamily="34" charset="0"/>
                <a:ea typeface="迷你简汉真广标" pitchFamily="49" charset="-122"/>
              </a:rPr>
              <a:t>05</a:t>
            </a:r>
            <a:endParaRPr lang="zh-CN" altLang="en-US" sz="3200" dirty="0">
              <a:ln w="6350">
                <a:solidFill>
                  <a:srgbClr val="C09CC2"/>
                </a:solidFill>
              </a:ln>
              <a:noFill/>
              <a:latin typeface="Impact" pitchFamily="34" charset="0"/>
              <a:ea typeface="迷你简汉真广标"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63" name="Rectangle 27"/>
          <p:cNvSpPr>
            <a:spLocks noChangeArrowheads="1"/>
          </p:cNvSpPr>
          <p:nvPr/>
        </p:nvSpPr>
        <p:spPr bwMode="auto">
          <a:xfrm>
            <a:off x="650875" y="1589088"/>
            <a:ext cx="21590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1000" b="1" dirty="0" smtClean="0">
                <a:solidFill>
                  <a:srgbClr val="C09CC2"/>
                </a:solidFill>
              </a:rPr>
              <a:t>概念</a:t>
            </a:r>
            <a:endParaRPr lang="en-US" altLang="zh-CN" sz="1000" b="1" dirty="0" smtClean="0">
              <a:solidFill>
                <a:srgbClr val="C09CC2"/>
              </a:solidFill>
            </a:endParaRPr>
          </a:p>
          <a:p>
            <a:pPr>
              <a:lnSpc>
                <a:spcPct val="120000"/>
              </a:lnSpc>
              <a:buFont typeface="Arial" charset="0"/>
              <a:buNone/>
            </a:pPr>
            <a:endParaRPr lang="zh-CN" altLang="en-US" sz="1000" dirty="0">
              <a:solidFill>
                <a:schemeClr val="bg2"/>
              </a:solidFill>
            </a:endParaRPr>
          </a:p>
          <a:p>
            <a:pPr>
              <a:lnSpc>
                <a:spcPct val="120000"/>
              </a:lnSpc>
              <a:buFont typeface="Arial" charset="0"/>
              <a:buNone/>
            </a:pPr>
            <a:r>
              <a:rPr lang="zh-CN" altLang="en-US" sz="800" dirty="0">
                <a:solidFill>
                  <a:schemeClr val="bg2"/>
                </a:solidFill>
              </a:rPr>
              <a:t>检索增强生成（</a:t>
            </a:r>
            <a:r>
              <a:rPr lang="en-US" altLang="zh-CN" sz="800" dirty="0">
                <a:solidFill>
                  <a:schemeClr val="bg2"/>
                </a:solidFill>
              </a:rPr>
              <a:t>RAG</a:t>
            </a:r>
            <a:r>
              <a:rPr lang="zh-CN" altLang="en-US" sz="800" dirty="0">
                <a:solidFill>
                  <a:schemeClr val="bg2"/>
                </a:solidFill>
              </a:rPr>
              <a:t>）是指对大型语言模型输出进行优化，使其在生成回答时能够利用外部的、最新的、或私有的知识库。</a:t>
            </a:r>
          </a:p>
          <a:p>
            <a:pPr>
              <a:lnSpc>
                <a:spcPct val="120000"/>
              </a:lnSpc>
              <a:buFont typeface="Arial" charset="0"/>
              <a:buNone/>
            </a:pPr>
            <a:endParaRPr lang="zh-CN" altLang="en-US" sz="800" dirty="0">
              <a:solidFill>
                <a:schemeClr val="bg2"/>
              </a:solidFill>
            </a:endParaRPr>
          </a:p>
          <a:p>
            <a:pPr>
              <a:lnSpc>
                <a:spcPct val="120000"/>
              </a:lnSpc>
              <a:buFont typeface="Arial" charset="0"/>
              <a:buNone/>
            </a:pPr>
            <a:r>
              <a:rPr lang="zh-CN" altLang="en-US" sz="800" dirty="0">
                <a:solidFill>
                  <a:schemeClr val="bg2"/>
                </a:solidFill>
              </a:rPr>
              <a:t>它巧妙地结合了信息检索 </a:t>
            </a:r>
            <a:r>
              <a:rPr lang="en-US" altLang="zh-CN" sz="800" dirty="0">
                <a:solidFill>
                  <a:schemeClr val="bg2"/>
                </a:solidFill>
              </a:rPr>
              <a:t>(Information Retrieval) </a:t>
            </a:r>
            <a:r>
              <a:rPr lang="zh-CN" altLang="en-US" sz="800" dirty="0">
                <a:solidFill>
                  <a:schemeClr val="bg2"/>
                </a:solidFill>
              </a:rPr>
              <a:t>和自然语言生成 </a:t>
            </a:r>
            <a:r>
              <a:rPr lang="en-US" altLang="zh-CN" sz="800" dirty="0">
                <a:solidFill>
                  <a:schemeClr val="bg2"/>
                </a:solidFill>
              </a:rPr>
              <a:t>(Natural Language Generation) </a:t>
            </a:r>
            <a:r>
              <a:rPr lang="zh-CN" altLang="en-US" sz="800" dirty="0">
                <a:solidFill>
                  <a:schemeClr val="bg2"/>
                </a:solidFill>
              </a:rPr>
              <a:t>两个阶段。可以把它想象成给 </a:t>
            </a:r>
            <a:r>
              <a:rPr lang="en-US" altLang="zh-CN" sz="800" dirty="0">
                <a:solidFill>
                  <a:schemeClr val="bg2"/>
                </a:solidFill>
              </a:rPr>
              <a:t>LLM </a:t>
            </a:r>
            <a:r>
              <a:rPr lang="zh-CN" altLang="en-US" sz="800" dirty="0">
                <a:solidFill>
                  <a:schemeClr val="bg2"/>
                </a:solidFill>
              </a:rPr>
              <a:t>提供一个动态的、可访问的“参考书”或“开放笔记”，让它在回答问题前先“查阅资料”，而不是仅仅依赖其内部训练时“记住”的知识。</a:t>
            </a:r>
          </a:p>
        </p:txBody>
      </p:sp>
      <p:sp>
        <p:nvSpPr>
          <p:cNvPr id="39964" name="Rectangle 28" descr="33"/>
          <p:cNvSpPr>
            <a:spLocks noChangeArrowheads="1"/>
          </p:cNvSpPr>
          <p:nvPr/>
        </p:nvSpPr>
        <p:spPr bwMode="auto">
          <a:xfrm>
            <a:off x="3275013" y="1535112"/>
            <a:ext cx="5329237" cy="2491565"/>
          </a:xfrm>
          <a:prstGeom prst="rect">
            <a:avLst/>
          </a:prstGeom>
          <a:blipFill dpi="0" rotWithShape="1">
            <a:blip r:embed="rId2"/>
            <a:srcRect/>
            <a:stretch>
              <a:fillRect/>
            </a:stretch>
          </a:blipFill>
          <a:ln>
            <a:noFill/>
          </a:ln>
          <a:effectLst/>
          <a:extLst/>
        </p:spPr>
        <p:txBody>
          <a:bodyPr wrap="none" anchor="ctr"/>
          <a:lstStyle/>
          <a:p>
            <a:endParaRPr lang="zh-CN" altLang="en-US"/>
          </a:p>
        </p:txBody>
      </p:sp>
      <p:sp>
        <p:nvSpPr>
          <p:cNvPr id="39969" name="Line 33"/>
          <p:cNvSpPr>
            <a:spLocks noChangeShapeType="1"/>
          </p:cNvSpPr>
          <p:nvPr/>
        </p:nvSpPr>
        <p:spPr bwMode="auto">
          <a:xfrm>
            <a:off x="3014663" y="1517650"/>
            <a:ext cx="0" cy="2584450"/>
          </a:xfrm>
          <a:prstGeom prst="line">
            <a:avLst/>
          </a:prstGeom>
          <a:noFill/>
          <a:ln w="635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42"/>
          <p:cNvSpPr txBox="1">
            <a:spLocks noChangeArrowheads="1"/>
          </p:cNvSpPr>
          <p:nvPr/>
        </p:nvSpPr>
        <p:spPr bwMode="auto">
          <a:xfrm>
            <a:off x="827584" y="321418"/>
            <a:ext cx="16610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C09CC2"/>
                </a:solidFill>
              </a:rPr>
              <a:t>一、什么</a:t>
            </a:r>
            <a:r>
              <a:rPr lang="zh-CN" altLang="en-US" sz="1400" b="1" dirty="0">
                <a:solidFill>
                  <a:srgbClr val="C09CC2"/>
                </a:solidFill>
              </a:rPr>
              <a:t>是</a:t>
            </a:r>
            <a:r>
              <a:rPr lang="en-US" altLang="zh-CN" sz="1400" b="1" dirty="0">
                <a:solidFill>
                  <a:srgbClr val="C09CC2"/>
                </a:solidFill>
              </a:rPr>
              <a:t>RAG</a:t>
            </a:r>
            <a:r>
              <a:rPr lang="zh-CN" altLang="en-US" sz="1400" b="1" dirty="0">
                <a:solidFill>
                  <a:srgbClr val="C09CC2"/>
                </a:solidFill>
              </a:rPr>
              <a:t>？</a:t>
            </a:r>
          </a:p>
        </p:txBody>
      </p:sp>
      <p:sp>
        <p:nvSpPr>
          <p:cNvPr id="16" name="Text Box 43"/>
          <p:cNvSpPr txBox="1">
            <a:spLocks noChangeArrowheads="1"/>
          </p:cNvSpPr>
          <p:nvPr/>
        </p:nvSpPr>
        <p:spPr bwMode="auto">
          <a:xfrm>
            <a:off x="827584" y="529510"/>
            <a:ext cx="5677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1-1 </a:t>
            </a:r>
            <a:r>
              <a:rPr lang="zh-CN" altLang="en-US" sz="800" dirty="0" smtClean="0">
                <a:solidFill>
                  <a:schemeClr val="bg2"/>
                </a:solidFill>
              </a:rPr>
              <a:t>概念</a:t>
            </a:r>
            <a:endParaRPr lang="zh-CN" altLang="en-US" sz="800" dirty="0">
              <a:solidFill>
                <a:schemeClr val="bg2"/>
              </a:solidFill>
            </a:endParaRPr>
          </a:p>
        </p:txBody>
      </p:sp>
      <p:grpSp>
        <p:nvGrpSpPr>
          <p:cNvPr id="17" name="组合 16"/>
          <p:cNvGrpSpPr/>
          <p:nvPr/>
        </p:nvGrpSpPr>
        <p:grpSpPr>
          <a:xfrm>
            <a:off x="282763" y="-9727"/>
            <a:ext cx="472138" cy="804782"/>
            <a:chOff x="1775252" y="2062276"/>
            <a:chExt cx="1045160" cy="1781528"/>
          </a:xfrm>
        </p:grpSpPr>
        <p:grpSp>
          <p:nvGrpSpPr>
            <p:cNvPr id="18" name="组合 17"/>
            <p:cNvGrpSpPr/>
            <p:nvPr/>
          </p:nvGrpSpPr>
          <p:grpSpPr>
            <a:xfrm>
              <a:off x="1775252" y="2763988"/>
              <a:ext cx="1045160" cy="1079816"/>
              <a:chOff x="-4061568" y="1901032"/>
              <a:chExt cx="1819276" cy="1879600"/>
            </a:xfrm>
          </p:grpSpPr>
          <p:sp>
            <p:nvSpPr>
              <p:cNvPr id="20"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19" name="直接连接符 18"/>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29" name="矩形 28"/>
          <p:cNvSpPr/>
          <p:nvPr/>
        </p:nvSpPr>
        <p:spPr>
          <a:xfrm>
            <a:off x="5643412" y="4116908"/>
            <a:ext cx="592437" cy="225383"/>
          </a:xfrm>
          <a:prstGeom prst="rect">
            <a:avLst/>
          </a:prstGeom>
        </p:spPr>
        <p:txBody>
          <a:bodyPr wrap="square">
            <a:spAutoFit/>
          </a:bodyPr>
          <a:lstStyle/>
          <a:p>
            <a:pPr>
              <a:lnSpc>
                <a:spcPct val="120000"/>
              </a:lnSpc>
              <a:buFont typeface="Arial" charset="0"/>
              <a:buNone/>
            </a:pPr>
            <a:r>
              <a:rPr lang="ja-JP" altLang="en-US" sz="800" b="1" dirty="0" smtClean="0">
                <a:solidFill>
                  <a:schemeClr val="bg2"/>
                </a:solidFill>
              </a:rPr>
              <a:t>参考画像</a:t>
            </a:r>
            <a:endParaRPr lang="zh-CN" altLang="en-US" sz="800" b="1" dirty="0">
              <a:solidFill>
                <a:schemeClr val="bg2"/>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9" name="Oval 9"/>
          <p:cNvSpPr>
            <a:spLocks noChangeArrowheads="1"/>
          </p:cNvSpPr>
          <p:nvPr/>
        </p:nvSpPr>
        <p:spPr bwMode="auto">
          <a:xfrm>
            <a:off x="2108248" y="2800854"/>
            <a:ext cx="733425" cy="733425"/>
          </a:xfrm>
          <a:prstGeom prst="ellipse">
            <a:avLst/>
          </a:prstGeom>
          <a:solidFill>
            <a:srgbClr val="9DD53E"/>
          </a:solidFill>
          <a:ln>
            <a:noFill/>
          </a:ln>
        </p:spPr>
        <p:txBody>
          <a:bodyPr/>
          <a:lstStyle/>
          <a:p>
            <a:endParaRPr lang="zh-CN" altLang="en-US"/>
          </a:p>
        </p:txBody>
      </p:sp>
      <p:sp>
        <p:nvSpPr>
          <p:cNvPr id="20490" name="Oval 10"/>
          <p:cNvSpPr>
            <a:spLocks noChangeArrowheads="1"/>
          </p:cNvSpPr>
          <p:nvPr/>
        </p:nvSpPr>
        <p:spPr bwMode="auto">
          <a:xfrm>
            <a:off x="1427875" y="2165854"/>
            <a:ext cx="641350" cy="635000"/>
          </a:xfrm>
          <a:prstGeom prst="ellipse">
            <a:avLst/>
          </a:prstGeom>
          <a:solidFill>
            <a:srgbClr val="C09CC2"/>
          </a:solidFill>
          <a:ln>
            <a:noFill/>
          </a:ln>
        </p:spPr>
        <p:txBody>
          <a:bodyPr/>
          <a:lstStyle/>
          <a:p>
            <a:endParaRPr lang="zh-CN" altLang="en-US"/>
          </a:p>
        </p:txBody>
      </p:sp>
      <p:sp>
        <p:nvSpPr>
          <p:cNvPr id="20491" name="Oval 11"/>
          <p:cNvSpPr>
            <a:spLocks noChangeArrowheads="1"/>
          </p:cNvSpPr>
          <p:nvPr/>
        </p:nvSpPr>
        <p:spPr bwMode="auto">
          <a:xfrm>
            <a:off x="890588" y="1985963"/>
            <a:ext cx="366712" cy="366712"/>
          </a:xfrm>
          <a:prstGeom prst="ellipse">
            <a:avLst/>
          </a:prstGeom>
          <a:solidFill>
            <a:srgbClr val="594D7B"/>
          </a:solidFill>
          <a:ln>
            <a:noFill/>
          </a:ln>
        </p:spPr>
        <p:txBody>
          <a:bodyPr/>
          <a:lstStyle/>
          <a:p>
            <a:endParaRPr lang="zh-CN" altLang="en-US"/>
          </a:p>
        </p:txBody>
      </p:sp>
      <p:sp>
        <p:nvSpPr>
          <p:cNvPr id="20492" name="Oval 12"/>
          <p:cNvSpPr>
            <a:spLocks noChangeArrowheads="1"/>
          </p:cNvSpPr>
          <p:nvPr/>
        </p:nvSpPr>
        <p:spPr bwMode="auto">
          <a:xfrm>
            <a:off x="552450" y="2289175"/>
            <a:ext cx="255588" cy="255588"/>
          </a:xfrm>
          <a:prstGeom prst="ellipse">
            <a:avLst/>
          </a:prstGeom>
          <a:solidFill>
            <a:srgbClr val="E54B81"/>
          </a:solidFill>
          <a:ln>
            <a:noFill/>
          </a:ln>
        </p:spPr>
        <p:txBody>
          <a:bodyPr/>
          <a:lstStyle/>
          <a:p>
            <a:endParaRPr lang="zh-CN" altLang="en-US"/>
          </a:p>
        </p:txBody>
      </p:sp>
      <p:sp>
        <p:nvSpPr>
          <p:cNvPr id="20493" name="Oval 13"/>
          <p:cNvSpPr>
            <a:spLocks noChangeArrowheads="1"/>
          </p:cNvSpPr>
          <p:nvPr/>
        </p:nvSpPr>
        <p:spPr bwMode="auto">
          <a:xfrm>
            <a:off x="230188" y="2289175"/>
            <a:ext cx="176212" cy="176213"/>
          </a:xfrm>
          <a:prstGeom prst="ellipse">
            <a:avLst/>
          </a:prstGeom>
          <a:solidFill>
            <a:srgbClr val="594D7B"/>
          </a:solidFill>
          <a:ln>
            <a:noFill/>
          </a:ln>
        </p:spPr>
        <p:txBody>
          <a:bodyPr/>
          <a:lstStyle/>
          <a:p>
            <a:endParaRPr lang="zh-CN" altLang="en-US"/>
          </a:p>
        </p:txBody>
      </p:sp>
      <p:sp>
        <p:nvSpPr>
          <p:cNvPr id="20494" name="Oval 14"/>
          <p:cNvSpPr>
            <a:spLocks noChangeArrowheads="1"/>
          </p:cNvSpPr>
          <p:nvPr/>
        </p:nvSpPr>
        <p:spPr bwMode="auto">
          <a:xfrm>
            <a:off x="-301625" y="2500313"/>
            <a:ext cx="592138" cy="592137"/>
          </a:xfrm>
          <a:prstGeom prst="ellipse">
            <a:avLst/>
          </a:prstGeom>
          <a:solidFill>
            <a:srgbClr val="C09CC2"/>
          </a:solidFill>
          <a:ln>
            <a:noFill/>
          </a:ln>
        </p:spPr>
        <p:txBody>
          <a:bodyPr/>
          <a:lstStyle/>
          <a:p>
            <a:endParaRPr lang="zh-CN" altLang="en-US"/>
          </a:p>
        </p:txBody>
      </p:sp>
      <p:sp>
        <p:nvSpPr>
          <p:cNvPr id="20495" name="Oval 15"/>
          <p:cNvSpPr>
            <a:spLocks noChangeArrowheads="1"/>
          </p:cNvSpPr>
          <p:nvPr/>
        </p:nvSpPr>
        <p:spPr bwMode="auto">
          <a:xfrm>
            <a:off x="4756956" y="1112198"/>
            <a:ext cx="323985" cy="323850"/>
          </a:xfrm>
          <a:prstGeom prst="ellipse">
            <a:avLst/>
          </a:prstGeom>
          <a:solidFill>
            <a:srgbClr val="C09CC2"/>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itchFamily="34" charset="0"/>
            </a:endParaRPr>
          </a:p>
        </p:txBody>
      </p:sp>
      <p:sp>
        <p:nvSpPr>
          <p:cNvPr id="20496" name="Oval 16"/>
          <p:cNvSpPr>
            <a:spLocks noChangeArrowheads="1"/>
          </p:cNvSpPr>
          <p:nvPr/>
        </p:nvSpPr>
        <p:spPr bwMode="auto">
          <a:xfrm>
            <a:off x="4756957" y="1998053"/>
            <a:ext cx="323850" cy="323850"/>
          </a:xfrm>
          <a:prstGeom prst="ellipse">
            <a:avLst/>
          </a:prstGeom>
          <a:solidFill>
            <a:srgbClr val="594D7B"/>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itchFamily="34" charset="0"/>
            </a:endParaRPr>
          </a:p>
        </p:txBody>
      </p:sp>
      <p:sp>
        <p:nvSpPr>
          <p:cNvPr id="20497" name="Oval 17"/>
          <p:cNvSpPr>
            <a:spLocks noChangeArrowheads="1"/>
          </p:cNvSpPr>
          <p:nvPr/>
        </p:nvSpPr>
        <p:spPr bwMode="auto">
          <a:xfrm>
            <a:off x="4756957" y="2957748"/>
            <a:ext cx="323850" cy="320675"/>
          </a:xfrm>
          <a:prstGeom prst="ellipse">
            <a:avLst/>
          </a:prstGeom>
          <a:solidFill>
            <a:srgbClr val="E54B81"/>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itchFamily="34" charset="0"/>
            </a:endParaRPr>
          </a:p>
        </p:txBody>
      </p:sp>
      <p:sp>
        <p:nvSpPr>
          <p:cNvPr id="20498" name="Oval 18"/>
          <p:cNvSpPr>
            <a:spLocks noChangeArrowheads="1"/>
          </p:cNvSpPr>
          <p:nvPr/>
        </p:nvSpPr>
        <p:spPr bwMode="auto">
          <a:xfrm>
            <a:off x="4756957" y="3727832"/>
            <a:ext cx="323850" cy="323850"/>
          </a:xfrm>
          <a:prstGeom prst="ellipse">
            <a:avLst/>
          </a:prstGeom>
          <a:solidFill>
            <a:srgbClr val="9DD53E"/>
          </a:solidFill>
          <a:ln>
            <a:noFill/>
          </a:ln>
          <a:effectLst>
            <a:outerShdw blurRad="63500" dist="63500" dir="2700000" algn="tl" rotWithShape="0">
              <a:prstClr val="black">
                <a:alpha val="10000"/>
              </a:prstClr>
            </a:outerShdw>
          </a:effectLst>
        </p:spPr>
        <p:txBody>
          <a:bodyPr/>
          <a:lstStyle/>
          <a:p>
            <a:pPr algn="ctr"/>
            <a:endParaRPr lang="zh-CN" altLang="en-US">
              <a:solidFill>
                <a:schemeClr val="bg1"/>
              </a:solidFill>
              <a:latin typeface="Impact" pitchFamily="34" charset="0"/>
            </a:endParaRPr>
          </a:p>
        </p:txBody>
      </p:sp>
      <p:grpSp>
        <p:nvGrpSpPr>
          <p:cNvPr id="20499" name="Group 19"/>
          <p:cNvGrpSpPr/>
          <p:nvPr/>
        </p:nvGrpSpPr>
        <p:grpSpPr bwMode="auto">
          <a:xfrm>
            <a:off x="3068058" y="2157885"/>
            <a:ext cx="1206004" cy="1803690"/>
            <a:chOff x="0" y="0"/>
            <a:chExt cx="1335" cy="1947"/>
          </a:xfrm>
          <a:solidFill>
            <a:srgbClr val="C09CC2"/>
          </a:solidFill>
        </p:grpSpPr>
        <p:sp>
          <p:nvSpPr>
            <p:cNvPr id="20500" name="Freeform 20"/>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1" name="Freeform 21"/>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2" name="Freeform 22"/>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3" name="Freeform 23"/>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4" name="Freeform 24"/>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05" name="Group 25"/>
          <p:cNvGrpSpPr/>
          <p:nvPr/>
        </p:nvGrpSpPr>
        <p:grpSpPr bwMode="auto">
          <a:xfrm>
            <a:off x="4869670" y="3818320"/>
            <a:ext cx="98425" cy="146050"/>
            <a:chOff x="0" y="0"/>
            <a:chExt cx="85" cy="127"/>
          </a:xfrm>
        </p:grpSpPr>
        <p:sp>
          <p:nvSpPr>
            <p:cNvPr id="20506" name="Freeform 26"/>
            <p:cNvSpPr>
              <a:spLocks noEditPoints="1"/>
            </p:cNvSpPr>
            <p:nvPr/>
          </p:nvSpPr>
          <p:spPr bwMode="auto">
            <a:xfrm>
              <a:off x="0" y="47"/>
              <a:ext cx="85" cy="80"/>
            </a:xfrm>
            <a:custGeom>
              <a:avLst/>
              <a:gdLst>
                <a:gd name="T0" fmla="*/ 34 w 36"/>
                <a:gd name="T1" fmla="*/ 0 h 34"/>
                <a:gd name="T2" fmla="*/ 2 w 36"/>
                <a:gd name="T3" fmla="*/ 0 h 34"/>
                <a:gd name="T4" fmla="*/ 1 w 36"/>
                <a:gd name="T5" fmla="*/ 0 h 34"/>
                <a:gd name="T6" fmla="*/ 0 w 36"/>
                <a:gd name="T7" fmla="*/ 1 h 34"/>
                <a:gd name="T8" fmla="*/ 0 w 36"/>
                <a:gd name="T9" fmla="*/ 6 h 34"/>
                <a:gd name="T10" fmla="*/ 0 w 36"/>
                <a:gd name="T11" fmla="*/ 32 h 34"/>
                <a:gd name="T12" fmla="*/ 2 w 36"/>
                <a:gd name="T13" fmla="*/ 34 h 34"/>
                <a:gd name="T14" fmla="*/ 34 w 36"/>
                <a:gd name="T15" fmla="*/ 34 h 34"/>
                <a:gd name="T16" fmla="*/ 36 w 36"/>
                <a:gd name="T17" fmla="*/ 32 h 34"/>
                <a:gd name="T18" fmla="*/ 36 w 36"/>
                <a:gd name="T19" fmla="*/ 1 h 34"/>
                <a:gd name="T20" fmla="*/ 34 w 36"/>
                <a:gd name="T21" fmla="*/ 0 h 34"/>
                <a:gd name="T22" fmla="*/ 8 w 36"/>
                <a:gd name="T23" fmla="*/ 7 h 34"/>
                <a:gd name="T24" fmla="*/ 11 w 36"/>
                <a:gd name="T25" fmla="*/ 7 h 34"/>
                <a:gd name="T26" fmla="*/ 11 w 36"/>
                <a:gd name="T27" fmla="*/ 26 h 34"/>
                <a:gd name="T28" fmla="*/ 8 w 36"/>
                <a:gd name="T29" fmla="*/ 26 h 34"/>
                <a:gd name="T30" fmla="*/ 8 w 36"/>
                <a:gd name="T31" fmla="*/ 7 h 34"/>
                <a:gd name="T32" fmla="*/ 16 w 36"/>
                <a:gd name="T33" fmla="*/ 7 h 34"/>
                <a:gd name="T34" fmla="*/ 20 w 36"/>
                <a:gd name="T35" fmla="*/ 7 h 34"/>
                <a:gd name="T36" fmla="*/ 20 w 36"/>
                <a:gd name="T37" fmla="*/ 26 h 34"/>
                <a:gd name="T38" fmla="*/ 16 w 36"/>
                <a:gd name="T39" fmla="*/ 26 h 34"/>
                <a:gd name="T40" fmla="*/ 16 w 36"/>
                <a:gd name="T41" fmla="*/ 7 h 34"/>
                <a:gd name="T42" fmla="*/ 28 w 36"/>
                <a:gd name="T43" fmla="*/ 26 h 34"/>
                <a:gd name="T44" fmla="*/ 25 w 36"/>
                <a:gd name="T45" fmla="*/ 26 h 34"/>
                <a:gd name="T46" fmla="*/ 25 w 36"/>
                <a:gd name="T47" fmla="*/ 7 h 34"/>
                <a:gd name="T48" fmla="*/ 28 w 36"/>
                <a:gd name="T49" fmla="*/ 7 h 34"/>
                <a:gd name="T50" fmla="*/ 28 w 36"/>
                <a:gd name="T51" fmla="*/ 2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4">
                  <a:moveTo>
                    <a:pt x="34" y="0"/>
                  </a:moveTo>
                  <a:cubicBezTo>
                    <a:pt x="2" y="0"/>
                    <a:pt x="2" y="0"/>
                    <a:pt x="2" y="0"/>
                  </a:cubicBezTo>
                  <a:cubicBezTo>
                    <a:pt x="2" y="0"/>
                    <a:pt x="2" y="0"/>
                    <a:pt x="1" y="0"/>
                  </a:cubicBezTo>
                  <a:cubicBezTo>
                    <a:pt x="1" y="0"/>
                    <a:pt x="0" y="1"/>
                    <a:pt x="0" y="1"/>
                  </a:cubicBezTo>
                  <a:cubicBezTo>
                    <a:pt x="0" y="6"/>
                    <a:pt x="0" y="6"/>
                    <a:pt x="0" y="6"/>
                  </a:cubicBezTo>
                  <a:cubicBezTo>
                    <a:pt x="0" y="32"/>
                    <a:pt x="0" y="32"/>
                    <a:pt x="0" y="32"/>
                  </a:cubicBezTo>
                  <a:cubicBezTo>
                    <a:pt x="0" y="33"/>
                    <a:pt x="1" y="34"/>
                    <a:pt x="2" y="34"/>
                  </a:cubicBezTo>
                  <a:cubicBezTo>
                    <a:pt x="34" y="34"/>
                    <a:pt x="34" y="34"/>
                    <a:pt x="34" y="34"/>
                  </a:cubicBezTo>
                  <a:cubicBezTo>
                    <a:pt x="35" y="34"/>
                    <a:pt x="36" y="33"/>
                    <a:pt x="36" y="32"/>
                  </a:cubicBezTo>
                  <a:cubicBezTo>
                    <a:pt x="36" y="1"/>
                    <a:pt x="36" y="1"/>
                    <a:pt x="36" y="1"/>
                  </a:cubicBezTo>
                  <a:cubicBezTo>
                    <a:pt x="36" y="0"/>
                    <a:pt x="35" y="0"/>
                    <a:pt x="34" y="0"/>
                  </a:cubicBezTo>
                  <a:close/>
                  <a:moveTo>
                    <a:pt x="8" y="7"/>
                  </a:moveTo>
                  <a:cubicBezTo>
                    <a:pt x="11" y="7"/>
                    <a:pt x="11" y="7"/>
                    <a:pt x="11" y="7"/>
                  </a:cubicBezTo>
                  <a:cubicBezTo>
                    <a:pt x="11" y="26"/>
                    <a:pt x="11" y="26"/>
                    <a:pt x="11" y="26"/>
                  </a:cubicBezTo>
                  <a:cubicBezTo>
                    <a:pt x="8" y="26"/>
                    <a:pt x="8" y="26"/>
                    <a:pt x="8" y="26"/>
                  </a:cubicBezTo>
                  <a:lnTo>
                    <a:pt x="8" y="7"/>
                  </a:lnTo>
                  <a:close/>
                  <a:moveTo>
                    <a:pt x="16" y="7"/>
                  </a:moveTo>
                  <a:cubicBezTo>
                    <a:pt x="20" y="7"/>
                    <a:pt x="20" y="7"/>
                    <a:pt x="20" y="7"/>
                  </a:cubicBezTo>
                  <a:cubicBezTo>
                    <a:pt x="20" y="26"/>
                    <a:pt x="20" y="26"/>
                    <a:pt x="20" y="26"/>
                  </a:cubicBezTo>
                  <a:cubicBezTo>
                    <a:pt x="16" y="26"/>
                    <a:pt x="16" y="26"/>
                    <a:pt x="16" y="26"/>
                  </a:cubicBezTo>
                  <a:lnTo>
                    <a:pt x="16" y="7"/>
                  </a:lnTo>
                  <a:close/>
                  <a:moveTo>
                    <a:pt x="28" y="26"/>
                  </a:moveTo>
                  <a:cubicBezTo>
                    <a:pt x="25" y="26"/>
                    <a:pt x="25" y="26"/>
                    <a:pt x="25" y="26"/>
                  </a:cubicBezTo>
                  <a:cubicBezTo>
                    <a:pt x="25" y="7"/>
                    <a:pt x="25" y="7"/>
                    <a:pt x="25" y="7"/>
                  </a:cubicBezTo>
                  <a:cubicBezTo>
                    <a:pt x="28" y="7"/>
                    <a:pt x="28" y="7"/>
                    <a:pt x="28" y="7"/>
                  </a:cubicBezTo>
                  <a:lnTo>
                    <a:pt x="28" y="2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07" name="Freeform 27"/>
            <p:cNvSpPr/>
            <p:nvPr/>
          </p:nvSpPr>
          <p:spPr bwMode="auto">
            <a:xfrm>
              <a:off x="0" y="0"/>
              <a:ext cx="85" cy="33"/>
            </a:xfrm>
            <a:custGeom>
              <a:avLst/>
              <a:gdLst>
                <a:gd name="T0" fmla="*/ 34 w 36"/>
                <a:gd name="T1" fmla="*/ 14 h 14"/>
                <a:gd name="T2" fmla="*/ 36 w 36"/>
                <a:gd name="T3" fmla="*/ 12 h 14"/>
                <a:gd name="T4" fmla="*/ 36 w 36"/>
                <a:gd name="T5" fmla="*/ 7 h 14"/>
                <a:gd name="T6" fmla="*/ 34 w 36"/>
                <a:gd name="T7" fmla="*/ 5 h 14"/>
                <a:gd name="T8" fmla="*/ 26 w 36"/>
                <a:gd name="T9" fmla="*/ 5 h 14"/>
                <a:gd name="T10" fmla="*/ 25 w 36"/>
                <a:gd name="T11" fmla="*/ 4 h 14"/>
                <a:gd name="T12" fmla="*/ 25 w 36"/>
                <a:gd name="T13" fmla="*/ 1 h 14"/>
                <a:gd name="T14" fmla="*/ 23 w 36"/>
                <a:gd name="T15" fmla="*/ 0 h 14"/>
                <a:gd name="T16" fmla="*/ 13 w 36"/>
                <a:gd name="T17" fmla="*/ 0 h 14"/>
                <a:gd name="T18" fmla="*/ 12 w 36"/>
                <a:gd name="T19" fmla="*/ 1 h 14"/>
                <a:gd name="T20" fmla="*/ 12 w 36"/>
                <a:gd name="T21" fmla="*/ 4 h 14"/>
                <a:gd name="T22" fmla="*/ 10 w 36"/>
                <a:gd name="T23" fmla="*/ 5 h 14"/>
                <a:gd name="T24" fmla="*/ 2 w 36"/>
                <a:gd name="T25" fmla="*/ 5 h 14"/>
                <a:gd name="T26" fmla="*/ 0 w 36"/>
                <a:gd name="T27" fmla="*/ 7 h 14"/>
                <a:gd name="T28" fmla="*/ 0 w 36"/>
                <a:gd name="T29" fmla="*/ 12 h 14"/>
                <a:gd name="T30" fmla="*/ 2 w 36"/>
                <a:gd name="T31" fmla="*/ 14 h 14"/>
                <a:gd name="T32" fmla="*/ 34 w 36"/>
                <a:gd name="T3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 h="14">
                  <a:moveTo>
                    <a:pt x="34" y="14"/>
                  </a:moveTo>
                  <a:cubicBezTo>
                    <a:pt x="35" y="14"/>
                    <a:pt x="36" y="13"/>
                    <a:pt x="36" y="12"/>
                  </a:cubicBezTo>
                  <a:cubicBezTo>
                    <a:pt x="36" y="7"/>
                    <a:pt x="36" y="7"/>
                    <a:pt x="36" y="7"/>
                  </a:cubicBezTo>
                  <a:cubicBezTo>
                    <a:pt x="36" y="6"/>
                    <a:pt x="35" y="5"/>
                    <a:pt x="34" y="5"/>
                  </a:cubicBezTo>
                  <a:cubicBezTo>
                    <a:pt x="26" y="5"/>
                    <a:pt x="26" y="5"/>
                    <a:pt x="26" y="5"/>
                  </a:cubicBezTo>
                  <a:cubicBezTo>
                    <a:pt x="25" y="5"/>
                    <a:pt x="25" y="5"/>
                    <a:pt x="25" y="4"/>
                  </a:cubicBezTo>
                  <a:cubicBezTo>
                    <a:pt x="25" y="1"/>
                    <a:pt x="25" y="1"/>
                    <a:pt x="25" y="1"/>
                  </a:cubicBezTo>
                  <a:cubicBezTo>
                    <a:pt x="25" y="0"/>
                    <a:pt x="24" y="0"/>
                    <a:pt x="23" y="0"/>
                  </a:cubicBezTo>
                  <a:cubicBezTo>
                    <a:pt x="13" y="0"/>
                    <a:pt x="13" y="0"/>
                    <a:pt x="13" y="0"/>
                  </a:cubicBezTo>
                  <a:cubicBezTo>
                    <a:pt x="12" y="0"/>
                    <a:pt x="12" y="0"/>
                    <a:pt x="12" y="1"/>
                  </a:cubicBezTo>
                  <a:cubicBezTo>
                    <a:pt x="12" y="4"/>
                    <a:pt x="12" y="4"/>
                    <a:pt x="12" y="4"/>
                  </a:cubicBezTo>
                  <a:cubicBezTo>
                    <a:pt x="12" y="5"/>
                    <a:pt x="11" y="5"/>
                    <a:pt x="10" y="5"/>
                  </a:cubicBezTo>
                  <a:cubicBezTo>
                    <a:pt x="2" y="5"/>
                    <a:pt x="2" y="5"/>
                    <a:pt x="2" y="5"/>
                  </a:cubicBezTo>
                  <a:cubicBezTo>
                    <a:pt x="1" y="5"/>
                    <a:pt x="0" y="6"/>
                    <a:pt x="0" y="7"/>
                  </a:cubicBezTo>
                  <a:cubicBezTo>
                    <a:pt x="0" y="12"/>
                    <a:pt x="0" y="12"/>
                    <a:pt x="0" y="12"/>
                  </a:cubicBezTo>
                  <a:cubicBezTo>
                    <a:pt x="0" y="13"/>
                    <a:pt x="1" y="14"/>
                    <a:pt x="2" y="14"/>
                  </a:cubicBezTo>
                  <a:lnTo>
                    <a:pt x="34" y="1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08" name="Group 28"/>
          <p:cNvGrpSpPr/>
          <p:nvPr/>
        </p:nvGrpSpPr>
        <p:grpSpPr bwMode="auto">
          <a:xfrm>
            <a:off x="4842682" y="3048235"/>
            <a:ext cx="152400" cy="123825"/>
            <a:chOff x="0" y="0"/>
            <a:chExt cx="132" cy="109"/>
          </a:xfrm>
        </p:grpSpPr>
        <p:sp>
          <p:nvSpPr>
            <p:cNvPr id="20509" name="Freeform 29"/>
            <p:cNvSpPr/>
            <p:nvPr/>
          </p:nvSpPr>
          <p:spPr bwMode="auto">
            <a:xfrm>
              <a:off x="83" y="38"/>
              <a:ext cx="49" cy="71"/>
            </a:xfrm>
            <a:custGeom>
              <a:avLst/>
              <a:gdLst>
                <a:gd name="T0" fmla="*/ 21 w 21"/>
                <a:gd name="T1" fmla="*/ 15 h 30"/>
                <a:gd name="T2" fmla="*/ 5 w 21"/>
                <a:gd name="T3" fmla="*/ 30 h 30"/>
                <a:gd name="T4" fmla="*/ 0 w 21"/>
                <a:gd name="T5" fmla="*/ 29 h 30"/>
                <a:gd name="T6" fmla="*/ 14 w 21"/>
                <a:gd name="T7" fmla="*/ 9 h 30"/>
                <a:gd name="T8" fmla="*/ 12 w 21"/>
                <a:gd name="T9" fmla="*/ 0 h 30"/>
                <a:gd name="T10" fmla="*/ 21 w 21"/>
                <a:gd name="T11" fmla="*/ 15 h 30"/>
              </a:gdLst>
              <a:ahLst/>
              <a:cxnLst>
                <a:cxn ang="0">
                  <a:pos x="T0" y="T1"/>
                </a:cxn>
                <a:cxn ang="0">
                  <a:pos x="T2" y="T3"/>
                </a:cxn>
                <a:cxn ang="0">
                  <a:pos x="T4" y="T5"/>
                </a:cxn>
                <a:cxn ang="0">
                  <a:pos x="T6" y="T7"/>
                </a:cxn>
                <a:cxn ang="0">
                  <a:pos x="T8" y="T9"/>
                </a:cxn>
                <a:cxn ang="0">
                  <a:pos x="T10" y="T11"/>
                </a:cxn>
              </a:cxnLst>
              <a:rect l="0" t="0" r="r" b="b"/>
              <a:pathLst>
                <a:path w="21" h="30">
                  <a:moveTo>
                    <a:pt x="21" y="15"/>
                  </a:moveTo>
                  <a:cubicBezTo>
                    <a:pt x="21" y="23"/>
                    <a:pt x="14" y="30"/>
                    <a:pt x="5" y="30"/>
                  </a:cubicBezTo>
                  <a:cubicBezTo>
                    <a:pt x="4" y="30"/>
                    <a:pt x="2" y="30"/>
                    <a:pt x="0" y="29"/>
                  </a:cubicBezTo>
                  <a:cubicBezTo>
                    <a:pt x="8" y="26"/>
                    <a:pt x="14" y="18"/>
                    <a:pt x="14" y="9"/>
                  </a:cubicBezTo>
                  <a:cubicBezTo>
                    <a:pt x="14" y="6"/>
                    <a:pt x="13" y="3"/>
                    <a:pt x="12" y="0"/>
                  </a:cubicBezTo>
                  <a:cubicBezTo>
                    <a:pt x="17" y="3"/>
                    <a:pt x="21" y="8"/>
                    <a:pt x="21"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0" name="Freeform 30"/>
            <p:cNvSpPr>
              <a:spLocks noEditPoints="1"/>
            </p:cNvSpPr>
            <p:nvPr/>
          </p:nvSpPr>
          <p:spPr bwMode="auto">
            <a:xfrm>
              <a:off x="0" y="0"/>
              <a:ext cx="109" cy="109"/>
            </a:xfrm>
            <a:custGeom>
              <a:avLst/>
              <a:gdLst>
                <a:gd name="T0" fmla="*/ 45 w 46"/>
                <a:gd name="T1" fmla="*/ 15 h 46"/>
                <a:gd name="T2" fmla="*/ 35 w 46"/>
                <a:gd name="T3" fmla="*/ 4 h 46"/>
                <a:gd name="T4" fmla="*/ 35 w 46"/>
                <a:gd name="T5" fmla="*/ 4 h 46"/>
                <a:gd name="T6" fmla="*/ 23 w 46"/>
                <a:gd name="T7" fmla="*/ 0 h 46"/>
                <a:gd name="T8" fmla="*/ 4 w 46"/>
                <a:gd name="T9" fmla="*/ 10 h 46"/>
                <a:gd name="T10" fmla="*/ 0 w 46"/>
                <a:gd name="T11" fmla="*/ 23 h 46"/>
                <a:gd name="T12" fmla="*/ 5 w 46"/>
                <a:gd name="T13" fmla="*/ 37 h 46"/>
                <a:gd name="T14" fmla="*/ 9 w 46"/>
                <a:gd name="T15" fmla="*/ 42 h 46"/>
                <a:gd name="T16" fmla="*/ 14 w 46"/>
                <a:gd name="T17" fmla="*/ 44 h 46"/>
                <a:gd name="T18" fmla="*/ 14 w 46"/>
                <a:gd name="T19" fmla="*/ 44 h 46"/>
                <a:gd name="T20" fmla="*/ 23 w 46"/>
                <a:gd name="T21" fmla="*/ 46 h 46"/>
                <a:gd name="T22" fmla="*/ 32 w 46"/>
                <a:gd name="T23" fmla="*/ 44 h 46"/>
                <a:gd name="T24" fmla="*/ 36 w 46"/>
                <a:gd name="T25" fmla="*/ 42 h 46"/>
                <a:gd name="T26" fmla="*/ 42 w 46"/>
                <a:gd name="T27" fmla="*/ 36 h 46"/>
                <a:gd name="T28" fmla="*/ 46 w 46"/>
                <a:gd name="T29" fmla="*/ 26 h 46"/>
                <a:gd name="T30" fmla="*/ 46 w 46"/>
                <a:gd name="T31" fmla="*/ 26 h 46"/>
                <a:gd name="T32" fmla="*/ 46 w 46"/>
                <a:gd name="T33" fmla="*/ 23 h 46"/>
                <a:gd name="T34" fmla="*/ 45 w 46"/>
                <a:gd name="T35" fmla="*/ 15 h 46"/>
                <a:gd name="T36" fmla="*/ 31 w 46"/>
                <a:gd name="T37" fmla="*/ 11 h 46"/>
                <a:gd name="T38" fmla="*/ 35 w 46"/>
                <a:gd name="T39" fmla="*/ 15 h 46"/>
                <a:gd name="T40" fmla="*/ 35 w 46"/>
                <a:gd name="T41" fmla="*/ 15 h 46"/>
                <a:gd name="T42" fmla="*/ 31 w 46"/>
                <a:gd name="T43" fmla="*/ 19 h 46"/>
                <a:gd name="T44" fmla="*/ 27 w 46"/>
                <a:gd name="T45" fmla="*/ 15 h 46"/>
                <a:gd name="T46" fmla="*/ 31 w 46"/>
                <a:gd name="T47" fmla="*/ 11 h 46"/>
                <a:gd name="T48" fmla="*/ 31 w 46"/>
                <a:gd name="T49" fmla="*/ 11 h 46"/>
                <a:gd name="T50" fmla="*/ 15 w 46"/>
                <a:gd name="T51" fmla="*/ 36 h 46"/>
                <a:gd name="T52" fmla="*/ 11 w 46"/>
                <a:gd name="T53" fmla="*/ 32 h 46"/>
                <a:gd name="T54" fmla="*/ 15 w 46"/>
                <a:gd name="T55" fmla="*/ 28 h 46"/>
                <a:gd name="T56" fmla="*/ 19 w 46"/>
                <a:gd name="T57" fmla="*/ 32 h 46"/>
                <a:gd name="T58" fmla="*/ 15 w 46"/>
                <a:gd name="T59" fmla="*/ 36 h 46"/>
                <a:gd name="T60" fmla="*/ 15 w 46"/>
                <a:gd name="T61" fmla="*/ 19 h 46"/>
                <a:gd name="T62" fmla="*/ 11 w 46"/>
                <a:gd name="T63" fmla="*/ 15 h 46"/>
                <a:gd name="T64" fmla="*/ 15 w 46"/>
                <a:gd name="T65" fmla="*/ 11 h 46"/>
                <a:gd name="T66" fmla="*/ 19 w 46"/>
                <a:gd name="T67" fmla="*/ 15 h 46"/>
                <a:gd name="T68" fmla="*/ 15 w 46"/>
                <a:gd name="T69" fmla="*/ 19 h 46"/>
                <a:gd name="T70" fmla="*/ 20 w 46"/>
                <a:gd name="T71" fmla="*/ 23 h 46"/>
                <a:gd name="T72" fmla="*/ 22 w 46"/>
                <a:gd name="T73" fmla="*/ 21 h 46"/>
                <a:gd name="T74" fmla="*/ 23 w 46"/>
                <a:gd name="T75" fmla="*/ 21 h 46"/>
                <a:gd name="T76" fmla="*/ 26 w 46"/>
                <a:gd name="T77" fmla="*/ 23 h 46"/>
                <a:gd name="T78" fmla="*/ 25 w 46"/>
                <a:gd name="T79" fmla="*/ 25 h 46"/>
                <a:gd name="T80" fmla="*/ 23 w 46"/>
                <a:gd name="T81" fmla="*/ 26 h 46"/>
                <a:gd name="T82" fmla="*/ 20 w 46"/>
                <a:gd name="T83" fmla="*/ 23 h 46"/>
                <a:gd name="T84" fmla="*/ 31 w 46"/>
                <a:gd name="T85" fmla="*/ 36 h 46"/>
                <a:gd name="T86" fmla="*/ 27 w 46"/>
                <a:gd name="T87" fmla="*/ 32 h 46"/>
                <a:gd name="T88" fmla="*/ 31 w 46"/>
                <a:gd name="T89" fmla="*/ 28 h 46"/>
                <a:gd name="T90" fmla="*/ 35 w 46"/>
                <a:gd name="T91" fmla="*/ 32 h 46"/>
                <a:gd name="T92" fmla="*/ 31 w 46"/>
                <a:gd name="T93" fmla="*/ 3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6" h="46">
                  <a:moveTo>
                    <a:pt x="45" y="15"/>
                  </a:moveTo>
                  <a:cubicBezTo>
                    <a:pt x="43" y="10"/>
                    <a:pt x="39" y="6"/>
                    <a:pt x="35" y="4"/>
                  </a:cubicBezTo>
                  <a:cubicBezTo>
                    <a:pt x="35" y="4"/>
                    <a:pt x="35" y="4"/>
                    <a:pt x="35" y="4"/>
                  </a:cubicBezTo>
                  <a:cubicBezTo>
                    <a:pt x="31" y="2"/>
                    <a:pt x="27" y="0"/>
                    <a:pt x="23" y="0"/>
                  </a:cubicBezTo>
                  <a:cubicBezTo>
                    <a:pt x="15" y="0"/>
                    <a:pt x="8" y="4"/>
                    <a:pt x="4" y="10"/>
                  </a:cubicBezTo>
                  <a:cubicBezTo>
                    <a:pt x="2" y="14"/>
                    <a:pt x="0" y="19"/>
                    <a:pt x="0" y="23"/>
                  </a:cubicBezTo>
                  <a:cubicBezTo>
                    <a:pt x="0" y="29"/>
                    <a:pt x="2" y="33"/>
                    <a:pt x="5" y="37"/>
                  </a:cubicBezTo>
                  <a:cubicBezTo>
                    <a:pt x="6" y="39"/>
                    <a:pt x="8" y="40"/>
                    <a:pt x="9" y="42"/>
                  </a:cubicBezTo>
                  <a:cubicBezTo>
                    <a:pt x="11" y="43"/>
                    <a:pt x="12" y="44"/>
                    <a:pt x="14" y="44"/>
                  </a:cubicBezTo>
                  <a:cubicBezTo>
                    <a:pt x="14" y="44"/>
                    <a:pt x="14" y="44"/>
                    <a:pt x="14" y="44"/>
                  </a:cubicBezTo>
                  <a:cubicBezTo>
                    <a:pt x="17" y="46"/>
                    <a:pt x="20" y="46"/>
                    <a:pt x="23" y="46"/>
                  </a:cubicBezTo>
                  <a:cubicBezTo>
                    <a:pt x="26" y="46"/>
                    <a:pt x="30" y="46"/>
                    <a:pt x="32" y="44"/>
                  </a:cubicBezTo>
                  <a:cubicBezTo>
                    <a:pt x="34" y="44"/>
                    <a:pt x="35" y="43"/>
                    <a:pt x="36" y="42"/>
                  </a:cubicBezTo>
                  <a:cubicBezTo>
                    <a:pt x="38" y="41"/>
                    <a:pt x="40" y="39"/>
                    <a:pt x="42" y="36"/>
                  </a:cubicBezTo>
                  <a:cubicBezTo>
                    <a:pt x="44" y="33"/>
                    <a:pt x="45" y="30"/>
                    <a:pt x="46" y="26"/>
                  </a:cubicBezTo>
                  <a:cubicBezTo>
                    <a:pt x="46" y="26"/>
                    <a:pt x="46" y="26"/>
                    <a:pt x="46" y="26"/>
                  </a:cubicBezTo>
                  <a:cubicBezTo>
                    <a:pt x="46" y="25"/>
                    <a:pt x="46" y="24"/>
                    <a:pt x="46" y="23"/>
                  </a:cubicBezTo>
                  <a:cubicBezTo>
                    <a:pt x="46" y="21"/>
                    <a:pt x="45" y="18"/>
                    <a:pt x="45" y="15"/>
                  </a:cubicBezTo>
                  <a:close/>
                  <a:moveTo>
                    <a:pt x="31" y="11"/>
                  </a:moveTo>
                  <a:cubicBezTo>
                    <a:pt x="34" y="11"/>
                    <a:pt x="35" y="13"/>
                    <a:pt x="35" y="15"/>
                  </a:cubicBezTo>
                  <a:cubicBezTo>
                    <a:pt x="35" y="15"/>
                    <a:pt x="35" y="15"/>
                    <a:pt x="35" y="15"/>
                  </a:cubicBezTo>
                  <a:cubicBezTo>
                    <a:pt x="35" y="17"/>
                    <a:pt x="33" y="19"/>
                    <a:pt x="31" y="19"/>
                  </a:cubicBezTo>
                  <a:cubicBezTo>
                    <a:pt x="29" y="19"/>
                    <a:pt x="27" y="17"/>
                    <a:pt x="27" y="15"/>
                  </a:cubicBezTo>
                  <a:cubicBezTo>
                    <a:pt x="27" y="13"/>
                    <a:pt x="29" y="11"/>
                    <a:pt x="31" y="11"/>
                  </a:cubicBezTo>
                  <a:cubicBezTo>
                    <a:pt x="31" y="11"/>
                    <a:pt x="31" y="11"/>
                    <a:pt x="31" y="11"/>
                  </a:cubicBezTo>
                  <a:close/>
                  <a:moveTo>
                    <a:pt x="15" y="36"/>
                  </a:moveTo>
                  <a:cubicBezTo>
                    <a:pt x="12" y="36"/>
                    <a:pt x="11" y="34"/>
                    <a:pt x="11" y="32"/>
                  </a:cubicBezTo>
                  <a:cubicBezTo>
                    <a:pt x="11" y="30"/>
                    <a:pt x="12" y="28"/>
                    <a:pt x="15" y="28"/>
                  </a:cubicBezTo>
                  <a:cubicBezTo>
                    <a:pt x="17" y="28"/>
                    <a:pt x="19" y="30"/>
                    <a:pt x="19" y="32"/>
                  </a:cubicBezTo>
                  <a:cubicBezTo>
                    <a:pt x="19" y="34"/>
                    <a:pt x="17" y="36"/>
                    <a:pt x="15" y="36"/>
                  </a:cubicBezTo>
                  <a:close/>
                  <a:moveTo>
                    <a:pt x="15" y="19"/>
                  </a:moveTo>
                  <a:cubicBezTo>
                    <a:pt x="12" y="19"/>
                    <a:pt x="11" y="17"/>
                    <a:pt x="11" y="15"/>
                  </a:cubicBezTo>
                  <a:cubicBezTo>
                    <a:pt x="11" y="13"/>
                    <a:pt x="12" y="11"/>
                    <a:pt x="15" y="11"/>
                  </a:cubicBezTo>
                  <a:cubicBezTo>
                    <a:pt x="17" y="11"/>
                    <a:pt x="19" y="13"/>
                    <a:pt x="19" y="15"/>
                  </a:cubicBezTo>
                  <a:cubicBezTo>
                    <a:pt x="19" y="17"/>
                    <a:pt x="17" y="19"/>
                    <a:pt x="15" y="19"/>
                  </a:cubicBezTo>
                  <a:close/>
                  <a:moveTo>
                    <a:pt x="20" y="23"/>
                  </a:moveTo>
                  <a:cubicBezTo>
                    <a:pt x="20" y="22"/>
                    <a:pt x="21" y="21"/>
                    <a:pt x="22" y="21"/>
                  </a:cubicBezTo>
                  <a:cubicBezTo>
                    <a:pt x="22" y="21"/>
                    <a:pt x="23" y="21"/>
                    <a:pt x="23" y="21"/>
                  </a:cubicBezTo>
                  <a:cubicBezTo>
                    <a:pt x="25" y="21"/>
                    <a:pt x="26" y="22"/>
                    <a:pt x="26" y="23"/>
                  </a:cubicBezTo>
                  <a:cubicBezTo>
                    <a:pt x="26" y="24"/>
                    <a:pt x="26" y="24"/>
                    <a:pt x="25" y="25"/>
                  </a:cubicBezTo>
                  <a:cubicBezTo>
                    <a:pt x="25" y="26"/>
                    <a:pt x="24" y="26"/>
                    <a:pt x="23" y="26"/>
                  </a:cubicBezTo>
                  <a:cubicBezTo>
                    <a:pt x="22" y="26"/>
                    <a:pt x="20" y="25"/>
                    <a:pt x="20" y="23"/>
                  </a:cubicBezTo>
                  <a:close/>
                  <a:moveTo>
                    <a:pt x="31" y="36"/>
                  </a:moveTo>
                  <a:cubicBezTo>
                    <a:pt x="29" y="36"/>
                    <a:pt x="27" y="34"/>
                    <a:pt x="27" y="32"/>
                  </a:cubicBezTo>
                  <a:cubicBezTo>
                    <a:pt x="27" y="30"/>
                    <a:pt x="29" y="28"/>
                    <a:pt x="31" y="28"/>
                  </a:cubicBezTo>
                  <a:cubicBezTo>
                    <a:pt x="34" y="28"/>
                    <a:pt x="35" y="30"/>
                    <a:pt x="35" y="32"/>
                  </a:cubicBezTo>
                  <a:cubicBezTo>
                    <a:pt x="35" y="34"/>
                    <a:pt x="34" y="36"/>
                    <a:pt x="31"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511" name="Freeform 31"/>
          <p:cNvSpPr>
            <a:spLocks noEditPoints="1"/>
          </p:cNvSpPr>
          <p:nvPr/>
        </p:nvSpPr>
        <p:spPr bwMode="auto">
          <a:xfrm>
            <a:off x="4844270" y="2107590"/>
            <a:ext cx="149225" cy="127000"/>
          </a:xfrm>
          <a:custGeom>
            <a:avLst/>
            <a:gdLst>
              <a:gd name="T0" fmla="*/ 52 w 54"/>
              <a:gd name="T1" fmla="*/ 0 h 47"/>
              <a:gd name="T2" fmla="*/ 11 w 54"/>
              <a:gd name="T3" fmla="*/ 0 h 47"/>
              <a:gd name="T4" fmla="*/ 9 w 54"/>
              <a:gd name="T5" fmla="*/ 2 h 47"/>
              <a:gd name="T6" fmla="*/ 9 w 54"/>
              <a:gd name="T7" fmla="*/ 4 h 47"/>
              <a:gd name="T8" fmla="*/ 9 w 54"/>
              <a:gd name="T9" fmla="*/ 5 h 47"/>
              <a:gd name="T10" fmla="*/ 9 w 54"/>
              <a:gd name="T11" fmla="*/ 6 h 47"/>
              <a:gd name="T12" fmla="*/ 9 w 54"/>
              <a:gd name="T13" fmla="*/ 9 h 47"/>
              <a:gd name="T14" fmla="*/ 10 w 54"/>
              <a:gd name="T15" fmla="*/ 9 h 47"/>
              <a:gd name="T16" fmla="*/ 2 w 54"/>
              <a:gd name="T17" fmla="*/ 9 h 47"/>
              <a:gd name="T18" fmla="*/ 0 w 54"/>
              <a:gd name="T19" fmla="*/ 11 h 47"/>
              <a:gd name="T20" fmla="*/ 0 w 54"/>
              <a:gd name="T21" fmla="*/ 45 h 47"/>
              <a:gd name="T22" fmla="*/ 2 w 54"/>
              <a:gd name="T23" fmla="*/ 47 h 47"/>
              <a:gd name="T24" fmla="*/ 43 w 54"/>
              <a:gd name="T25" fmla="*/ 47 h 47"/>
              <a:gd name="T26" fmla="*/ 45 w 54"/>
              <a:gd name="T27" fmla="*/ 45 h 47"/>
              <a:gd name="T28" fmla="*/ 45 w 54"/>
              <a:gd name="T29" fmla="*/ 38 h 47"/>
              <a:gd name="T30" fmla="*/ 52 w 54"/>
              <a:gd name="T31" fmla="*/ 38 h 47"/>
              <a:gd name="T32" fmla="*/ 54 w 54"/>
              <a:gd name="T33" fmla="*/ 36 h 47"/>
              <a:gd name="T34" fmla="*/ 54 w 54"/>
              <a:gd name="T35" fmla="*/ 34 h 47"/>
              <a:gd name="T36" fmla="*/ 54 w 54"/>
              <a:gd name="T37" fmla="*/ 33 h 47"/>
              <a:gd name="T38" fmla="*/ 54 w 54"/>
              <a:gd name="T39" fmla="*/ 31 h 47"/>
              <a:gd name="T40" fmla="*/ 54 w 54"/>
              <a:gd name="T41" fmla="*/ 7 h 47"/>
              <a:gd name="T42" fmla="*/ 54 w 54"/>
              <a:gd name="T43" fmla="*/ 5 h 47"/>
              <a:gd name="T44" fmla="*/ 54 w 54"/>
              <a:gd name="T45" fmla="*/ 4 h 47"/>
              <a:gd name="T46" fmla="*/ 54 w 54"/>
              <a:gd name="T47" fmla="*/ 2 h 47"/>
              <a:gd name="T48" fmla="*/ 52 w 54"/>
              <a:gd name="T49" fmla="*/ 0 h 47"/>
              <a:gd name="T50" fmla="*/ 26 w 54"/>
              <a:gd name="T51" fmla="*/ 22 h 47"/>
              <a:gd name="T52" fmla="*/ 30 w 54"/>
              <a:gd name="T53" fmla="*/ 18 h 47"/>
              <a:gd name="T54" fmla="*/ 34 w 54"/>
              <a:gd name="T55" fmla="*/ 22 h 47"/>
              <a:gd name="T56" fmla="*/ 30 w 54"/>
              <a:gd name="T57" fmla="*/ 26 h 47"/>
              <a:gd name="T58" fmla="*/ 26 w 54"/>
              <a:gd name="T59" fmla="*/ 22 h 47"/>
              <a:gd name="T60" fmla="*/ 38 w 54"/>
              <a:gd name="T61" fmla="*/ 42 h 47"/>
              <a:gd name="T62" fmla="*/ 7 w 54"/>
              <a:gd name="T63" fmla="*/ 42 h 47"/>
              <a:gd name="T64" fmla="*/ 5 w 54"/>
              <a:gd name="T65" fmla="*/ 40 h 47"/>
              <a:gd name="T66" fmla="*/ 5 w 54"/>
              <a:gd name="T67" fmla="*/ 37 h 47"/>
              <a:gd name="T68" fmla="*/ 5 w 54"/>
              <a:gd name="T69" fmla="*/ 36 h 47"/>
              <a:gd name="T70" fmla="*/ 6 w 54"/>
              <a:gd name="T71" fmla="*/ 34 h 47"/>
              <a:gd name="T72" fmla="*/ 20 w 54"/>
              <a:gd name="T73" fmla="*/ 29 h 47"/>
              <a:gd name="T74" fmla="*/ 23 w 54"/>
              <a:gd name="T75" fmla="*/ 30 h 47"/>
              <a:gd name="T76" fmla="*/ 26 w 54"/>
              <a:gd name="T77" fmla="*/ 32 h 47"/>
              <a:gd name="T78" fmla="*/ 38 w 54"/>
              <a:gd name="T79" fmla="*/ 32 h 47"/>
              <a:gd name="T80" fmla="*/ 39 w 54"/>
              <a:gd name="T81" fmla="*/ 32 h 47"/>
              <a:gd name="T82" fmla="*/ 40 w 54"/>
              <a:gd name="T83" fmla="*/ 33 h 47"/>
              <a:gd name="T84" fmla="*/ 40 w 54"/>
              <a:gd name="T85" fmla="*/ 40 h 47"/>
              <a:gd name="T86" fmla="*/ 38 w 54"/>
              <a:gd name="T87" fmla="*/ 42 h 47"/>
              <a:gd name="T88" fmla="*/ 49 w 54"/>
              <a:gd name="T89" fmla="*/ 31 h 47"/>
              <a:gd name="T90" fmla="*/ 48 w 54"/>
              <a:gd name="T91" fmla="*/ 33 h 47"/>
              <a:gd name="T92" fmla="*/ 47 w 54"/>
              <a:gd name="T93" fmla="*/ 33 h 47"/>
              <a:gd name="T94" fmla="*/ 45 w 54"/>
              <a:gd name="T95" fmla="*/ 33 h 47"/>
              <a:gd name="T96" fmla="*/ 45 w 54"/>
              <a:gd name="T97" fmla="*/ 11 h 47"/>
              <a:gd name="T98" fmla="*/ 43 w 54"/>
              <a:gd name="T99" fmla="*/ 9 h 47"/>
              <a:gd name="T100" fmla="*/ 14 w 54"/>
              <a:gd name="T101" fmla="*/ 9 h 47"/>
              <a:gd name="T102" fmla="*/ 14 w 54"/>
              <a:gd name="T103" fmla="*/ 9 h 47"/>
              <a:gd name="T104" fmla="*/ 14 w 54"/>
              <a:gd name="T105" fmla="*/ 7 h 47"/>
              <a:gd name="T106" fmla="*/ 15 w 54"/>
              <a:gd name="T107" fmla="*/ 6 h 47"/>
              <a:gd name="T108" fmla="*/ 16 w 54"/>
              <a:gd name="T109" fmla="*/ 5 h 47"/>
              <a:gd name="T110" fmla="*/ 47 w 54"/>
              <a:gd name="T111" fmla="*/ 5 h 47"/>
              <a:gd name="T112" fmla="*/ 49 w 54"/>
              <a:gd name="T113" fmla="*/ 7 h 47"/>
              <a:gd name="T114" fmla="*/ 49 w 54"/>
              <a:gd name="T115"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4" h="47">
                <a:moveTo>
                  <a:pt x="52" y="0"/>
                </a:moveTo>
                <a:cubicBezTo>
                  <a:pt x="11" y="0"/>
                  <a:pt x="11" y="0"/>
                  <a:pt x="11" y="0"/>
                </a:cubicBezTo>
                <a:cubicBezTo>
                  <a:pt x="10" y="0"/>
                  <a:pt x="9" y="1"/>
                  <a:pt x="9" y="2"/>
                </a:cubicBezTo>
                <a:cubicBezTo>
                  <a:pt x="9" y="4"/>
                  <a:pt x="9" y="4"/>
                  <a:pt x="9" y="4"/>
                </a:cubicBezTo>
                <a:cubicBezTo>
                  <a:pt x="9" y="4"/>
                  <a:pt x="9" y="5"/>
                  <a:pt x="9" y="5"/>
                </a:cubicBezTo>
                <a:cubicBezTo>
                  <a:pt x="9" y="5"/>
                  <a:pt x="9" y="6"/>
                  <a:pt x="9" y="6"/>
                </a:cubicBezTo>
                <a:cubicBezTo>
                  <a:pt x="9" y="9"/>
                  <a:pt x="9" y="9"/>
                  <a:pt x="9" y="9"/>
                </a:cubicBezTo>
                <a:cubicBezTo>
                  <a:pt x="9" y="9"/>
                  <a:pt x="9" y="9"/>
                  <a:pt x="10" y="9"/>
                </a:cubicBezTo>
                <a:cubicBezTo>
                  <a:pt x="2" y="9"/>
                  <a:pt x="2" y="9"/>
                  <a:pt x="2" y="9"/>
                </a:cubicBezTo>
                <a:cubicBezTo>
                  <a:pt x="1" y="9"/>
                  <a:pt x="0" y="10"/>
                  <a:pt x="0" y="11"/>
                </a:cubicBezTo>
                <a:cubicBezTo>
                  <a:pt x="0" y="45"/>
                  <a:pt x="0" y="45"/>
                  <a:pt x="0" y="45"/>
                </a:cubicBezTo>
                <a:cubicBezTo>
                  <a:pt x="0" y="46"/>
                  <a:pt x="1" y="47"/>
                  <a:pt x="2" y="47"/>
                </a:cubicBezTo>
                <a:cubicBezTo>
                  <a:pt x="43" y="47"/>
                  <a:pt x="43" y="47"/>
                  <a:pt x="43" y="47"/>
                </a:cubicBezTo>
                <a:cubicBezTo>
                  <a:pt x="44" y="47"/>
                  <a:pt x="45" y="46"/>
                  <a:pt x="45" y="45"/>
                </a:cubicBezTo>
                <a:cubicBezTo>
                  <a:pt x="45" y="38"/>
                  <a:pt x="45" y="38"/>
                  <a:pt x="45" y="38"/>
                </a:cubicBezTo>
                <a:cubicBezTo>
                  <a:pt x="52" y="38"/>
                  <a:pt x="52" y="38"/>
                  <a:pt x="52" y="38"/>
                </a:cubicBezTo>
                <a:cubicBezTo>
                  <a:pt x="53" y="38"/>
                  <a:pt x="54" y="37"/>
                  <a:pt x="54" y="36"/>
                </a:cubicBezTo>
                <a:cubicBezTo>
                  <a:pt x="54" y="34"/>
                  <a:pt x="54" y="34"/>
                  <a:pt x="54" y="34"/>
                </a:cubicBezTo>
                <a:cubicBezTo>
                  <a:pt x="54" y="33"/>
                  <a:pt x="54" y="33"/>
                  <a:pt x="54" y="33"/>
                </a:cubicBezTo>
                <a:cubicBezTo>
                  <a:pt x="54" y="33"/>
                  <a:pt x="54" y="32"/>
                  <a:pt x="54" y="31"/>
                </a:cubicBezTo>
                <a:cubicBezTo>
                  <a:pt x="54" y="7"/>
                  <a:pt x="54" y="7"/>
                  <a:pt x="54" y="7"/>
                </a:cubicBezTo>
                <a:cubicBezTo>
                  <a:pt x="54" y="6"/>
                  <a:pt x="54" y="5"/>
                  <a:pt x="54" y="5"/>
                </a:cubicBezTo>
                <a:cubicBezTo>
                  <a:pt x="54" y="5"/>
                  <a:pt x="54" y="4"/>
                  <a:pt x="54" y="4"/>
                </a:cubicBezTo>
                <a:cubicBezTo>
                  <a:pt x="54" y="2"/>
                  <a:pt x="54" y="2"/>
                  <a:pt x="54" y="2"/>
                </a:cubicBezTo>
                <a:cubicBezTo>
                  <a:pt x="54" y="1"/>
                  <a:pt x="53" y="0"/>
                  <a:pt x="52" y="0"/>
                </a:cubicBezTo>
                <a:close/>
                <a:moveTo>
                  <a:pt x="26" y="22"/>
                </a:moveTo>
                <a:cubicBezTo>
                  <a:pt x="26" y="20"/>
                  <a:pt x="28" y="18"/>
                  <a:pt x="30" y="18"/>
                </a:cubicBezTo>
                <a:cubicBezTo>
                  <a:pt x="33" y="18"/>
                  <a:pt x="34" y="20"/>
                  <a:pt x="34" y="22"/>
                </a:cubicBezTo>
                <a:cubicBezTo>
                  <a:pt x="34" y="24"/>
                  <a:pt x="33" y="26"/>
                  <a:pt x="30" y="26"/>
                </a:cubicBezTo>
                <a:cubicBezTo>
                  <a:pt x="28" y="26"/>
                  <a:pt x="26" y="24"/>
                  <a:pt x="26" y="22"/>
                </a:cubicBezTo>
                <a:close/>
                <a:moveTo>
                  <a:pt x="38" y="42"/>
                </a:moveTo>
                <a:cubicBezTo>
                  <a:pt x="7" y="42"/>
                  <a:pt x="7" y="42"/>
                  <a:pt x="7" y="42"/>
                </a:cubicBezTo>
                <a:cubicBezTo>
                  <a:pt x="6" y="42"/>
                  <a:pt x="5" y="41"/>
                  <a:pt x="5" y="40"/>
                </a:cubicBezTo>
                <a:cubicBezTo>
                  <a:pt x="5" y="37"/>
                  <a:pt x="5" y="37"/>
                  <a:pt x="5" y="37"/>
                </a:cubicBezTo>
                <a:cubicBezTo>
                  <a:pt x="5" y="37"/>
                  <a:pt x="5" y="36"/>
                  <a:pt x="5" y="36"/>
                </a:cubicBezTo>
                <a:cubicBezTo>
                  <a:pt x="6" y="35"/>
                  <a:pt x="6" y="35"/>
                  <a:pt x="6" y="34"/>
                </a:cubicBezTo>
                <a:cubicBezTo>
                  <a:pt x="6" y="34"/>
                  <a:pt x="11" y="26"/>
                  <a:pt x="20" y="29"/>
                </a:cubicBezTo>
                <a:cubicBezTo>
                  <a:pt x="21" y="29"/>
                  <a:pt x="22" y="30"/>
                  <a:pt x="23" y="30"/>
                </a:cubicBezTo>
                <a:cubicBezTo>
                  <a:pt x="24" y="31"/>
                  <a:pt x="25" y="31"/>
                  <a:pt x="26" y="32"/>
                </a:cubicBezTo>
                <a:cubicBezTo>
                  <a:pt x="34" y="35"/>
                  <a:pt x="38" y="32"/>
                  <a:pt x="38" y="32"/>
                </a:cubicBezTo>
                <a:cubicBezTo>
                  <a:pt x="38" y="32"/>
                  <a:pt x="38" y="32"/>
                  <a:pt x="39" y="32"/>
                </a:cubicBezTo>
                <a:cubicBezTo>
                  <a:pt x="39" y="32"/>
                  <a:pt x="40" y="32"/>
                  <a:pt x="40" y="33"/>
                </a:cubicBezTo>
                <a:cubicBezTo>
                  <a:pt x="40" y="40"/>
                  <a:pt x="40" y="40"/>
                  <a:pt x="40" y="40"/>
                </a:cubicBezTo>
                <a:cubicBezTo>
                  <a:pt x="40" y="41"/>
                  <a:pt x="39" y="42"/>
                  <a:pt x="38" y="42"/>
                </a:cubicBezTo>
                <a:close/>
                <a:moveTo>
                  <a:pt x="49" y="31"/>
                </a:moveTo>
                <a:cubicBezTo>
                  <a:pt x="49" y="32"/>
                  <a:pt x="48" y="32"/>
                  <a:pt x="48" y="33"/>
                </a:cubicBezTo>
                <a:cubicBezTo>
                  <a:pt x="48" y="33"/>
                  <a:pt x="47" y="33"/>
                  <a:pt x="47" y="33"/>
                </a:cubicBezTo>
                <a:cubicBezTo>
                  <a:pt x="45" y="33"/>
                  <a:pt x="45" y="33"/>
                  <a:pt x="45" y="33"/>
                </a:cubicBezTo>
                <a:cubicBezTo>
                  <a:pt x="45" y="11"/>
                  <a:pt x="45" y="11"/>
                  <a:pt x="45" y="11"/>
                </a:cubicBezTo>
                <a:cubicBezTo>
                  <a:pt x="45" y="10"/>
                  <a:pt x="44" y="9"/>
                  <a:pt x="43" y="9"/>
                </a:cubicBezTo>
                <a:cubicBezTo>
                  <a:pt x="14" y="9"/>
                  <a:pt x="14" y="9"/>
                  <a:pt x="14" y="9"/>
                </a:cubicBezTo>
                <a:cubicBezTo>
                  <a:pt x="14" y="9"/>
                  <a:pt x="14" y="9"/>
                  <a:pt x="14" y="9"/>
                </a:cubicBezTo>
                <a:cubicBezTo>
                  <a:pt x="14" y="7"/>
                  <a:pt x="14" y="7"/>
                  <a:pt x="14" y="7"/>
                </a:cubicBezTo>
                <a:cubicBezTo>
                  <a:pt x="14" y="7"/>
                  <a:pt x="14" y="6"/>
                  <a:pt x="15" y="6"/>
                </a:cubicBezTo>
                <a:cubicBezTo>
                  <a:pt x="15" y="6"/>
                  <a:pt x="15" y="5"/>
                  <a:pt x="16" y="5"/>
                </a:cubicBezTo>
                <a:cubicBezTo>
                  <a:pt x="47" y="5"/>
                  <a:pt x="47" y="5"/>
                  <a:pt x="47" y="5"/>
                </a:cubicBezTo>
                <a:cubicBezTo>
                  <a:pt x="48" y="5"/>
                  <a:pt x="49" y="6"/>
                  <a:pt x="49" y="7"/>
                </a:cubicBezTo>
                <a:lnTo>
                  <a:pt x="49" y="3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20512" name="Group 32"/>
          <p:cNvGrpSpPr/>
          <p:nvPr/>
        </p:nvGrpSpPr>
        <p:grpSpPr bwMode="auto">
          <a:xfrm>
            <a:off x="4853794" y="1223323"/>
            <a:ext cx="133405" cy="107950"/>
            <a:chOff x="0" y="0"/>
            <a:chExt cx="116" cy="94"/>
          </a:xfrm>
        </p:grpSpPr>
        <p:sp>
          <p:nvSpPr>
            <p:cNvPr id="20513" name="Freeform 33"/>
            <p:cNvSpPr/>
            <p:nvPr/>
          </p:nvSpPr>
          <p:spPr bwMode="auto">
            <a:xfrm>
              <a:off x="0" y="0"/>
              <a:ext cx="116" cy="47"/>
            </a:xfrm>
            <a:custGeom>
              <a:avLst/>
              <a:gdLst>
                <a:gd name="T0" fmla="*/ 47 w 49"/>
                <a:gd name="T1" fmla="*/ 0 h 20"/>
                <a:gd name="T2" fmla="*/ 49 w 49"/>
                <a:gd name="T3" fmla="*/ 1 h 20"/>
                <a:gd name="T4" fmla="*/ 49 w 49"/>
                <a:gd name="T5" fmla="*/ 1 h 20"/>
                <a:gd name="T6" fmla="*/ 48 w 49"/>
                <a:gd name="T7" fmla="*/ 3 h 20"/>
                <a:gd name="T8" fmla="*/ 25 w 49"/>
                <a:gd name="T9" fmla="*/ 20 h 20"/>
                <a:gd name="T10" fmla="*/ 23 w 49"/>
                <a:gd name="T11" fmla="*/ 20 h 20"/>
                <a:gd name="T12" fmla="*/ 1 w 49"/>
                <a:gd name="T13" fmla="*/ 3 h 20"/>
                <a:gd name="T14" fmla="*/ 0 w 49"/>
                <a:gd name="T15" fmla="*/ 1 h 20"/>
                <a:gd name="T16" fmla="*/ 0 w 49"/>
                <a:gd name="T17" fmla="*/ 1 h 20"/>
                <a:gd name="T18" fmla="*/ 1 w 49"/>
                <a:gd name="T19" fmla="*/ 0 h 20"/>
                <a:gd name="T20" fmla="*/ 47 w 49"/>
                <a:gd name="T2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20">
                  <a:moveTo>
                    <a:pt x="47" y="0"/>
                  </a:moveTo>
                  <a:cubicBezTo>
                    <a:pt x="48" y="0"/>
                    <a:pt x="49" y="0"/>
                    <a:pt x="49" y="1"/>
                  </a:cubicBezTo>
                  <a:cubicBezTo>
                    <a:pt x="49" y="1"/>
                    <a:pt x="49" y="1"/>
                    <a:pt x="49" y="1"/>
                  </a:cubicBezTo>
                  <a:cubicBezTo>
                    <a:pt x="49" y="2"/>
                    <a:pt x="48" y="3"/>
                    <a:pt x="48" y="3"/>
                  </a:cubicBezTo>
                  <a:cubicBezTo>
                    <a:pt x="25" y="20"/>
                    <a:pt x="25" y="20"/>
                    <a:pt x="25" y="20"/>
                  </a:cubicBezTo>
                  <a:cubicBezTo>
                    <a:pt x="25" y="20"/>
                    <a:pt x="24" y="20"/>
                    <a:pt x="23" y="20"/>
                  </a:cubicBezTo>
                  <a:cubicBezTo>
                    <a:pt x="1" y="3"/>
                    <a:pt x="1" y="3"/>
                    <a:pt x="1" y="3"/>
                  </a:cubicBezTo>
                  <a:cubicBezTo>
                    <a:pt x="0" y="3"/>
                    <a:pt x="0" y="2"/>
                    <a:pt x="0" y="1"/>
                  </a:cubicBezTo>
                  <a:cubicBezTo>
                    <a:pt x="0" y="1"/>
                    <a:pt x="0" y="1"/>
                    <a:pt x="0" y="1"/>
                  </a:cubicBezTo>
                  <a:cubicBezTo>
                    <a:pt x="0" y="0"/>
                    <a:pt x="0" y="0"/>
                    <a:pt x="1" y="0"/>
                  </a:cubicBezTo>
                  <a:lnTo>
                    <a:pt x="47"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4" name="Freeform 34"/>
            <p:cNvSpPr/>
            <p:nvPr/>
          </p:nvSpPr>
          <p:spPr bwMode="auto">
            <a:xfrm>
              <a:off x="0" y="19"/>
              <a:ext cx="116" cy="75"/>
            </a:xfrm>
            <a:custGeom>
              <a:avLst/>
              <a:gdLst>
                <a:gd name="T0" fmla="*/ 23 w 49"/>
                <a:gd name="T1" fmla="*/ 17 h 32"/>
                <a:gd name="T2" fmla="*/ 25 w 49"/>
                <a:gd name="T3" fmla="*/ 17 h 32"/>
                <a:gd name="T4" fmla="*/ 48 w 49"/>
                <a:gd name="T5" fmla="*/ 0 h 32"/>
                <a:gd name="T6" fmla="*/ 49 w 49"/>
                <a:gd name="T7" fmla="*/ 1 h 32"/>
                <a:gd name="T8" fmla="*/ 49 w 49"/>
                <a:gd name="T9" fmla="*/ 30 h 32"/>
                <a:gd name="T10" fmla="*/ 47 w 49"/>
                <a:gd name="T11" fmla="*/ 32 h 32"/>
                <a:gd name="T12" fmla="*/ 1 w 49"/>
                <a:gd name="T13" fmla="*/ 32 h 32"/>
                <a:gd name="T14" fmla="*/ 0 w 49"/>
                <a:gd name="T15" fmla="*/ 30 h 32"/>
                <a:gd name="T16" fmla="*/ 0 w 49"/>
                <a:gd name="T17" fmla="*/ 1 h 32"/>
                <a:gd name="T18" fmla="*/ 1 w 49"/>
                <a:gd name="T19" fmla="*/ 0 h 32"/>
                <a:gd name="T20" fmla="*/ 23 w 49"/>
                <a:gd name="T21" fmla="*/ 1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 h="32">
                  <a:moveTo>
                    <a:pt x="23" y="17"/>
                  </a:moveTo>
                  <a:cubicBezTo>
                    <a:pt x="24" y="17"/>
                    <a:pt x="25" y="17"/>
                    <a:pt x="25" y="17"/>
                  </a:cubicBezTo>
                  <a:cubicBezTo>
                    <a:pt x="48" y="0"/>
                    <a:pt x="48" y="0"/>
                    <a:pt x="48" y="0"/>
                  </a:cubicBezTo>
                  <a:cubicBezTo>
                    <a:pt x="48" y="0"/>
                    <a:pt x="49" y="0"/>
                    <a:pt x="49" y="1"/>
                  </a:cubicBezTo>
                  <a:cubicBezTo>
                    <a:pt x="49" y="30"/>
                    <a:pt x="49" y="30"/>
                    <a:pt x="49" y="30"/>
                  </a:cubicBezTo>
                  <a:cubicBezTo>
                    <a:pt x="49" y="31"/>
                    <a:pt x="48" y="32"/>
                    <a:pt x="47" y="32"/>
                  </a:cubicBezTo>
                  <a:cubicBezTo>
                    <a:pt x="1" y="32"/>
                    <a:pt x="1" y="32"/>
                    <a:pt x="1" y="32"/>
                  </a:cubicBezTo>
                  <a:cubicBezTo>
                    <a:pt x="0" y="32"/>
                    <a:pt x="0" y="31"/>
                    <a:pt x="0" y="30"/>
                  </a:cubicBezTo>
                  <a:cubicBezTo>
                    <a:pt x="0" y="1"/>
                    <a:pt x="0" y="1"/>
                    <a:pt x="0" y="1"/>
                  </a:cubicBezTo>
                  <a:cubicBezTo>
                    <a:pt x="0" y="0"/>
                    <a:pt x="0" y="0"/>
                    <a:pt x="1" y="0"/>
                  </a:cubicBezTo>
                  <a:lnTo>
                    <a:pt x="23" y="17"/>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15" name="Group 35"/>
          <p:cNvGrpSpPr/>
          <p:nvPr/>
        </p:nvGrpSpPr>
        <p:grpSpPr bwMode="auto">
          <a:xfrm>
            <a:off x="1643775" y="2356354"/>
            <a:ext cx="209550" cy="260350"/>
            <a:chOff x="0" y="0"/>
            <a:chExt cx="156" cy="194"/>
          </a:xfrm>
        </p:grpSpPr>
        <p:sp>
          <p:nvSpPr>
            <p:cNvPr id="20516" name="Freeform 36"/>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17" name="Freeform 37"/>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0518" name="Group 38"/>
          <p:cNvGrpSpPr/>
          <p:nvPr/>
        </p:nvGrpSpPr>
        <p:grpSpPr bwMode="auto">
          <a:xfrm>
            <a:off x="2359073" y="3002467"/>
            <a:ext cx="241300" cy="320675"/>
            <a:chOff x="0" y="0"/>
            <a:chExt cx="201" cy="269"/>
          </a:xfrm>
        </p:grpSpPr>
        <p:sp>
          <p:nvSpPr>
            <p:cNvPr id="20519" name="Freeform 39"/>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0" name="Freeform 40"/>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521" name="Freeform 41"/>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0522" name="Rectangle 42"/>
          <p:cNvSpPr>
            <a:spLocks noChangeArrowheads="1"/>
          </p:cNvSpPr>
          <p:nvPr/>
        </p:nvSpPr>
        <p:spPr bwMode="auto">
          <a:xfrm>
            <a:off x="593824" y="3075662"/>
            <a:ext cx="1728787" cy="13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b="1" dirty="0">
                <a:solidFill>
                  <a:schemeClr val="bg2"/>
                </a:solidFill>
              </a:rPr>
              <a:t>检索增强生成有哪些好处</a:t>
            </a:r>
            <a:r>
              <a:rPr lang="zh-CN" altLang="en-US" sz="800" b="1" dirty="0" smtClean="0">
                <a:solidFill>
                  <a:schemeClr val="bg2"/>
                </a:solidFill>
              </a:rPr>
              <a:t>？</a:t>
            </a:r>
            <a:endParaRPr lang="zh-CN" altLang="en-US" sz="800" dirty="0">
              <a:solidFill>
                <a:schemeClr val="bg2"/>
              </a:solidFill>
            </a:endParaRPr>
          </a:p>
        </p:txBody>
      </p:sp>
      <p:sp>
        <p:nvSpPr>
          <p:cNvPr id="20523" name="Rectangle 43"/>
          <p:cNvSpPr>
            <a:spLocks noChangeArrowheads="1"/>
          </p:cNvSpPr>
          <p:nvPr/>
        </p:nvSpPr>
        <p:spPr bwMode="auto">
          <a:xfrm>
            <a:off x="5272894" y="1048698"/>
            <a:ext cx="340356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800" b="1" dirty="0">
                <a:solidFill>
                  <a:srgbClr val="C09CC2"/>
                </a:solidFill>
              </a:rPr>
              <a:t>经济高效的实施</a:t>
            </a:r>
          </a:p>
          <a:p>
            <a:pPr>
              <a:lnSpc>
                <a:spcPct val="120000"/>
              </a:lnSpc>
              <a:buFont typeface="Arial" charset="0"/>
              <a:buNone/>
            </a:pPr>
            <a:r>
              <a:rPr lang="zh-CN" altLang="en-US" sz="800" dirty="0">
                <a:solidFill>
                  <a:schemeClr val="bg2"/>
                </a:solidFill>
              </a:rPr>
              <a:t>聊天机器人开发通常从基础模型开始。基础模型（</a:t>
            </a:r>
            <a:r>
              <a:rPr lang="en-US" altLang="zh-CN" sz="800" dirty="0">
                <a:solidFill>
                  <a:schemeClr val="bg2"/>
                </a:solidFill>
              </a:rPr>
              <a:t>FM</a:t>
            </a:r>
            <a:r>
              <a:rPr lang="zh-CN" altLang="en-US" sz="800" dirty="0">
                <a:solidFill>
                  <a:schemeClr val="bg2"/>
                </a:solidFill>
              </a:rPr>
              <a:t>）是在广泛的广义和未标记数据上训练的 </a:t>
            </a:r>
            <a:r>
              <a:rPr lang="en-US" altLang="zh-CN" sz="800" dirty="0">
                <a:solidFill>
                  <a:schemeClr val="bg2"/>
                </a:solidFill>
              </a:rPr>
              <a:t>API </a:t>
            </a:r>
            <a:r>
              <a:rPr lang="zh-CN" altLang="en-US" sz="800" dirty="0">
                <a:solidFill>
                  <a:schemeClr val="bg2"/>
                </a:solidFill>
              </a:rPr>
              <a:t>可访问 </a:t>
            </a:r>
            <a:r>
              <a:rPr lang="en-US" altLang="zh-CN" sz="800" dirty="0">
                <a:solidFill>
                  <a:schemeClr val="bg2"/>
                </a:solidFill>
              </a:rPr>
              <a:t>LLM</a:t>
            </a:r>
            <a:r>
              <a:rPr lang="zh-CN" altLang="en-US" sz="800" dirty="0">
                <a:solidFill>
                  <a:schemeClr val="bg2"/>
                </a:solidFill>
              </a:rPr>
              <a:t>。针对组织或领域特定信息重新训练 </a:t>
            </a:r>
            <a:r>
              <a:rPr lang="en-US" altLang="zh-CN" sz="800" dirty="0">
                <a:solidFill>
                  <a:schemeClr val="bg2"/>
                </a:solidFill>
              </a:rPr>
              <a:t>FM </a:t>
            </a:r>
            <a:r>
              <a:rPr lang="zh-CN" altLang="en-US" sz="800" dirty="0">
                <a:solidFill>
                  <a:schemeClr val="bg2"/>
                </a:solidFill>
              </a:rPr>
              <a:t>的计算和财务成本很高。</a:t>
            </a:r>
            <a:r>
              <a:rPr lang="en-US" altLang="zh-CN" sz="800" dirty="0">
                <a:solidFill>
                  <a:schemeClr val="bg2"/>
                </a:solidFill>
              </a:rPr>
              <a:t>RAG </a:t>
            </a:r>
            <a:r>
              <a:rPr lang="zh-CN" altLang="en-US" sz="800" dirty="0">
                <a:solidFill>
                  <a:schemeClr val="bg2"/>
                </a:solidFill>
              </a:rPr>
              <a:t>是一种将新数据引入 </a:t>
            </a:r>
            <a:r>
              <a:rPr lang="en-US" altLang="zh-CN" sz="800" dirty="0">
                <a:solidFill>
                  <a:schemeClr val="bg2"/>
                </a:solidFill>
              </a:rPr>
              <a:t>LLM </a:t>
            </a:r>
            <a:r>
              <a:rPr lang="zh-CN" altLang="en-US" sz="800" dirty="0">
                <a:solidFill>
                  <a:schemeClr val="bg2"/>
                </a:solidFill>
              </a:rPr>
              <a:t>的更加经济高效的方法。它使生成式人工智能技术更广泛地获得和使用。</a:t>
            </a:r>
          </a:p>
        </p:txBody>
      </p:sp>
      <p:sp>
        <p:nvSpPr>
          <p:cNvPr id="20524" name="Rectangle 44"/>
          <p:cNvSpPr>
            <a:spLocks noChangeArrowheads="1"/>
          </p:cNvSpPr>
          <p:nvPr/>
        </p:nvSpPr>
        <p:spPr bwMode="auto">
          <a:xfrm>
            <a:off x="5272894" y="1931378"/>
            <a:ext cx="340356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800" b="1" dirty="0">
                <a:solidFill>
                  <a:srgbClr val="594D7B"/>
                </a:solidFill>
              </a:rPr>
              <a:t>当前信息</a:t>
            </a:r>
          </a:p>
          <a:p>
            <a:pPr>
              <a:lnSpc>
                <a:spcPct val="120000"/>
              </a:lnSpc>
              <a:buFont typeface="Arial" charset="0"/>
              <a:buNone/>
            </a:pPr>
            <a:r>
              <a:rPr lang="zh-CN" altLang="en-US" sz="800" dirty="0">
                <a:solidFill>
                  <a:schemeClr val="bg2"/>
                </a:solidFill>
              </a:rPr>
              <a:t>即使 </a:t>
            </a:r>
            <a:r>
              <a:rPr lang="en-US" altLang="zh-CN" sz="800" dirty="0">
                <a:solidFill>
                  <a:schemeClr val="bg2"/>
                </a:solidFill>
              </a:rPr>
              <a:t>LLM </a:t>
            </a:r>
            <a:r>
              <a:rPr lang="zh-CN" altLang="en-US" sz="800" dirty="0">
                <a:solidFill>
                  <a:schemeClr val="bg2"/>
                </a:solidFill>
              </a:rPr>
              <a:t>的原始训练数据来源适合您的需求，但保持相关性也具有挑战性。</a:t>
            </a:r>
            <a:r>
              <a:rPr lang="en-US" altLang="zh-CN" sz="800" dirty="0">
                <a:solidFill>
                  <a:schemeClr val="bg2"/>
                </a:solidFill>
              </a:rPr>
              <a:t>RAG </a:t>
            </a:r>
            <a:r>
              <a:rPr lang="zh-CN" altLang="en-US" sz="800" dirty="0">
                <a:solidFill>
                  <a:schemeClr val="bg2"/>
                </a:solidFill>
              </a:rPr>
              <a:t>允许开发人员为生成模型提供最新的研究、统计数据或新闻。他们可以使用 </a:t>
            </a:r>
            <a:r>
              <a:rPr lang="en-US" altLang="zh-CN" sz="800" dirty="0">
                <a:solidFill>
                  <a:schemeClr val="bg2"/>
                </a:solidFill>
              </a:rPr>
              <a:t>RAG </a:t>
            </a:r>
            <a:r>
              <a:rPr lang="zh-CN" altLang="en-US" sz="800" dirty="0">
                <a:solidFill>
                  <a:schemeClr val="bg2"/>
                </a:solidFill>
              </a:rPr>
              <a:t>将 </a:t>
            </a:r>
            <a:r>
              <a:rPr lang="en-US" altLang="zh-CN" sz="800" dirty="0">
                <a:solidFill>
                  <a:schemeClr val="bg2"/>
                </a:solidFill>
              </a:rPr>
              <a:t>LLM </a:t>
            </a:r>
            <a:r>
              <a:rPr lang="zh-CN" altLang="en-US" sz="800" dirty="0">
                <a:solidFill>
                  <a:schemeClr val="bg2"/>
                </a:solidFill>
              </a:rPr>
              <a:t>直接连接到实时社交媒体提要、新闻网站或其他经常更新的信息来源。然后，</a:t>
            </a:r>
            <a:r>
              <a:rPr lang="en-US" altLang="zh-CN" sz="800" dirty="0">
                <a:solidFill>
                  <a:schemeClr val="bg2"/>
                </a:solidFill>
              </a:rPr>
              <a:t>LLM </a:t>
            </a:r>
            <a:r>
              <a:rPr lang="zh-CN" altLang="en-US" sz="800" dirty="0">
                <a:solidFill>
                  <a:schemeClr val="bg2"/>
                </a:solidFill>
              </a:rPr>
              <a:t>可以向用户提供最新信息。</a:t>
            </a:r>
          </a:p>
        </p:txBody>
      </p:sp>
      <p:sp>
        <p:nvSpPr>
          <p:cNvPr id="20525" name="Rectangle 45"/>
          <p:cNvSpPr>
            <a:spLocks noChangeArrowheads="1"/>
          </p:cNvSpPr>
          <p:nvPr/>
        </p:nvSpPr>
        <p:spPr bwMode="auto">
          <a:xfrm>
            <a:off x="5272895" y="2897423"/>
            <a:ext cx="3403560"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800" b="1" dirty="0">
                <a:solidFill>
                  <a:srgbClr val="E54B81"/>
                </a:solidFill>
              </a:rPr>
              <a:t>增强用户信任度</a:t>
            </a:r>
          </a:p>
          <a:p>
            <a:pPr>
              <a:lnSpc>
                <a:spcPct val="120000"/>
              </a:lnSpc>
              <a:buFont typeface="Arial" charset="0"/>
              <a:buNone/>
            </a:pPr>
            <a:r>
              <a:rPr lang="en-US" altLang="zh-CN" sz="800" dirty="0">
                <a:solidFill>
                  <a:schemeClr val="bg2"/>
                </a:solidFill>
              </a:rPr>
              <a:t>RAG </a:t>
            </a:r>
            <a:r>
              <a:rPr lang="zh-CN" altLang="en-US" sz="800" dirty="0">
                <a:solidFill>
                  <a:schemeClr val="bg2"/>
                </a:solidFill>
              </a:rPr>
              <a:t>允许 </a:t>
            </a:r>
            <a:r>
              <a:rPr lang="en-US" altLang="zh-CN" sz="800" dirty="0">
                <a:solidFill>
                  <a:schemeClr val="bg2"/>
                </a:solidFill>
              </a:rPr>
              <a:t>LLM </a:t>
            </a:r>
            <a:r>
              <a:rPr lang="zh-CN" altLang="en-US" sz="800" dirty="0">
                <a:solidFill>
                  <a:schemeClr val="bg2"/>
                </a:solidFill>
              </a:rPr>
              <a:t>通过来源归属来呈现准确的信息。输出可以包括对来源的引文或引用。如果需要进一步说明或更详细的信息，用户也可以自己查找源文档。这可以增加对您的生成式人工智能解决方案的信任和信心。</a:t>
            </a:r>
          </a:p>
        </p:txBody>
      </p:sp>
      <p:sp>
        <p:nvSpPr>
          <p:cNvPr id="20526" name="Rectangle 46"/>
          <p:cNvSpPr>
            <a:spLocks noChangeArrowheads="1"/>
          </p:cNvSpPr>
          <p:nvPr/>
        </p:nvSpPr>
        <p:spPr bwMode="auto">
          <a:xfrm>
            <a:off x="5272895" y="3659570"/>
            <a:ext cx="3403560" cy="103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buFont typeface="Arial" charset="0"/>
              <a:buNone/>
            </a:pPr>
            <a:r>
              <a:rPr lang="zh-CN" altLang="en-US" sz="800" b="1" dirty="0">
                <a:solidFill>
                  <a:srgbClr val="9DD53E"/>
                </a:solidFill>
              </a:rPr>
              <a:t>更多开发人员控制权</a:t>
            </a:r>
          </a:p>
          <a:p>
            <a:pPr>
              <a:lnSpc>
                <a:spcPct val="120000"/>
              </a:lnSpc>
              <a:buFont typeface="Arial" charset="0"/>
              <a:buNone/>
            </a:pPr>
            <a:r>
              <a:rPr lang="zh-CN" altLang="en-US" sz="800" dirty="0">
                <a:solidFill>
                  <a:schemeClr val="bg2"/>
                </a:solidFill>
              </a:rPr>
              <a:t>借助 </a:t>
            </a:r>
            <a:r>
              <a:rPr lang="en-US" altLang="zh-CN" sz="800" dirty="0">
                <a:solidFill>
                  <a:schemeClr val="bg2"/>
                </a:solidFill>
              </a:rPr>
              <a:t>RAG</a:t>
            </a:r>
            <a:r>
              <a:rPr lang="zh-CN" altLang="en-US" sz="800" dirty="0">
                <a:solidFill>
                  <a:schemeClr val="bg2"/>
                </a:solidFill>
              </a:rPr>
              <a:t>，开发人员可以更高效地测试和改进他们的聊天应用程序。他们可以控制和更改 </a:t>
            </a:r>
            <a:r>
              <a:rPr lang="en-US" altLang="zh-CN" sz="800" dirty="0">
                <a:solidFill>
                  <a:schemeClr val="bg2"/>
                </a:solidFill>
              </a:rPr>
              <a:t>LLM </a:t>
            </a:r>
            <a:r>
              <a:rPr lang="zh-CN" altLang="en-US" sz="800" dirty="0">
                <a:solidFill>
                  <a:schemeClr val="bg2"/>
                </a:solidFill>
              </a:rPr>
              <a:t>的信息来源，以适应不断变化的需求或跨职能使用。开发人员还可以将敏感信息的检索限制在不同的授权级别内，并确保 </a:t>
            </a:r>
            <a:r>
              <a:rPr lang="en-US" altLang="zh-CN" sz="800" dirty="0">
                <a:solidFill>
                  <a:schemeClr val="bg2"/>
                </a:solidFill>
              </a:rPr>
              <a:t>LLM </a:t>
            </a:r>
            <a:r>
              <a:rPr lang="zh-CN" altLang="en-US" sz="800" dirty="0">
                <a:solidFill>
                  <a:schemeClr val="bg2"/>
                </a:solidFill>
              </a:rPr>
              <a:t>生成适当的响应。此外，如果 </a:t>
            </a:r>
            <a:r>
              <a:rPr lang="en-US" altLang="zh-CN" sz="800" dirty="0">
                <a:solidFill>
                  <a:schemeClr val="bg2"/>
                </a:solidFill>
              </a:rPr>
              <a:t>LLM </a:t>
            </a:r>
            <a:r>
              <a:rPr lang="zh-CN" altLang="en-US" sz="800" dirty="0">
                <a:solidFill>
                  <a:schemeClr val="bg2"/>
                </a:solidFill>
              </a:rPr>
              <a:t>针对特定问题引用了错误的信息来源，他们还可以进行故障排除并进行修复。组织可以更自信地为更广泛的应用程序实施生成式人工智能技术。</a:t>
            </a:r>
          </a:p>
        </p:txBody>
      </p:sp>
      <p:sp>
        <p:nvSpPr>
          <p:cNvPr id="45" name="Text Box 42"/>
          <p:cNvSpPr txBox="1">
            <a:spLocks noChangeArrowheads="1"/>
          </p:cNvSpPr>
          <p:nvPr/>
        </p:nvSpPr>
        <p:spPr bwMode="auto">
          <a:xfrm>
            <a:off x="827584" y="321418"/>
            <a:ext cx="166103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C09CC2"/>
                </a:solidFill>
              </a:rPr>
              <a:t>一、什么</a:t>
            </a:r>
            <a:r>
              <a:rPr lang="zh-CN" altLang="en-US" sz="1400" b="1" dirty="0">
                <a:solidFill>
                  <a:srgbClr val="C09CC2"/>
                </a:solidFill>
              </a:rPr>
              <a:t>是</a:t>
            </a:r>
            <a:r>
              <a:rPr lang="en-US" altLang="zh-CN" sz="1400" b="1" dirty="0">
                <a:solidFill>
                  <a:srgbClr val="C09CC2"/>
                </a:solidFill>
              </a:rPr>
              <a:t>RAG</a:t>
            </a:r>
            <a:r>
              <a:rPr lang="zh-CN" altLang="en-US" sz="1400" b="1" dirty="0">
                <a:solidFill>
                  <a:srgbClr val="C09CC2"/>
                </a:solidFill>
              </a:rPr>
              <a:t>？</a:t>
            </a:r>
            <a:endParaRPr lang="en-US" altLang="zh-CN" sz="1400" b="1" dirty="0">
              <a:solidFill>
                <a:srgbClr val="C09CC2"/>
              </a:solidFill>
            </a:endParaRPr>
          </a:p>
        </p:txBody>
      </p:sp>
      <p:sp>
        <p:nvSpPr>
          <p:cNvPr id="46" name="Text Box 43"/>
          <p:cNvSpPr txBox="1">
            <a:spLocks noChangeArrowheads="1"/>
          </p:cNvSpPr>
          <p:nvPr/>
        </p:nvSpPr>
        <p:spPr bwMode="auto">
          <a:xfrm>
            <a:off x="827584" y="529510"/>
            <a:ext cx="5677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1-2 </a:t>
            </a:r>
            <a:r>
              <a:rPr lang="zh-CN" altLang="en-US" sz="800" dirty="0" smtClean="0">
                <a:solidFill>
                  <a:schemeClr val="bg2"/>
                </a:solidFill>
              </a:rPr>
              <a:t>优点</a:t>
            </a:r>
            <a:endParaRPr lang="zh-CN" altLang="en-US" sz="800" dirty="0">
              <a:solidFill>
                <a:schemeClr val="bg2"/>
              </a:solidFill>
            </a:endParaRPr>
          </a:p>
        </p:txBody>
      </p:sp>
      <p:grpSp>
        <p:nvGrpSpPr>
          <p:cNvPr id="47" name="组合 46"/>
          <p:cNvGrpSpPr/>
          <p:nvPr/>
        </p:nvGrpSpPr>
        <p:grpSpPr>
          <a:xfrm>
            <a:off x="282763" y="-9727"/>
            <a:ext cx="472138" cy="804782"/>
            <a:chOff x="1775252" y="2062276"/>
            <a:chExt cx="1045160" cy="1781528"/>
          </a:xfrm>
        </p:grpSpPr>
        <p:grpSp>
          <p:nvGrpSpPr>
            <p:cNvPr id="48" name="组合 47"/>
            <p:cNvGrpSpPr/>
            <p:nvPr/>
          </p:nvGrpSpPr>
          <p:grpSpPr>
            <a:xfrm>
              <a:off x="1775252" y="2763988"/>
              <a:ext cx="1045160" cy="1079816"/>
              <a:chOff x="-4061568" y="1901032"/>
              <a:chExt cx="1819276" cy="1879600"/>
            </a:xfrm>
          </p:grpSpPr>
          <p:sp>
            <p:nvSpPr>
              <p:cNvPr id="50"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49" name="直接连接符 48"/>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50" name="Rectangle 50"/>
          <p:cNvSpPr>
            <a:spLocks noChangeArrowheads="1"/>
          </p:cNvSpPr>
          <p:nvPr/>
        </p:nvSpPr>
        <p:spPr bwMode="auto">
          <a:xfrm>
            <a:off x="1714872" y="1164530"/>
            <a:ext cx="1716088" cy="1711325"/>
          </a:xfrm>
          <a:prstGeom prst="rect">
            <a:avLst/>
          </a:prstGeom>
          <a:solidFill>
            <a:srgbClr val="C09CC2"/>
          </a:solidFill>
          <a:ln>
            <a:noFill/>
          </a:ln>
        </p:spPr>
        <p:txBody>
          <a:bodyPr/>
          <a:lstStyle/>
          <a:p>
            <a:endParaRPr lang="zh-CN" altLang="en-US"/>
          </a:p>
        </p:txBody>
      </p:sp>
      <p:sp>
        <p:nvSpPr>
          <p:cNvPr id="25653" name="Rectangle 53"/>
          <p:cNvSpPr>
            <a:spLocks noChangeArrowheads="1"/>
          </p:cNvSpPr>
          <p:nvPr/>
        </p:nvSpPr>
        <p:spPr bwMode="auto">
          <a:xfrm>
            <a:off x="1714872" y="2875855"/>
            <a:ext cx="1716087" cy="1711325"/>
          </a:xfrm>
          <a:prstGeom prst="rect">
            <a:avLst/>
          </a:prstGeom>
          <a:solidFill>
            <a:srgbClr val="594D7B"/>
          </a:solidFill>
          <a:ln>
            <a:noFill/>
          </a:ln>
        </p:spPr>
        <p:txBody>
          <a:bodyPr/>
          <a:lstStyle/>
          <a:p>
            <a:endParaRPr lang="zh-CN" altLang="en-US"/>
          </a:p>
        </p:txBody>
      </p:sp>
      <p:sp>
        <p:nvSpPr>
          <p:cNvPr id="25654" name="Freeform 54" descr="17957756_101728372001_2副本"/>
          <p:cNvSpPr/>
          <p:nvPr/>
        </p:nvSpPr>
        <p:spPr bwMode="auto">
          <a:xfrm>
            <a:off x="4041353" y="1164530"/>
            <a:ext cx="3482975" cy="3422650"/>
          </a:xfrm>
          <a:custGeom>
            <a:avLst/>
            <a:gdLst>
              <a:gd name="T0" fmla="*/ 0 w 2507"/>
              <a:gd name="T1" fmla="*/ 0 h 2464"/>
              <a:gd name="T2" fmla="*/ 0 w 2507"/>
              <a:gd name="T3" fmla="*/ 1232 h 2464"/>
              <a:gd name="T4" fmla="*/ 0 w 2507"/>
              <a:gd name="T5" fmla="*/ 2464 h 2464"/>
              <a:gd name="T6" fmla="*/ 2507 w 2507"/>
              <a:gd name="T7" fmla="*/ 2464 h 2464"/>
              <a:gd name="T8" fmla="*/ 2507 w 2507"/>
              <a:gd name="T9" fmla="*/ 1232 h 2464"/>
              <a:gd name="T10" fmla="*/ 2507 w 2507"/>
              <a:gd name="T11" fmla="*/ 0 h 2464"/>
              <a:gd name="T12" fmla="*/ 0 w 2507"/>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2507" h="2464">
                <a:moveTo>
                  <a:pt x="0" y="0"/>
                </a:moveTo>
                <a:lnTo>
                  <a:pt x="0" y="1232"/>
                </a:lnTo>
                <a:lnTo>
                  <a:pt x="0" y="2464"/>
                </a:lnTo>
                <a:lnTo>
                  <a:pt x="2507" y="2464"/>
                </a:lnTo>
                <a:lnTo>
                  <a:pt x="2507" y="1232"/>
                </a:lnTo>
                <a:lnTo>
                  <a:pt x="2507" y="0"/>
                </a:lnTo>
                <a:lnTo>
                  <a:pt x="0" y="0"/>
                </a:lnTo>
                <a:close/>
              </a:path>
            </a:pathLst>
          </a:custGeom>
          <a:blipFill dpi="0" rotWithShape="1">
            <a:blip r:embed="rId2"/>
            <a:srcRect/>
            <a:stretch>
              <a:fillRect/>
            </a:stretch>
          </a:blipFill>
          <a:ln>
            <a:noFill/>
          </a:ln>
          <a:extLst/>
        </p:spPr>
        <p:txBody>
          <a:bodyPr/>
          <a:lstStyle/>
          <a:p>
            <a:endParaRPr lang="zh-CN" altLang="en-US"/>
          </a:p>
        </p:txBody>
      </p:sp>
      <p:sp>
        <p:nvSpPr>
          <p:cNvPr id="25655" name="Rectangle 55"/>
          <p:cNvSpPr>
            <a:spLocks noChangeArrowheads="1"/>
          </p:cNvSpPr>
          <p:nvPr/>
        </p:nvSpPr>
        <p:spPr bwMode="auto">
          <a:xfrm>
            <a:off x="1887910" y="1524892"/>
            <a:ext cx="13684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en-US" altLang="zh-CN" sz="1000" b="1" dirty="0">
                <a:solidFill>
                  <a:schemeClr val="bg1"/>
                </a:solidFill>
              </a:rPr>
              <a:t>LLM</a:t>
            </a:r>
            <a:r>
              <a:rPr lang="zh-CN" altLang="en-US" sz="1000" b="1" dirty="0">
                <a:solidFill>
                  <a:schemeClr val="bg1"/>
                </a:solidFill>
              </a:rPr>
              <a:t>幻觉指的是大型语言模型生成看似合理、语法通顺，但实际上是错误的、无事实依据的、与输入上下文无关的或完全捏造的信息的现象。</a:t>
            </a:r>
          </a:p>
        </p:txBody>
      </p:sp>
      <p:sp>
        <p:nvSpPr>
          <p:cNvPr id="25656" name="Rectangle 56"/>
          <p:cNvSpPr>
            <a:spLocks noChangeArrowheads="1"/>
          </p:cNvSpPr>
          <p:nvPr/>
        </p:nvSpPr>
        <p:spPr bwMode="auto">
          <a:xfrm>
            <a:off x="1895847" y="3258442"/>
            <a:ext cx="136842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buFont typeface="Arial" charset="0"/>
              <a:buNone/>
            </a:pPr>
            <a:r>
              <a:rPr lang="zh-CN" altLang="en-US" sz="1000" b="1" dirty="0">
                <a:solidFill>
                  <a:schemeClr val="bg1"/>
                </a:solidFill>
              </a:rPr>
              <a:t>可以把它想象成模型在“一本正经地胡说八道”。它并不知道自己在犯错，而是以非常自信的语气输出了这些不正确的内容。</a:t>
            </a:r>
          </a:p>
        </p:txBody>
      </p:sp>
      <p:sp>
        <p:nvSpPr>
          <p:cNvPr id="18" name="Text Box 42"/>
          <p:cNvSpPr txBox="1">
            <a:spLocks noChangeArrowheads="1"/>
          </p:cNvSpPr>
          <p:nvPr/>
        </p:nvSpPr>
        <p:spPr bwMode="auto">
          <a:xfrm>
            <a:off x="827584" y="321418"/>
            <a:ext cx="1980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594D7B"/>
                </a:solidFill>
              </a:rPr>
              <a:t>二、模型</a:t>
            </a:r>
            <a:r>
              <a:rPr lang="zh-CN" altLang="en-US" sz="1400" b="1" dirty="0">
                <a:solidFill>
                  <a:srgbClr val="594D7B"/>
                </a:solidFill>
              </a:rPr>
              <a:t>幻觉是什么？</a:t>
            </a:r>
            <a:endParaRPr lang="en-US" altLang="zh-CN" sz="1400" b="1" dirty="0">
              <a:solidFill>
                <a:srgbClr val="594D7B"/>
              </a:solidFill>
            </a:endParaRPr>
          </a:p>
        </p:txBody>
      </p:sp>
      <p:sp>
        <p:nvSpPr>
          <p:cNvPr id="19" name="Text Box 43"/>
          <p:cNvSpPr txBox="1">
            <a:spLocks noChangeArrowheads="1"/>
          </p:cNvSpPr>
          <p:nvPr/>
        </p:nvSpPr>
        <p:spPr bwMode="auto">
          <a:xfrm>
            <a:off x="827584" y="529510"/>
            <a:ext cx="567784"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2-1 </a:t>
            </a:r>
            <a:r>
              <a:rPr lang="zh-CN" altLang="en-US" sz="800" dirty="0" smtClean="0">
                <a:solidFill>
                  <a:schemeClr val="bg2"/>
                </a:solidFill>
              </a:rPr>
              <a:t>概念</a:t>
            </a:r>
            <a:endParaRPr lang="en-US" altLang="zh-CN" sz="800" dirty="0">
              <a:solidFill>
                <a:schemeClr val="bg2"/>
              </a:solidFill>
            </a:endParaRPr>
          </a:p>
        </p:txBody>
      </p:sp>
      <p:grpSp>
        <p:nvGrpSpPr>
          <p:cNvPr id="20" name="组合 19"/>
          <p:cNvGrpSpPr/>
          <p:nvPr/>
        </p:nvGrpSpPr>
        <p:grpSpPr>
          <a:xfrm>
            <a:off x="282763" y="-9727"/>
            <a:ext cx="472138" cy="804782"/>
            <a:chOff x="1775252" y="2062276"/>
            <a:chExt cx="1045160" cy="1781528"/>
          </a:xfrm>
        </p:grpSpPr>
        <p:grpSp>
          <p:nvGrpSpPr>
            <p:cNvPr id="21" name="组合 20"/>
            <p:cNvGrpSpPr/>
            <p:nvPr/>
          </p:nvGrpSpPr>
          <p:grpSpPr>
            <a:xfrm>
              <a:off x="1775252" y="2763988"/>
              <a:ext cx="1045160" cy="1079816"/>
              <a:chOff x="-4061568" y="1901032"/>
              <a:chExt cx="1819276" cy="1879600"/>
            </a:xfrm>
          </p:grpSpPr>
          <p:sp>
            <p:nvSpPr>
              <p:cNvPr id="23"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22" name="直接连接符 21"/>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32" name="矩形 31"/>
          <p:cNvSpPr/>
          <p:nvPr/>
        </p:nvSpPr>
        <p:spPr>
          <a:xfrm>
            <a:off x="5486621" y="4608338"/>
            <a:ext cx="592437" cy="225383"/>
          </a:xfrm>
          <a:prstGeom prst="rect">
            <a:avLst/>
          </a:prstGeom>
        </p:spPr>
        <p:txBody>
          <a:bodyPr wrap="square">
            <a:spAutoFit/>
          </a:bodyPr>
          <a:lstStyle/>
          <a:p>
            <a:pPr>
              <a:lnSpc>
                <a:spcPct val="120000"/>
              </a:lnSpc>
              <a:buFont typeface="Arial" charset="0"/>
              <a:buNone/>
            </a:pPr>
            <a:r>
              <a:rPr lang="ja-JP" altLang="en-US" sz="800" b="1" dirty="0" smtClean="0">
                <a:solidFill>
                  <a:schemeClr val="bg2"/>
                </a:solidFill>
              </a:rPr>
              <a:t>参考画像</a:t>
            </a:r>
            <a:endParaRPr lang="zh-CN" altLang="en-US" sz="800" b="1"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0" name="Oval 140"/>
          <p:cNvSpPr>
            <a:spLocks noChangeArrowheads="1"/>
          </p:cNvSpPr>
          <p:nvPr/>
        </p:nvSpPr>
        <p:spPr bwMode="auto">
          <a:xfrm>
            <a:off x="1139825" y="1447800"/>
            <a:ext cx="466725" cy="469900"/>
          </a:xfrm>
          <a:prstGeom prst="ellipse">
            <a:avLst/>
          </a:prstGeom>
          <a:solidFill>
            <a:srgbClr val="C09CC2"/>
          </a:solidFill>
          <a:ln>
            <a:noFill/>
          </a:ln>
          <a:effectLst>
            <a:outerShdw blurRad="63500" dist="63500" dir="2700000" algn="tl" rotWithShape="0">
              <a:prstClr val="black">
                <a:alpha val="10000"/>
              </a:prstClr>
            </a:outerShdw>
          </a:effectLst>
        </p:spPr>
        <p:txBody>
          <a:bodyPr/>
          <a:lstStyle/>
          <a:p>
            <a:r>
              <a:rPr lang="en-US" altLang="zh-CN" dirty="0" smtClean="0"/>
              <a:t>1</a:t>
            </a:r>
            <a:endParaRPr lang="zh-CN" altLang="en-US" dirty="0"/>
          </a:p>
        </p:txBody>
      </p:sp>
      <p:sp>
        <p:nvSpPr>
          <p:cNvPr id="5265" name="Oval 145"/>
          <p:cNvSpPr>
            <a:spLocks noChangeArrowheads="1"/>
          </p:cNvSpPr>
          <p:nvPr/>
        </p:nvSpPr>
        <p:spPr bwMode="auto">
          <a:xfrm>
            <a:off x="5029200" y="2581864"/>
            <a:ext cx="466725" cy="468313"/>
          </a:xfrm>
          <a:prstGeom prst="ellipse">
            <a:avLst/>
          </a:prstGeom>
          <a:solidFill>
            <a:srgbClr val="594D7B"/>
          </a:solidFill>
          <a:ln>
            <a:noFill/>
          </a:ln>
          <a:effectLst>
            <a:outerShdw blurRad="63500" dist="63500" dir="2700000" algn="tl" rotWithShape="0">
              <a:prstClr val="black">
                <a:alpha val="10000"/>
              </a:prstClr>
            </a:outerShdw>
          </a:effectLst>
        </p:spPr>
        <p:txBody>
          <a:bodyPr/>
          <a:lstStyle/>
          <a:p>
            <a:r>
              <a:rPr lang="en-US" altLang="zh-CN" dirty="0" smtClean="0"/>
              <a:t>5</a:t>
            </a:r>
            <a:endParaRPr lang="zh-CN" altLang="en-US" dirty="0"/>
          </a:p>
        </p:txBody>
      </p:sp>
      <p:sp>
        <p:nvSpPr>
          <p:cNvPr id="5270" name="Oval 150"/>
          <p:cNvSpPr>
            <a:spLocks noChangeArrowheads="1"/>
          </p:cNvSpPr>
          <p:nvPr/>
        </p:nvSpPr>
        <p:spPr bwMode="auto">
          <a:xfrm>
            <a:off x="5029200" y="1447800"/>
            <a:ext cx="466725" cy="469900"/>
          </a:xfrm>
          <a:prstGeom prst="ellipse">
            <a:avLst/>
          </a:prstGeom>
          <a:solidFill>
            <a:srgbClr val="C09CC2"/>
          </a:solidFill>
          <a:ln>
            <a:noFill/>
          </a:ln>
          <a:effectLst>
            <a:outerShdw blurRad="63500" dist="63500" dir="2700000" algn="tl" rotWithShape="0">
              <a:prstClr val="black">
                <a:alpha val="10000"/>
              </a:prstClr>
            </a:outerShdw>
          </a:effectLst>
        </p:spPr>
        <p:txBody>
          <a:bodyPr/>
          <a:lstStyle/>
          <a:p>
            <a:r>
              <a:rPr lang="en-US" altLang="zh-CN" dirty="0" smtClean="0"/>
              <a:t>4</a:t>
            </a:r>
            <a:endParaRPr lang="zh-CN" altLang="en-US" dirty="0"/>
          </a:p>
        </p:txBody>
      </p:sp>
      <p:sp>
        <p:nvSpPr>
          <p:cNvPr id="5273" name="Oval 153"/>
          <p:cNvSpPr>
            <a:spLocks noChangeArrowheads="1"/>
          </p:cNvSpPr>
          <p:nvPr/>
        </p:nvSpPr>
        <p:spPr bwMode="auto">
          <a:xfrm>
            <a:off x="1139825" y="2581864"/>
            <a:ext cx="466725" cy="468313"/>
          </a:xfrm>
          <a:prstGeom prst="ellipse">
            <a:avLst/>
          </a:prstGeom>
          <a:solidFill>
            <a:srgbClr val="594D7B"/>
          </a:solidFill>
          <a:ln>
            <a:noFill/>
          </a:ln>
          <a:effectLst>
            <a:outerShdw blurRad="63500" dist="63500" dir="2700000" algn="tl" rotWithShape="0">
              <a:prstClr val="black">
                <a:alpha val="10000"/>
              </a:prstClr>
            </a:outerShdw>
          </a:effectLst>
        </p:spPr>
        <p:txBody>
          <a:bodyPr/>
          <a:lstStyle/>
          <a:p>
            <a:r>
              <a:rPr lang="en-US" altLang="zh-CN" dirty="0" smtClean="0"/>
              <a:t>2</a:t>
            </a:r>
            <a:endParaRPr lang="zh-CN" altLang="en-US" dirty="0"/>
          </a:p>
        </p:txBody>
      </p:sp>
      <p:sp>
        <p:nvSpPr>
          <p:cNvPr id="5276" name="Oval 156"/>
          <p:cNvSpPr>
            <a:spLocks noChangeArrowheads="1"/>
          </p:cNvSpPr>
          <p:nvPr/>
        </p:nvSpPr>
        <p:spPr bwMode="auto">
          <a:xfrm>
            <a:off x="1139825" y="3754028"/>
            <a:ext cx="466725" cy="468313"/>
          </a:xfrm>
          <a:prstGeom prst="ellipse">
            <a:avLst/>
          </a:prstGeom>
          <a:solidFill>
            <a:srgbClr val="E54B81"/>
          </a:solidFill>
          <a:ln>
            <a:noFill/>
          </a:ln>
          <a:effectLst>
            <a:outerShdw blurRad="63500" dist="63500" dir="2700000" algn="tl" rotWithShape="0">
              <a:prstClr val="black">
                <a:alpha val="10000"/>
              </a:prstClr>
            </a:outerShdw>
          </a:effectLst>
        </p:spPr>
        <p:txBody>
          <a:bodyPr/>
          <a:lstStyle/>
          <a:p>
            <a:r>
              <a:rPr lang="en-US" altLang="zh-CN" dirty="0" smtClean="0"/>
              <a:t>3</a:t>
            </a:r>
            <a:endParaRPr lang="zh-CN" altLang="en-US" dirty="0"/>
          </a:p>
        </p:txBody>
      </p:sp>
      <p:sp>
        <p:nvSpPr>
          <p:cNvPr id="5282" name="Oval 162"/>
          <p:cNvSpPr>
            <a:spLocks noChangeArrowheads="1"/>
          </p:cNvSpPr>
          <p:nvPr/>
        </p:nvSpPr>
        <p:spPr bwMode="auto">
          <a:xfrm>
            <a:off x="5029200" y="3754028"/>
            <a:ext cx="466725" cy="468313"/>
          </a:xfrm>
          <a:prstGeom prst="ellipse">
            <a:avLst/>
          </a:prstGeom>
          <a:solidFill>
            <a:srgbClr val="E54B81"/>
          </a:solidFill>
          <a:ln>
            <a:noFill/>
          </a:ln>
          <a:effectLst>
            <a:outerShdw blurRad="63500" dist="63500" dir="2700000" algn="tl" rotWithShape="0">
              <a:prstClr val="black">
                <a:alpha val="10000"/>
              </a:prstClr>
            </a:outerShdw>
          </a:effectLst>
        </p:spPr>
        <p:txBody>
          <a:bodyPr/>
          <a:lstStyle/>
          <a:p>
            <a:r>
              <a:rPr lang="en-US" altLang="zh-CN" dirty="0" smtClean="0"/>
              <a:t>6</a:t>
            </a:r>
            <a:endParaRPr lang="zh-CN" altLang="en-US" dirty="0"/>
          </a:p>
        </p:txBody>
      </p:sp>
      <p:sp>
        <p:nvSpPr>
          <p:cNvPr id="5287" name="Rectangle 167"/>
          <p:cNvSpPr>
            <a:spLocks noChangeArrowheads="1"/>
          </p:cNvSpPr>
          <p:nvPr/>
        </p:nvSpPr>
        <p:spPr bwMode="auto">
          <a:xfrm>
            <a:off x="1717675" y="1449388"/>
            <a:ext cx="2808288"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dirty="0">
                <a:solidFill>
                  <a:schemeClr val="bg2"/>
                </a:solidFill>
              </a:rPr>
              <a:t>基于模式而非事实： </a:t>
            </a:r>
            <a:r>
              <a:rPr lang="en-US" altLang="zh-CN" sz="800" dirty="0">
                <a:solidFill>
                  <a:schemeClr val="bg2"/>
                </a:solidFill>
              </a:rPr>
              <a:t>LLM</a:t>
            </a:r>
            <a:r>
              <a:rPr lang="zh-CN" altLang="en-US" sz="800" dirty="0">
                <a:solidFill>
                  <a:schemeClr val="bg2"/>
                </a:solidFill>
              </a:rPr>
              <a:t>的核心是学习语言中的统计模式（哪个词后面最可能跟哪个词）。它们并非真正理解“事实”或“真理”，而是擅长生成符合训练数据中常见模式的文本。有时，这种模式生成会偏离事实。</a:t>
            </a:r>
          </a:p>
        </p:txBody>
      </p:sp>
      <p:sp>
        <p:nvSpPr>
          <p:cNvPr id="5288" name="Rectangle 168"/>
          <p:cNvSpPr>
            <a:spLocks noChangeArrowheads="1"/>
          </p:cNvSpPr>
          <p:nvPr/>
        </p:nvSpPr>
        <p:spPr bwMode="auto">
          <a:xfrm>
            <a:off x="1717675" y="2589802"/>
            <a:ext cx="28082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dirty="0">
                <a:solidFill>
                  <a:schemeClr val="bg2"/>
                </a:solidFill>
              </a:rPr>
              <a:t>知识边界的缺乏： 模型可能被问到其训练数据未覆盖或覆盖不足的问题。在这种情况下，它不会像人一样说“我不知道”，而是倾向于根据已有的模式“推断”或“编造”一个答案。</a:t>
            </a:r>
          </a:p>
        </p:txBody>
      </p:sp>
      <p:sp>
        <p:nvSpPr>
          <p:cNvPr id="5289" name="Rectangle 169"/>
          <p:cNvSpPr>
            <a:spLocks noChangeArrowheads="1"/>
          </p:cNvSpPr>
          <p:nvPr/>
        </p:nvSpPr>
        <p:spPr bwMode="auto">
          <a:xfrm>
            <a:off x="1717675" y="3752441"/>
            <a:ext cx="28082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dirty="0">
                <a:solidFill>
                  <a:schemeClr val="bg2"/>
                </a:solidFill>
              </a:rPr>
              <a:t>提示（</a:t>
            </a:r>
            <a:r>
              <a:rPr lang="en-US" altLang="zh-CN" sz="800" dirty="0">
                <a:solidFill>
                  <a:schemeClr val="bg2"/>
                </a:solidFill>
              </a:rPr>
              <a:t>Prompt</a:t>
            </a:r>
            <a:r>
              <a:rPr lang="zh-CN" altLang="en-US" sz="800" dirty="0">
                <a:solidFill>
                  <a:schemeClr val="bg2"/>
                </a:solidFill>
              </a:rPr>
              <a:t>）的模糊性： 如果用户提出的问题或指令不够清晰、明确，模型可能会误解意图，从而生成不相关的或捏造的回答。</a:t>
            </a:r>
          </a:p>
        </p:txBody>
      </p:sp>
      <p:sp>
        <p:nvSpPr>
          <p:cNvPr id="5291" name="Rectangle 171"/>
          <p:cNvSpPr>
            <a:spLocks noChangeArrowheads="1"/>
          </p:cNvSpPr>
          <p:nvPr/>
        </p:nvSpPr>
        <p:spPr bwMode="auto">
          <a:xfrm>
            <a:off x="5605463" y="1449388"/>
            <a:ext cx="28082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dirty="0">
                <a:solidFill>
                  <a:schemeClr val="bg2"/>
                </a:solidFill>
              </a:rPr>
              <a:t>训练数据中的偏差和错误： </a:t>
            </a:r>
            <a:r>
              <a:rPr lang="en-US" altLang="zh-CN" sz="800" dirty="0">
                <a:solidFill>
                  <a:schemeClr val="bg2"/>
                </a:solidFill>
              </a:rPr>
              <a:t>LLM</a:t>
            </a:r>
            <a:r>
              <a:rPr lang="zh-CN" altLang="en-US" sz="800" dirty="0">
                <a:solidFill>
                  <a:schemeClr val="bg2"/>
                </a:solidFill>
              </a:rPr>
              <a:t>的训练数据来源于互联网等海量文本，这些数据本身就可能包含错误信息、偏见或过时的内容。模型在学习过程中可能会吸收并放大这些问题。</a:t>
            </a:r>
          </a:p>
        </p:txBody>
      </p:sp>
      <p:sp>
        <p:nvSpPr>
          <p:cNvPr id="5292" name="Rectangle 172"/>
          <p:cNvSpPr>
            <a:spLocks noChangeArrowheads="1"/>
          </p:cNvSpPr>
          <p:nvPr/>
        </p:nvSpPr>
        <p:spPr bwMode="auto">
          <a:xfrm>
            <a:off x="5605463" y="2589802"/>
            <a:ext cx="28082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dirty="0">
                <a:solidFill>
                  <a:schemeClr val="bg2"/>
                </a:solidFill>
              </a:rPr>
              <a:t>解码策略： 在生成文本时，模型选择下一个词的策略（例如，随机性设置，即</a:t>
            </a:r>
            <a:r>
              <a:rPr lang="en-US" altLang="zh-CN" sz="800" dirty="0">
                <a:solidFill>
                  <a:schemeClr val="bg2"/>
                </a:solidFill>
              </a:rPr>
              <a:t>"temperature"</a:t>
            </a:r>
            <a:r>
              <a:rPr lang="zh-CN" altLang="en-US" sz="800" dirty="0">
                <a:solidFill>
                  <a:schemeClr val="bg2"/>
                </a:solidFill>
              </a:rPr>
              <a:t>参数）会影响输出。较高的随机性可能导致更有创意但也更可能偏离事实的回答。</a:t>
            </a:r>
          </a:p>
        </p:txBody>
      </p:sp>
      <p:sp>
        <p:nvSpPr>
          <p:cNvPr id="5293" name="Rectangle 173"/>
          <p:cNvSpPr>
            <a:spLocks noChangeArrowheads="1"/>
          </p:cNvSpPr>
          <p:nvPr/>
        </p:nvSpPr>
        <p:spPr bwMode="auto">
          <a:xfrm>
            <a:off x="5605463" y="3752441"/>
            <a:ext cx="2808287"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800" dirty="0">
                <a:solidFill>
                  <a:schemeClr val="bg2"/>
                </a:solidFill>
              </a:rPr>
              <a:t>过度拟合（</a:t>
            </a:r>
            <a:r>
              <a:rPr lang="en-US" altLang="zh-CN" sz="800" dirty="0">
                <a:solidFill>
                  <a:schemeClr val="bg2"/>
                </a:solidFill>
              </a:rPr>
              <a:t>Overfitting</a:t>
            </a:r>
            <a:r>
              <a:rPr lang="zh-CN" altLang="en-US" sz="800" dirty="0">
                <a:solidFill>
                  <a:schemeClr val="bg2"/>
                </a:solidFill>
              </a:rPr>
              <a:t>）的变种： 模型可能过于“记住”了训练数据中的某些特定短语或句子模式，并在不恰当的上下文中使用它们，导致看似相关但实则错误的输出。</a:t>
            </a:r>
          </a:p>
        </p:txBody>
      </p:sp>
      <p:sp>
        <p:nvSpPr>
          <p:cNvPr id="53" name="Text Box 42"/>
          <p:cNvSpPr txBox="1">
            <a:spLocks noChangeArrowheads="1"/>
          </p:cNvSpPr>
          <p:nvPr/>
        </p:nvSpPr>
        <p:spPr bwMode="auto">
          <a:xfrm>
            <a:off x="827584" y="321418"/>
            <a:ext cx="1980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594D7B"/>
                </a:solidFill>
              </a:rPr>
              <a:t>二、模型</a:t>
            </a:r>
            <a:r>
              <a:rPr lang="zh-CN" altLang="en-US" sz="1400" b="1" dirty="0">
                <a:solidFill>
                  <a:srgbClr val="594D7B"/>
                </a:solidFill>
              </a:rPr>
              <a:t>幻觉是什么？</a:t>
            </a:r>
            <a:endParaRPr lang="en-US" altLang="zh-CN" sz="1400" b="1" dirty="0">
              <a:solidFill>
                <a:srgbClr val="594D7B"/>
              </a:solidFill>
            </a:endParaRPr>
          </a:p>
        </p:txBody>
      </p:sp>
      <p:sp>
        <p:nvSpPr>
          <p:cNvPr id="54" name="Text Box 43"/>
          <p:cNvSpPr txBox="1">
            <a:spLocks noChangeArrowheads="1"/>
          </p:cNvSpPr>
          <p:nvPr/>
        </p:nvSpPr>
        <p:spPr bwMode="auto">
          <a:xfrm>
            <a:off x="827584" y="529510"/>
            <a:ext cx="10807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2-2 </a:t>
            </a:r>
            <a:r>
              <a:rPr lang="zh-CN" altLang="en-US" sz="800" dirty="0" smtClean="0">
                <a:solidFill>
                  <a:schemeClr val="bg2"/>
                </a:solidFill>
              </a:rPr>
              <a:t>产生幻觉的原因</a:t>
            </a:r>
            <a:endParaRPr lang="en-US" altLang="zh-CN" sz="800" dirty="0">
              <a:solidFill>
                <a:schemeClr val="bg2"/>
              </a:solidFill>
            </a:endParaRPr>
          </a:p>
        </p:txBody>
      </p:sp>
      <p:grpSp>
        <p:nvGrpSpPr>
          <p:cNvPr id="55" name="组合 54"/>
          <p:cNvGrpSpPr/>
          <p:nvPr/>
        </p:nvGrpSpPr>
        <p:grpSpPr>
          <a:xfrm>
            <a:off x="282763" y="-9727"/>
            <a:ext cx="472138" cy="804782"/>
            <a:chOff x="1775252" y="2062276"/>
            <a:chExt cx="1045160" cy="1781528"/>
          </a:xfrm>
        </p:grpSpPr>
        <p:grpSp>
          <p:nvGrpSpPr>
            <p:cNvPr id="56" name="组合 55"/>
            <p:cNvGrpSpPr/>
            <p:nvPr/>
          </p:nvGrpSpPr>
          <p:grpSpPr>
            <a:xfrm>
              <a:off x="1775252" y="2763988"/>
              <a:ext cx="1045160" cy="1079816"/>
              <a:chOff x="-4061568" y="1901032"/>
              <a:chExt cx="1819276" cy="1879600"/>
            </a:xfrm>
          </p:grpSpPr>
          <p:sp>
            <p:nvSpPr>
              <p:cNvPr id="58"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7" name="直接连接符 56"/>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34" name="Group 38"/>
          <p:cNvGrpSpPr/>
          <p:nvPr/>
        </p:nvGrpSpPr>
        <p:grpSpPr bwMode="auto">
          <a:xfrm>
            <a:off x="3203848" y="1920593"/>
            <a:ext cx="2781650" cy="1800051"/>
            <a:chOff x="1856" y="1075"/>
            <a:chExt cx="2046" cy="1324"/>
          </a:xfrm>
        </p:grpSpPr>
        <p:sp>
          <p:nvSpPr>
            <p:cNvPr id="29735" name="Freeform 39"/>
            <p:cNvSpPr/>
            <p:nvPr/>
          </p:nvSpPr>
          <p:spPr bwMode="auto">
            <a:xfrm>
              <a:off x="2879" y="1075"/>
              <a:ext cx="664" cy="1324"/>
            </a:xfrm>
            <a:custGeom>
              <a:avLst/>
              <a:gdLst>
                <a:gd name="T0" fmla="*/ 0 w 347"/>
                <a:gd name="T1" fmla="*/ 0 h 693"/>
                <a:gd name="T2" fmla="*/ 0 w 347"/>
                <a:gd name="T3" fmla="*/ 122 h 693"/>
                <a:gd name="T4" fmla="*/ 225 w 347"/>
                <a:gd name="T5" fmla="*/ 347 h 693"/>
                <a:gd name="T6" fmla="*/ 0 w 347"/>
                <a:gd name="T7" fmla="*/ 572 h 693"/>
                <a:gd name="T8" fmla="*/ 0 w 347"/>
                <a:gd name="T9" fmla="*/ 693 h 693"/>
                <a:gd name="T10" fmla="*/ 347 w 347"/>
                <a:gd name="T11" fmla="*/ 347 h 693"/>
                <a:gd name="T12" fmla="*/ 0 w 347"/>
                <a:gd name="T13" fmla="*/ 0 h 693"/>
              </a:gdLst>
              <a:ahLst/>
              <a:cxnLst>
                <a:cxn ang="0">
                  <a:pos x="T0" y="T1"/>
                </a:cxn>
                <a:cxn ang="0">
                  <a:pos x="T2" y="T3"/>
                </a:cxn>
                <a:cxn ang="0">
                  <a:pos x="T4" y="T5"/>
                </a:cxn>
                <a:cxn ang="0">
                  <a:pos x="T6" y="T7"/>
                </a:cxn>
                <a:cxn ang="0">
                  <a:pos x="T8" y="T9"/>
                </a:cxn>
                <a:cxn ang="0">
                  <a:pos x="T10" y="T11"/>
                </a:cxn>
                <a:cxn ang="0">
                  <a:pos x="T12" y="T13"/>
                </a:cxn>
              </a:cxnLst>
              <a:rect l="0" t="0" r="r" b="b"/>
              <a:pathLst>
                <a:path w="347" h="693">
                  <a:moveTo>
                    <a:pt x="0" y="0"/>
                  </a:moveTo>
                  <a:cubicBezTo>
                    <a:pt x="0" y="122"/>
                    <a:pt x="0" y="122"/>
                    <a:pt x="0" y="122"/>
                  </a:cubicBezTo>
                  <a:cubicBezTo>
                    <a:pt x="125" y="122"/>
                    <a:pt x="225" y="222"/>
                    <a:pt x="225" y="347"/>
                  </a:cubicBezTo>
                  <a:cubicBezTo>
                    <a:pt x="225" y="471"/>
                    <a:pt x="125" y="572"/>
                    <a:pt x="0" y="572"/>
                  </a:cubicBezTo>
                  <a:cubicBezTo>
                    <a:pt x="0" y="693"/>
                    <a:pt x="0" y="693"/>
                    <a:pt x="0" y="693"/>
                  </a:cubicBezTo>
                  <a:cubicBezTo>
                    <a:pt x="192" y="693"/>
                    <a:pt x="347" y="538"/>
                    <a:pt x="347" y="347"/>
                  </a:cubicBezTo>
                  <a:cubicBezTo>
                    <a:pt x="347" y="155"/>
                    <a:pt x="192" y="0"/>
                    <a:pt x="0" y="0"/>
                  </a:cubicBez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6" name="Freeform 40"/>
            <p:cNvSpPr/>
            <p:nvPr/>
          </p:nvSpPr>
          <p:spPr bwMode="auto">
            <a:xfrm>
              <a:off x="2217" y="1075"/>
              <a:ext cx="662" cy="1324"/>
            </a:xfrm>
            <a:custGeom>
              <a:avLst/>
              <a:gdLst>
                <a:gd name="T0" fmla="*/ 121 w 346"/>
                <a:gd name="T1" fmla="*/ 347 h 693"/>
                <a:gd name="T2" fmla="*/ 346 w 346"/>
                <a:gd name="T3" fmla="*/ 122 h 693"/>
                <a:gd name="T4" fmla="*/ 346 w 346"/>
                <a:gd name="T5" fmla="*/ 0 h 693"/>
                <a:gd name="T6" fmla="*/ 0 w 346"/>
                <a:gd name="T7" fmla="*/ 347 h 693"/>
                <a:gd name="T8" fmla="*/ 346 w 346"/>
                <a:gd name="T9" fmla="*/ 693 h 693"/>
                <a:gd name="T10" fmla="*/ 346 w 346"/>
                <a:gd name="T11" fmla="*/ 572 h 693"/>
                <a:gd name="T12" fmla="*/ 121 w 346"/>
                <a:gd name="T13" fmla="*/ 347 h 693"/>
              </a:gdLst>
              <a:ahLst/>
              <a:cxnLst>
                <a:cxn ang="0">
                  <a:pos x="T0" y="T1"/>
                </a:cxn>
                <a:cxn ang="0">
                  <a:pos x="T2" y="T3"/>
                </a:cxn>
                <a:cxn ang="0">
                  <a:pos x="T4" y="T5"/>
                </a:cxn>
                <a:cxn ang="0">
                  <a:pos x="T6" y="T7"/>
                </a:cxn>
                <a:cxn ang="0">
                  <a:pos x="T8" y="T9"/>
                </a:cxn>
                <a:cxn ang="0">
                  <a:pos x="T10" y="T11"/>
                </a:cxn>
                <a:cxn ang="0">
                  <a:pos x="T12" y="T13"/>
                </a:cxn>
              </a:cxnLst>
              <a:rect l="0" t="0" r="r" b="b"/>
              <a:pathLst>
                <a:path w="346" h="693">
                  <a:moveTo>
                    <a:pt x="121" y="347"/>
                  </a:moveTo>
                  <a:cubicBezTo>
                    <a:pt x="121" y="222"/>
                    <a:pt x="222" y="122"/>
                    <a:pt x="346" y="122"/>
                  </a:cubicBezTo>
                  <a:cubicBezTo>
                    <a:pt x="346" y="0"/>
                    <a:pt x="346" y="0"/>
                    <a:pt x="346" y="0"/>
                  </a:cubicBezTo>
                  <a:cubicBezTo>
                    <a:pt x="155" y="0"/>
                    <a:pt x="0" y="155"/>
                    <a:pt x="0" y="347"/>
                  </a:cubicBezTo>
                  <a:cubicBezTo>
                    <a:pt x="0" y="538"/>
                    <a:pt x="155" y="693"/>
                    <a:pt x="346" y="693"/>
                  </a:cubicBezTo>
                  <a:cubicBezTo>
                    <a:pt x="346" y="572"/>
                    <a:pt x="346" y="572"/>
                    <a:pt x="346" y="572"/>
                  </a:cubicBezTo>
                  <a:cubicBezTo>
                    <a:pt x="222" y="572"/>
                    <a:pt x="121" y="471"/>
                    <a:pt x="121" y="347"/>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7" name="Freeform 41"/>
            <p:cNvSpPr/>
            <p:nvPr/>
          </p:nvSpPr>
          <p:spPr bwMode="auto">
            <a:xfrm>
              <a:off x="2449" y="1308"/>
              <a:ext cx="430" cy="860"/>
            </a:xfrm>
            <a:custGeom>
              <a:avLst/>
              <a:gdLst>
                <a:gd name="T0" fmla="*/ 0 w 225"/>
                <a:gd name="T1" fmla="*/ 225 h 450"/>
                <a:gd name="T2" fmla="*/ 225 w 225"/>
                <a:gd name="T3" fmla="*/ 450 h 450"/>
                <a:gd name="T4" fmla="*/ 225 w 225"/>
                <a:gd name="T5" fmla="*/ 0 h 450"/>
                <a:gd name="T6" fmla="*/ 0 w 225"/>
                <a:gd name="T7" fmla="*/ 225 h 450"/>
              </a:gdLst>
              <a:ahLst/>
              <a:cxnLst>
                <a:cxn ang="0">
                  <a:pos x="T0" y="T1"/>
                </a:cxn>
                <a:cxn ang="0">
                  <a:pos x="T2" y="T3"/>
                </a:cxn>
                <a:cxn ang="0">
                  <a:pos x="T4" y="T5"/>
                </a:cxn>
                <a:cxn ang="0">
                  <a:pos x="T6" y="T7"/>
                </a:cxn>
              </a:cxnLst>
              <a:rect l="0" t="0" r="r" b="b"/>
              <a:pathLst>
                <a:path w="225" h="450">
                  <a:moveTo>
                    <a:pt x="0" y="225"/>
                  </a:moveTo>
                  <a:cubicBezTo>
                    <a:pt x="0" y="349"/>
                    <a:pt x="101" y="450"/>
                    <a:pt x="225" y="450"/>
                  </a:cubicBezTo>
                  <a:cubicBezTo>
                    <a:pt x="225" y="0"/>
                    <a:pt x="225" y="0"/>
                    <a:pt x="225" y="0"/>
                  </a:cubicBezTo>
                  <a:cubicBezTo>
                    <a:pt x="101" y="0"/>
                    <a:pt x="0" y="100"/>
                    <a:pt x="0" y="225"/>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8" name="Freeform 42"/>
            <p:cNvSpPr/>
            <p:nvPr/>
          </p:nvSpPr>
          <p:spPr bwMode="auto">
            <a:xfrm>
              <a:off x="2879" y="1308"/>
              <a:ext cx="430" cy="860"/>
            </a:xfrm>
            <a:custGeom>
              <a:avLst/>
              <a:gdLst>
                <a:gd name="T0" fmla="*/ 225 w 225"/>
                <a:gd name="T1" fmla="*/ 225 h 450"/>
                <a:gd name="T2" fmla="*/ 0 w 225"/>
                <a:gd name="T3" fmla="*/ 0 h 450"/>
                <a:gd name="T4" fmla="*/ 0 w 225"/>
                <a:gd name="T5" fmla="*/ 450 h 450"/>
                <a:gd name="T6" fmla="*/ 225 w 225"/>
                <a:gd name="T7" fmla="*/ 225 h 450"/>
              </a:gdLst>
              <a:ahLst/>
              <a:cxnLst>
                <a:cxn ang="0">
                  <a:pos x="T0" y="T1"/>
                </a:cxn>
                <a:cxn ang="0">
                  <a:pos x="T2" y="T3"/>
                </a:cxn>
                <a:cxn ang="0">
                  <a:pos x="T4" y="T5"/>
                </a:cxn>
                <a:cxn ang="0">
                  <a:pos x="T6" y="T7"/>
                </a:cxn>
              </a:cxnLst>
              <a:rect l="0" t="0" r="r" b="b"/>
              <a:pathLst>
                <a:path w="225" h="450">
                  <a:moveTo>
                    <a:pt x="225" y="225"/>
                  </a:moveTo>
                  <a:cubicBezTo>
                    <a:pt x="225" y="100"/>
                    <a:pt x="125" y="0"/>
                    <a:pt x="0" y="0"/>
                  </a:cubicBezTo>
                  <a:cubicBezTo>
                    <a:pt x="0" y="450"/>
                    <a:pt x="0" y="450"/>
                    <a:pt x="0" y="450"/>
                  </a:cubicBezTo>
                  <a:cubicBezTo>
                    <a:pt x="125" y="450"/>
                    <a:pt x="225" y="349"/>
                    <a:pt x="225" y="225"/>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39" name="Oval 43"/>
            <p:cNvSpPr>
              <a:spLocks noChangeArrowheads="1"/>
            </p:cNvSpPr>
            <p:nvPr/>
          </p:nvSpPr>
          <p:spPr bwMode="auto">
            <a:xfrm>
              <a:off x="2680" y="1539"/>
              <a:ext cx="398" cy="397"/>
            </a:xfrm>
            <a:prstGeom prst="ellipse">
              <a:avLst/>
            </a:prstGeom>
            <a:solidFill>
              <a:srgbClr val="FAFAFA"/>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0" name="Freeform 44"/>
            <p:cNvSpPr>
              <a:spLocks noEditPoints="1"/>
            </p:cNvSpPr>
            <p:nvPr/>
          </p:nvSpPr>
          <p:spPr bwMode="auto">
            <a:xfrm>
              <a:off x="2780" y="1636"/>
              <a:ext cx="201" cy="201"/>
            </a:xfrm>
            <a:custGeom>
              <a:avLst/>
              <a:gdLst>
                <a:gd name="T0" fmla="*/ 87 w 105"/>
                <a:gd name="T1" fmla="*/ 1 h 105"/>
                <a:gd name="T2" fmla="*/ 91 w 105"/>
                <a:gd name="T3" fmla="*/ 2 h 105"/>
                <a:gd name="T4" fmla="*/ 91 w 105"/>
                <a:gd name="T5" fmla="*/ 2 h 105"/>
                <a:gd name="T6" fmla="*/ 103 w 105"/>
                <a:gd name="T7" fmla="*/ 14 h 105"/>
                <a:gd name="T8" fmla="*/ 103 w 105"/>
                <a:gd name="T9" fmla="*/ 14 h 105"/>
                <a:gd name="T10" fmla="*/ 104 w 105"/>
                <a:gd name="T11" fmla="*/ 18 h 105"/>
                <a:gd name="T12" fmla="*/ 88 w 105"/>
                <a:gd name="T13" fmla="*/ 32 h 105"/>
                <a:gd name="T14" fmla="*/ 77 w 105"/>
                <a:gd name="T15" fmla="*/ 34 h 105"/>
                <a:gd name="T16" fmla="*/ 74 w 105"/>
                <a:gd name="T17" fmla="*/ 76 h 105"/>
                <a:gd name="T18" fmla="*/ 51 w 105"/>
                <a:gd name="T19" fmla="*/ 85 h 105"/>
                <a:gd name="T20" fmla="*/ 19 w 105"/>
                <a:gd name="T21" fmla="*/ 53 h 105"/>
                <a:gd name="T22" fmla="*/ 51 w 105"/>
                <a:gd name="T23" fmla="*/ 21 h 105"/>
                <a:gd name="T24" fmla="*/ 75 w 105"/>
                <a:gd name="T25" fmla="*/ 24 h 105"/>
                <a:gd name="T26" fmla="*/ 73 w 105"/>
                <a:gd name="T27" fmla="*/ 14 h 105"/>
                <a:gd name="T28" fmla="*/ 93 w 105"/>
                <a:gd name="T29" fmla="*/ 41 h 105"/>
                <a:gd name="T30" fmla="*/ 101 w 105"/>
                <a:gd name="T31" fmla="*/ 38 h 105"/>
                <a:gd name="T32" fmla="*/ 103 w 105"/>
                <a:gd name="T33" fmla="*/ 53 h 105"/>
                <a:gd name="T34" fmla="*/ 51 w 105"/>
                <a:gd name="T35" fmla="*/ 105 h 105"/>
                <a:gd name="T36" fmla="*/ 0 w 105"/>
                <a:gd name="T37" fmla="*/ 53 h 105"/>
                <a:gd name="T38" fmla="*/ 51 w 105"/>
                <a:gd name="T39" fmla="*/ 2 h 105"/>
                <a:gd name="T40" fmla="*/ 66 w 105"/>
                <a:gd name="T41" fmla="*/ 4 h 105"/>
                <a:gd name="T42" fmla="*/ 64 w 105"/>
                <a:gd name="T43" fmla="*/ 12 h 105"/>
                <a:gd name="T44" fmla="*/ 51 w 105"/>
                <a:gd name="T45" fmla="*/ 10 h 105"/>
                <a:gd name="T46" fmla="*/ 8 w 105"/>
                <a:gd name="T47" fmla="*/ 53 h 105"/>
                <a:gd name="T48" fmla="*/ 51 w 105"/>
                <a:gd name="T49" fmla="*/ 97 h 105"/>
                <a:gd name="T50" fmla="*/ 95 w 105"/>
                <a:gd name="T51" fmla="*/ 53 h 105"/>
                <a:gd name="T52" fmla="*/ 93 w 105"/>
                <a:gd name="T53" fmla="*/ 41 h 105"/>
                <a:gd name="T54" fmla="*/ 51 w 105"/>
                <a:gd name="T55" fmla="*/ 39 h 105"/>
                <a:gd name="T56" fmla="*/ 67 w 105"/>
                <a:gd name="T57" fmla="*/ 32 h 105"/>
                <a:gd name="T58" fmla="*/ 32 w 105"/>
                <a:gd name="T59" fmla="*/ 34 h 105"/>
                <a:gd name="T60" fmla="*/ 32 w 105"/>
                <a:gd name="T61" fmla="*/ 34 h 105"/>
                <a:gd name="T62" fmla="*/ 32 w 105"/>
                <a:gd name="T63" fmla="*/ 73 h 105"/>
                <a:gd name="T64" fmla="*/ 71 w 105"/>
                <a:gd name="T65" fmla="*/ 73 h 105"/>
                <a:gd name="T66" fmla="*/ 79 w 105"/>
                <a:gd name="T67" fmla="*/ 53 h 105"/>
                <a:gd name="T68" fmla="*/ 64 w 105"/>
                <a:gd name="T69" fmla="*/ 46 h 105"/>
                <a:gd name="T70" fmla="*/ 62 w 105"/>
                <a:gd name="T71" fmla="*/ 64 h 105"/>
                <a:gd name="T72" fmla="*/ 51 w 105"/>
                <a:gd name="T73" fmla="*/ 68 h 105"/>
                <a:gd name="T74" fmla="*/ 37 w 105"/>
                <a:gd name="T75" fmla="*/ 53 h 105"/>
                <a:gd name="T76" fmla="*/ 41 w 105"/>
                <a:gd name="T77" fmla="*/ 43 h 105"/>
                <a:gd name="T78" fmla="*/ 55 w 105"/>
                <a:gd name="T79" fmla="*/ 44 h 105"/>
                <a:gd name="T80" fmla="*/ 51 w 105"/>
                <a:gd name="T81" fmla="*/ 44 h 105"/>
                <a:gd name="T82" fmla="*/ 42 w 105"/>
                <a:gd name="T83" fmla="*/ 53 h 105"/>
                <a:gd name="T84" fmla="*/ 51 w 105"/>
                <a:gd name="T85" fmla="*/ 63 h 105"/>
                <a:gd name="T86" fmla="*/ 58 w 105"/>
                <a:gd name="T87" fmla="*/ 60 h 105"/>
                <a:gd name="T88" fmla="*/ 61 w 105"/>
                <a:gd name="T89" fmla="*/ 50 h 105"/>
                <a:gd name="T90" fmla="*/ 49 w 105"/>
                <a:gd name="T91" fmla="*/ 56 h 105"/>
                <a:gd name="T92" fmla="*/ 55 w 105"/>
                <a:gd name="T93" fmla="*/ 44 h 105"/>
                <a:gd name="T94" fmla="*/ 87 w 105"/>
                <a:gd name="T95" fmla="*/ 7 h 105"/>
                <a:gd name="T96" fmla="*/ 79 w 105"/>
                <a:gd name="T97" fmla="*/ 22 h 105"/>
                <a:gd name="T98" fmla="*/ 87 w 105"/>
                <a:gd name="T99" fmla="*/ 7 h 105"/>
                <a:gd name="T100" fmla="*/ 92 w 105"/>
                <a:gd name="T101" fmla="*/ 16 h 105"/>
                <a:gd name="T102" fmla="*/ 88 w 105"/>
                <a:gd name="T103" fmla="*/ 27 h 105"/>
                <a:gd name="T104" fmla="*/ 92 w 105"/>
                <a:gd name="T105" fmla="*/ 16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 h="105">
                  <a:moveTo>
                    <a:pt x="73" y="14"/>
                  </a:moveTo>
                  <a:cubicBezTo>
                    <a:pt x="87" y="1"/>
                    <a:pt x="87" y="1"/>
                    <a:pt x="87" y="1"/>
                  </a:cubicBezTo>
                  <a:cubicBezTo>
                    <a:pt x="88" y="0"/>
                    <a:pt x="89" y="0"/>
                    <a:pt x="90" y="1"/>
                  </a:cubicBezTo>
                  <a:cubicBezTo>
                    <a:pt x="91" y="1"/>
                    <a:pt x="91" y="2"/>
                    <a:pt x="91" y="2"/>
                  </a:cubicBezTo>
                  <a:cubicBezTo>
                    <a:pt x="91" y="2"/>
                    <a:pt x="91" y="2"/>
                    <a:pt x="91" y="2"/>
                  </a:cubicBezTo>
                  <a:cubicBezTo>
                    <a:pt x="91" y="2"/>
                    <a:pt x="91" y="2"/>
                    <a:pt x="91" y="2"/>
                  </a:cubicBezTo>
                  <a:cubicBezTo>
                    <a:pt x="94" y="11"/>
                    <a:pt x="94" y="11"/>
                    <a:pt x="94" y="11"/>
                  </a:cubicBezTo>
                  <a:cubicBezTo>
                    <a:pt x="103" y="14"/>
                    <a:pt x="103" y="14"/>
                    <a:pt x="103" y="14"/>
                  </a:cubicBezTo>
                  <a:cubicBezTo>
                    <a:pt x="103" y="14"/>
                    <a:pt x="103" y="14"/>
                    <a:pt x="103" y="14"/>
                  </a:cubicBezTo>
                  <a:cubicBezTo>
                    <a:pt x="103" y="14"/>
                    <a:pt x="103" y="14"/>
                    <a:pt x="103" y="14"/>
                  </a:cubicBezTo>
                  <a:cubicBezTo>
                    <a:pt x="103" y="14"/>
                    <a:pt x="104" y="14"/>
                    <a:pt x="104" y="14"/>
                  </a:cubicBezTo>
                  <a:cubicBezTo>
                    <a:pt x="105" y="15"/>
                    <a:pt x="105" y="17"/>
                    <a:pt x="104" y="18"/>
                  </a:cubicBezTo>
                  <a:cubicBezTo>
                    <a:pt x="91" y="31"/>
                    <a:pt x="91" y="31"/>
                    <a:pt x="91" y="31"/>
                  </a:cubicBezTo>
                  <a:cubicBezTo>
                    <a:pt x="90" y="32"/>
                    <a:pt x="89" y="32"/>
                    <a:pt x="88" y="32"/>
                  </a:cubicBezTo>
                  <a:cubicBezTo>
                    <a:pt x="81" y="30"/>
                    <a:pt x="81" y="30"/>
                    <a:pt x="81" y="30"/>
                  </a:cubicBezTo>
                  <a:cubicBezTo>
                    <a:pt x="77" y="34"/>
                    <a:pt x="77" y="34"/>
                    <a:pt x="77" y="34"/>
                  </a:cubicBezTo>
                  <a:cubicBezTo>
                    <a:pt x="81" y="39"/>
                    <a:pt x="83" y="46"/>
                    <a:pt x="83" y="53"/>
                  </a:cubicBezTo>
                  <a:cubicBezTo>
                    <a:pt x="83" y="62"/>
                    <a:pt x="80" y="70"/>
                    <a:pt x="74" y="76"/>
                  </a:cubicBezTo>
                  <a:cubicBezTo>
                    <a:pt x="74" y="76"/>
                    <a:pt x="74" y="76"/>
                    <a:pt x="74" y="76"/>
                  </a:cubicBezTo>
                  <a:cubicBezTo>
                    <a:pt x="68" y="82"/>
                    <a:pt x="60" y="85"/>
                    <a:pt x="51" y="85"/>
                  </a:cubicBezTo>
                  <a:cubicBezTo>
                    <a:pt x="43" y="85"/>
                    <a:pt x="35" y="82"/>
                    <a:pt x="29" y="76"/>
                  </a:cubicBezTo>
                  <a:cubicBezTo>
                    <a:pt x="23" y="70"/>
                    <a:pt x="19" y="62"/>
                    <a:pt x="19" y="53"/>
                  </a:cubicBezTo>
                  <a:cubicBezTo>
                    <a:pt x="19" y="45"/>
                    <a:pt x="23" y="37"/>
                    <a:pt x="29" y="31"/>
                  </a:cubicBezTo>
                  <a:cubicBezTo>
                    <a:pt x="35" y="25"/>
                    <a:pt x="43" y="21"/>
                    <a:pt x="51" y="21"/>
                  </a:cubicBezTo>
                  <a:cubicBezTo>
                    <a:pt x="59" y="21"/>
                    <a:pt x="66" y="24"/>
                    <a:pt x="71" y="28"/>
                  </a:cubicBezTo>
                  <a:cubicBezTo>
                    <a:pt x="75" y="24"/>
                    <a:pt x="75" y="24"/>
                    <a:pt x="75" y="24"/>
                  </a:cubicBezTo>
                  <a:cubicBezTo>
                    <a:pt x="73" y="17"/>
                    <a:pt x="73" y="17"/>
                    <a:pt x="73" y="17"/>
                  </a:cubicBezTo>
                  <a:cubicBezTo>
                    <a:pt x="73" y="16"/>
                    <a:pt x="73" y="15"/>
                    <a:pt x="73" y="14"/>
                  </a:cubicBezTo>
                  <a:close/>
                  <a:moveTo>
                    <a:pt x="93" y="41"/>
                  </a:moveTo>
                  <a:cubicBezTo>
                    <a:pt x="93" y="41"/>
                    <a:pt x="93" y="41"/>
                    <a:pt x="93" y="41"/>
                  </a:cubicBezTo>
                  <a:cubicBezTo>
                    <a:pt x="92" y="39"/>
                    <a:pt x="94" y="36"/>
                    <a:pt x="96" y="36"/>
                  </a:cubicBezTo>
                  <a:cubicBezTo>
                    <a:pt x="98" y="35"/>
                    <a:pt x="100" y="36"/>
                    <a:pt x="101" y="38"/>
                  </a:cubicBezTo>
                  <a:cubicBezTo>
                    <a:pt x="102" y="41"/>
                    <a:pt x="102" y="43"/>
                    <a:pt x="102" y="46"/>
                  </a:cubicBezTo>
                  <a:cubicBezTo>
                    <a:pt x="103" y="48"/>
                    <a:pt x="103" y="51"/>
                    <a:pt x="103" y="53"/>
                  </a:cubicBezTo>
                  <a:cubicBezTo>
                    <a:pt x="103" y="68"/>
                    <a:pt x="97" y="81"/>
                    <a:pt x="88" y="90"/>
                  </a:cubicBezTo>
                  <a:cubicBezTo>
                    <a:pt x="79" y="99"/>
                    <a:pt x="66" y="105"/>
                    <a:pt x="51" y="105"/>
                  </a:cubicBezTo>
                  <a:cubicBezTo>
                    <a:pt x="37" y="105"/>
                    <a:pt x="24" y="99"/>
                    <a:pt x="15" y="90"/>
                  </a:cubicBezTo>
                  <a:cubicBezTo>
                    <a:pt x="6" y="81"/>
                    <a:pt x="0" y="68"/>
                    <a:pt x="0" y="53"/>
                  </a:cubicBezTo>
                  <a:cubicBezTo>
                    <a:pt x="0" y="39"/>
                    <a:pt x="6" y="26"/>
                    <a:pt x="15" y="17"/>
                  </a:cubicBezTo>
                  <a:cubicBezTo>
                    <a:pt x="24" y="8"/>
                    <a:pt x="37" y="2"/>
                    <a:pt x="51" y="2"/>
                  </a:cubicBezTo>
                  <a:cubicBezTo>
                    <a:pt x="54" y="2"/>
                    <a:pt x="57" y="2"/>
                    <a:pt x="59" y="2"/>
                  </a:cubicBezTo>
                  <a:cubicBezTo>
                    <a:pt x="62" y="3"/>
                    <a:pt x="64" y="3"/>
                    <a:pt x="66" y="4"/>
                  </a:cubicBezTo>
                  <a:cubicBezTo>
                    <a:pt x="69" y="5"/>
                    <a:pt x="70" y="7"/>
                    <a:pt x="69" y="9"/>
                  </a:cubicBezTo>
                  <a:cubicBezTo>
                    <a:pt x="69" y="11"/>
                    <a:pt x="66" y="13"/>
                    <a:pt x="64" y="12"/>
                  </a:cubicBezTo>
                  <a:cubicBezTo>
                    <a:pt x="62" y="11"/>
                    <a:pt x="60" y="11"/>
                    <a:pt x="58" y="11"/>
                  </a:cubicBezTo>
                  <a:cubicBezTo>
                    <a:pt x="56" y="10"/>
                    <a:pt x="54" y="10"/>
                    <a:pt x="51" y="10"/>
                  </a:cubicBezTo>
                  <a:cubicBezTo>
                    <a:pt x="39" y="10"/>
                    <a:pt x="29" y="15"/>
                    <a:pt x="21" y="23"/>
                  </a:cubicBezTo>
                  <a:cubicBezTo>
                    <a:pt x="13" y="31"/>
                    <a:pt x="8" y="41"/>
                    <a:pt x="8" y="53"/>
                  </a:cubicBezTo>
                  <a:cubicBezTo>
                    <a:pt x="8" y="65"/>
                    <a:pt x="13" y="76"/>
                    <a:pt x="21" y="84"/>
                  </a:cubicBezTo>
                  <a:cubicBezTo>
                    <a:pt x="29" y="92"/>
                    <a:pt x="39" y="97"/>
                    <a:pt x="51" y="97"/>
                  </a:cubicBezTo>
                  <a:cubicBezTo>
                    <a:pt x="63" y="97"/>
                    <a:pt x="74" y="92"/>
                    <a:pt x="82" y="84"/>
                  </a:cubicBezTo>
                  <a:cubicBezTo>
                    <a:pt x="90" y="76"/>
                    <a:pt x="95" y="65"/>
                    <a:pt x="95" y="53"/>
                  </a:cubicBezTo>
                  <a:cubicBezTo>
                    <a:pt x="95" y="51"/>
                    <a:pt x="95" y="49"/>
                    <a:pt x="94" y="47"/>
                  </a:cubicBezTo>
                  <a:cubicBezTo>
                    <a:pt x="94" y="45"/>
                    <a:pt x="94" y="43"/>
                    <a:pt x="93" y="41"/>
                  </a:cubicBezTo>
                  <a:close/>
                  <a:moveTo>
                    <a:pt x="51" y="39"/>
                  </a:moveTo>
                  <a:cubicBezTo>
                    <a:pt x="51" y="39"/>
                    <a:pt x="51" y="39"/>
                    <a:pt x="51" y="39"/>
                  </a:cubicBezTo>
                  <a:cubicBezTo>
                    <a:pt x="54" y="39"/>
                    <a:pt x="56" y="39"/>
                    <a:pt x="59" y="41"/>
                  </a:cubicBezTo>
                  <a:cubicBezTo>
                    <a:pt x="67" y="32"/>
                    <a:pt x="67" y="32"/>
                    <a:pt x="67" y="32"/>
                  </a:cubicBezTo>
                  <a:cubicBezTo>
                    <a:pt x="63" y="28"/>
                    <a:pt x="57" y="26"/>
                    <a:pt x="51" y="26"/>
                  </a:cubicBezTo>
                  <a:cubicBezTo>
                    <a:pt x="44" y="26"/>
                    <a:pt x="37" y="29"/>
                    <a:pt x="32" y="34"/>
                  </a:cubicBezTo>
                  <a:cubicBezTo>
                    <a:pt x="32" y="34"/>
                    <a:pt x="32" y="34"/>
                    <a:pt x="32" y="34"/>
                  </a:cubicBezTo>
                  <a:cubicBezTo>
                    <a:pt x="32" y="34"/>
                    <a:pt x="32" y="34"/>
                    <a:pt x="32" y="34"/>
                  </a:cubicBezTo>
                  <a:cubicBezTo>
                    <a:pt x="27" y="39"/>
                    <a:pt x="24" y="46"/>
                    <a:pt x="24" y="53"/>
                  </a:cubicBezTo>
                  <a:cubicBezTo>
                    <a:pt x="24" y="61"/>
                    <a:pt x="27" y="68"/>
                    <a:pt x="32" y="73"/>
                  </a:cubicBezTo>
                  <a:cubicBezTo>
                    <a:pt x="37" y="78"/>
                    <a:pt x="44" y="81"/>
                    <a:pt x="51" y="81"/>
                  </a:cubicBezTo>
                  <a:cubicBezTo>
                    <a:pt x="59" y="81"/>
                    <a:pt x="66" y="78"/>
                    <a:pt x="71" y="73"/>
                  </a:cubicBezTo>
                  <a:cubicBezTo>
                    <a:pt x="71" y="73"/>
                    <a:pt x="71" y="73"/>
                    <a:pt x="71" y="73"/>
                  </a:cubicBezTo>
                  <a:cubicBezTo>
                    <a:pt x="76" y="68"/>
                    <a:pt x="79" y="61"/>
                    <a:pt x="79" y="53"/>
                  </a:cubicBezTo>
                  <a:cubicBezTo>
                    <a:pt x="79" y="47"/>
                    <a:pt x="77" y="42"/>
                    <a:pt x="73" y="37"/>
                  </a:cubicBezTo>
                  <a:cubicBezTo>
                    <a:pt x="64" y="46"/>
                    <a:pt x="64" y="46"/>
                    <a:pt x="64" y="46"/>
                  </a:cubicBezTo>
                  <a:cubicBezTo>
                    <a:pt x="65" y="48"/>
                    <a:pt x="66" y="51"/>
                    <a:pt x="66" y="53"/>
                  </a:cubicBezTo>
                  <a:cubicBezTo>
                    <a:pt x="66" y="57"/>
                    <a:pt x="64" y="61"/>
                    <a:pt x="62" y="64"/>
                  </a:cubicBezTo>
                  <a:cubicBezTo>
                    <a:pt x="62" y="64"/>
                    <a:pt x="62" y="64"/>
                    <a:pt x="62" y="64"/>
                  </a:cubicBezTo>
                  <a:cubicBezTo>
                    <a:pt x="59" y="66"/>
                    <a:pt x="55" y="68"/>
                    <a:pt x="51" y="68"/>
                  </a:cubicBezTo>
                  <a:cubicBezTo>
                    <a:pt x="47" y="68"/>
                    <a:pt x="44" y="66"/>
                    <a:pt x="41" y="64"/>
                  </a:cubicBezTo>
                  <a:cubicBezTo>
                    <a:pt x="38" y="61"/>
                    <a:pt x="37" y="57"/>
                    <a:pt x="37" y="53"/>
                  </a:cubicBezTo>
                  <a:cubicBezTo>
                    <a:pt x="37" y="49"/>
                    <a:pt x="38" y="46"/>
                    <a:pt x="41" y="43"/>
                  </a:cubicBezTo>
                  <a:cubicBezTo>
                    <a:pt x="41" y="43"/>
                    <a:pt x="41" y="43"/>
                    <a:pt x="41" y="43"/>
                  </a:cubicBezTo>
                  <a:cubicBezTo>
                    <a:pt x="44" y="40"/>
                    <a:pt x="47" y="39"/>
                    <a:pt x="51" y="39"/>
                  </a:cubicBezTo>
                  <a:close/>
                  <a:moveTo>
                    <a:pt x="55" y="44"/>
                  </a:moveTo>
                  <a:cubicBezTo>
                    <a:pt x="55" y="44"/>
                    <a:pt x="55" y="44"/>
                    <a:pt x="55" y="44"/>
                  </a:cubicBezTo>
                  <a:cubicBezTo>
                    <a:pt x="54" y="44"/>
                    <a:pt x="53" y="44"/>
                    <a:pt x="51" y="44"/>
                  </a:cubicBezTo>
                  <a:cubicBezTo>
                    <a:pt x="49" y="44"/>
                    <a:pt x="46" y="45"/>
                    <a:pt x="45" y="46"/>
                  </a:cubicBezTo>
                  <a:cubicBezTo>
                    <a:pt x="43" y="48"/>
                    <a:pt x="42" y="51"/>
                    <a:pt x="42" y="53"/>
                  </a:cubicBezTo>
                  <a:cubicBezTo>
                    <a:pt x="42" y="56"/>
                    <a:pt x="43" y="59"/>
                    <a:pt x="45" y="60"/>
                  </a:cubicBezTo>
                  <a:cubicBezTo>
                    <a:pt x="46" y="62"/>
                    <a:pt x="49" y="63"/>
                    <a:pt x="51" y="63"/>
                  </a:cubicBezTo>
                  <a:cubicBezTo>
                    <a:pt x="54" y="63"/>
                    <a:pt x="57" y="62"/>
                    <a:pt x="58" y="60"/>
                  </a:cubicBezTo>
                  <a:cubicBezTo>
                    <a:pt x="58" y="60"/>
                    <a:pt x="58" y="60"/>
                    <a:pt x="58" y="60"/>
                  </a:cubicBezTo>
                  <a:cubicBezTo>
                    <a:pt x="60" y="59"/>
                    <a:pt x="61" y="56"/>
                    <a:pt x="61" y="53"/>
                  </a:cubicBezTo>
                  <a:cubicBezTo>
                    <a:pt x="61" y="52"/>
                    <a:pt x="61" y="51"/>
                    <a:pt x="61" y="50"/>
                  </a:cubicBezTo>
                  <a:cubicBezTo>
                    <a:pt x="54" y="56"/>
                    <a:pt x="54" y="56"/>
                    <a:pt x="54" y="56"/>
                  </a:cubicBezTo>
                  <a:cubicBezTo>
                    <a:pt x="53" y="58"/>
                    <a:pt x="50" y="58"/>
                    <a:pt x="49" y="56"/>
                  </a:cubicBezTo>
                  <a:cubicBezTo>
                    <a:pt x="47" y="55"/>
                    <a:pt x="47" y="52"/>
                    <a:pt x="49" y="51"/>
                  </a:cubicBezTo>
                  <a:cubicBezTo>
                    <a:pt x="55" y="44"/>
                    <a:pt x="55" y="44"/>
                    <a:pt x="55" y="44"/>
                  </a:cubicBezTo>
                  <a:close/>
                  <a:moveTo>
                    <a:pt x="87" y="7"/>
                  </a:moveTo>
                  <a:cubicBezTo>
                    <a:pt x="87" y="7"/>
                    <a:pt x="87" y="7"/>
                    <a:pt x="87" y="7"/>
                  </a:cubicBezTo>
                  <a:cubicBezTo>
                    <a:pt x="78" y="17"/>
                    <a:pt x="78" y="17"/>
                    <a:pt x="78" y="17"/>
                  </a:cubicBezTo>
                  <a:cubicBezTo>
                    <a:pt x="79" y="22"/>
                    <a:pt x="79" y="22"/>
                    <a:pt x="79" y="22"/>
                  </a:cubicBezTo>
                  <a:cubicBezTo>
                    <a:pt x="89" y="13"/>
                    <a:pt x="89" y="13"/>
                    <a:pt x="89" y="13"/>
                  </a:cubicBezTo>
                  <a:cubicBezTo>
                    <a:pt x="87" y="7"/>
                    <a:pt x="87" y="7"/>
                    <a:pt x="87" y="7"/>
                  </a:cubicBezTo>
                  <a:close/>
                  <a:moveTo>
                    <a:pt x="92" y="16"/>
                  </a:moveTo>
                  <a:cubicBezTo>
                    <a:pt x="92" y="16"/>
                    <a:pt x="92" y="16"/>
                    <a:pt x="92" y="16"/>
                  </a:cubicBezTo>
                  <a:cubicBezTo>
                    <a:pt x="83" y="25"/>
                    <a:pt x="83" y="25"/>
                    <a:pt x="83" y="25"/>
                  </a:cubicBezTo>
                  <a:cubicBezTo>
                    <a:pt x="88" y="27"/>
                    <a:pt x="88" y="27"/>
                    <a:pt x="88" y="27"/>
                  </a:cubicBezTo>
                  <a:cubicBezTo>
                    <a:pt x="97" y="18"/>
                    <a:pt x="97" y="18"/>
                    <a:pt x="97" y="18"/>
                  </a:cubicBezTo>
                  <a:cubicBezTo>
                    <a:pt x="92" y="16"/>
                    <a:pt x="92" y="16"/>
                    <a:pt x="92" y="16"/>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1" name="Freeform 45"/>
            <p:cNvSpPr/>
            <p:nvPr/>
          </p:nvSpPr>
          <p:spPr bwMode="auto">
            <a:xfrm>
              <a:off x="1856" y="1936"/>
              <a:ext cx="1051" cy="232"/>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2" name="Freeform 46"/>
            <p:cNvSpPr/>
            <p:nvPr/>
          </p:nvSpPr>
          <p:spPr bwMode="auto">
            <a:xfrm>
              <a:off x="1856" y="2168"/>
              <a:ext cx="1051" cy="231"/>
            </a:xfrm>
            <a:custGeom>
              <a:avLst/>
              <a:gdLst>
                <a:gd name="T0" fmla="*/ 61 w 535"/>
                <a:gd name="T1" fmla="*/ 0 h 121"/>
                <a:gd name="T2" fmla="*/ 0 w 535"/>
                <a:gd name="T3" fmla="*/ 60 h 121"/>
                <a:gd name="T4" fmla="*/ 61 w 535"/>
                <a:gd name="T5" fmla="*/ 121 h 121"/>
                <a:gd name="T6" fmla="*/ 535 w 535"/>
                <a:gd name="T7" fmla="*/ 121 h 121"/>
                <a:gd name="T8" fmla="*/ 535 w 535"/>
                <a:gd name="T9" fmla="*/ 0 h 121"/>
                <a:gd name="T10" fmla="*/ 61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61" y="0"/>
                  </a:moveTo>
                  <a:cubicBezTo>
                    <a:pt x="27" y="0"/>
                    <a:pt x="0" y="27"/>
                    <a:pt x="0" y="60"/>
                  </a:cubicBezTo>
                  <a:cubicBezTo>
                    <a:pt x="0" y="93"/>
                    <a:pt x="27" y="121"/>
                    <a:pt x="61" y="121"/>
                  </a:cubicBezTo>
                  <a:cubicBezTo>
                    <a:pt x="535" y="121"/>
                    <a:pt x="535" y="121"/>
                    <a:pt x="535" y="121"/>
                  </a:cubicBezTo>
                  <a:cubicBezTo>
                    <a:pt x="535" y="0"/>
                    <a:pt x="535" y="0"/>
                    <a:pt x="535" y="0"/>
                  </a:cubicBezTo>
                  <a:lnTo>
                    <a:pt x="61" y="0"/>
                  </a:lnTo>
                  <a:close/>
                </a:path>
              </a:pathLst>
            </a:custGeom>
            <a:solidFill>
              <a:srgbClr val="9DD53E"/>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3" name="Freeform 47"/>
            <p:cNvSpPr/>
            <p:nvPr/>
          </p:nvSpPr>
          <p:spPr bwMode="auto">
            <a:xfrm>
              <a:off x="2839" y="1077"/>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9744" name="Freeform 48"/>
            <p:cNvSpPr/>
            <p:nvPr/>
          </p:nvSpPr>
          <p:spPr bwMode="auto">
            <a:xfrm>
              <a:off x="2839" y="1308"/>
              <a:ext cx="1063" cy="231"/>
            </a:xfrm>
            <a:custGeom>
              <a:avLst/>
              <a:gdLst>
                <a:gd name="T0" fmla="*/ 475 w 535"/>
                <a:gd name="T1" fmla="*/ 0 h 121"/>
                <a:gd name="T2" fmla="*/ 0 w 535"/>
                <a:gd name="T3" fmla="*/ 0 h 121"/>
                <a:gd name="T4" fmla="*/ 0 w 535"/>
                <a:gd name="T5" fmla="*/ 121 h 121"/>
                <a:gd name="T6" fmla="*/ 475 w 535"/>
                <a:gd name="T7" fmla="*/ 121 h 121"/>
                <a:gd name="T8" fmla="*/ 535 w 535"/>
                <a:gd name="T9" fmla="*/ 60 h 121"/>
                <a:gd name="T10" fmla="*/ 475 w 535"/>
                <a:gd name="T11" fmla="*/ 0 h 121"/>
              </a:gdLst>
              <a:ahLst/>
              <a:cxnLst>
                <a:cxn ang="0">
                  <a:pos x="T0" y="T1"/>
                </a:cxn>
                <a:cxn ang="0">
                  <a:pos x="T2" y="T3"/>
                </a:cxn>
                <a:cxn ang="0">
                  <a:pos x="T4" y="T5"/>
                </a:cxn>
                <a:cxn ang="0">
                  <a:pos x="T6" y="T7"/>
                </a:cxn>
                <a:cxn ang="0">
                  <a:pos x="T8" y="T9"/>
                </a:cxn>
                <a:cxn ang="0">
                  <a:pos x="T10" y="T11"/>
                </a:cxn>
              </a:cxnLst>
              <a:rect l="0" t="0" r="r" b="b"/>
              <a:pathLst>
                <a:path w="535" h="121">
                  <a:moveTo>
                    <a:pt x="475" y="0"/>
                  </a:moveTo>
                  <a:cubicBezTo>
                    <a:pt x="0" y="0"/>
                    <a:pt x="0" y="0"/>
                    <a:pt x="0" y="0"/>
                  </a:cubicBezTo>
                  <a:cubicBezTo>
                    <a:pt x="0" y="121"/>
                    <a:pt x="0" y="121"/>
                    <a:pt x="0" y="121"/>
                  </a:cubicBezTo>
                  <a:cubicBezTo>
                    <a:pt x="475" y="121"/>
                    <a:pt x="475" y="121"/>
                    <a:pt x="475" y="121"/>
                  </a:cubicBezTo>
                  <a:cubicBezTo>
                    <a:pt x="508" y="121"/>
                    <a:pt x="535" y="93"/>
                    <a:pt x="535" y="60"/>
                  </a:cubicBezTo>
                  <a:cubicBezTo>
                    <a:pt x="535" y="27"/>
                    <a:pt x="508" y="0"/>
                    <a:pt x="475" y="0"/>
                  </a:cubicBezTo>
                  <a:close/>
                </a:path>
              </a:pathLst>
            </a:custGeom>
            <a:solidFill>
              <a:srgbClr val="C09CC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29752" name="Rectangle 56"/>
          <p:cNvSpPr>
            <a:spLocks noChangeArrowheads="1"/>
          </p:cNvSpPr>
          <p:nvPr/>
        </p:nvSpPr>
        <p:spPr bwMode="auto">
          <a:xfrm>
            <a:off x="6302375" y="2190750"/>
            <a:ext cx="259238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charset="0"/>
              <a:buNone/>
            </a:pPr>
            <a:r>
              <a:rPr lang="zh-CN" altLang="en-US" sz="800" dirty="0">
                <a:solidFill>
                  <a:schemeClr val="bg2"/>
                </a:solidFill>
              </a:rPr>
              <a:t>前后矛盾： 在同一个回答中给出相互矛盾的信息。</a:t>
            </a:r>
          </a:p>
        </p:txBody>
      </p:sp>
      <p:sp>
        <p:nvSpPr>
          <p:cNvPr id="29753" name="Text Box 57"/>
          <p:cNvSpPr txBox="1">
            <a:spLocks noChangeArrowheads="1"/>
          </p:cNvSpPr>
          <p:nvPr/>
        </p:nvSpPr>
        <p:spPr bwMode="auto">
          <a:xfrm>
            <a:off x="6302375" y="1771650"/>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594D7B"/>
                </a:solidFill>
                <a:latin typeface="Impact" pitchFamily="34" charset="0"/>
              </a:rPr>
              <a:t>03</a:t>
            </a:r>
          </a:p>
        </p:txBody>
      </p:sp>
      <p:sp>
        <p:nvSpPr>
          <p:cNvPr id="29754" name="Rectangle 58"/>
          <p:cNvSpPr>
            <a:spLocks noChangeArrowheads="1"/>
          </p:cNvSpPr>
          <p:nvPr/>
        </p:nvSpPr>
        <p:spPr bwMode="auto">
          <a:xfrm>
            <a:off x="6302375" y="3505200"/>
            <a:ext cx="25923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Arial" charset="0"/>
              <a:buNone/>
            </a:pPr>
            <a:r>
              <a:rPr lang="zh-CN" altLang="en-US" sz="800" dirty="0">
                <a:solidFill>
                  <a:schemeClr val="bg2"/>
                </a:solidFill>
              </a:rPr>
              <a:t>与来源不符： 如果要求模型基于特定文档回答问题，它可能会生成文档中并未包含的信息。</a:t>
            </a:r>
          </a:p>
        </p:txBody>
      </p:sp>
      <p:sp>
        <p:nvSpPr>
          <p:cNvPr id="29755" name="Text Box 59"/>
          <p:cNvSpPr txBox="1">
            <a:spLocks noChangeArrowheads="1"/>
          </p:cNvSpPr>
          <p:nvPr/>
        </p:nvSpPr>
        <p:spPr bwMode="auto">
          <a:xfrm>
            <a:off x="6302375" y="3086100"/>
            <a:ext cx="5036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9DD53E"/>
                </a:solidFill>
                <a:latin typeface="Impact" pitchFamily="34" charset="0"/>
              </a:rPr>
              <a:t>04</a:t>
            </a:r>
          </a:p>
        </p:txBody>
      </p:sp>
      <p:sp>
        <p:nvSpPr>
          <p:cNvPr id="29756" name="Rectangle 60"/>
          <p:cNvSpPr>
            <a:spLocks noChangeArrowheads="1"/>
          </p:cNvSpPr>
          <p:nvPr/>
        </p:nvSpPr>
        <p:spPr bwMode="auto">
          <a:xfrm>
            <a:off x="252413" y="3505200"/>
            <a:ext cx="259238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buFont typeface="Arial" charset="0"/>
              <a:buNone/>
            </a:pPr>
            <a:r>
              <a:rPr lang="zh-CN" altLang="en-US" sz="800" dirty="0">
                <a:solidFill>
                  <a:schemeClr val="bg2"/>
                </a:solidFill>
              </a:rPr>
              <a:t>错误信息： 提供不准确的数据、定义或解释。</a:t>
            </a:r>
          </a:p>
        </p:txBody>
      </p:sp>
      <p:sp>
        <p:nvSpPr>
          <p:cNvPr id="29757" name="Text Box 61"/>
          <p:cNvSpPr txBox="1">
            <a:spLocks noChangeArrowheads="1"/>
          </p:cNvSpPr>
          <p:nvPr/>
        </p:nvSpPr>
        <p:spPr bwMode="auto">
          <a:xfrm>
            <a:off x="2364950" y="3086100"/>
            <a:ext cx="5036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solidFill>
                  <a:srgbClr val="E54B81"/>
                </a:solidFill>
                <a:latin typeface="Impact" pitchFamily="34" charset="0"/>
              </a:rPr>
              <a:t>02</a:t>
            </a:r>
          </a:p>
        </p:txBody>
      </p:sp>
      <p:sp>
        <p:nvSpPr>
          <p:cNvPr id="29762" name="Rectangle 66"/>
          <p:cNvSpPr>
            <a:spLocks noChangeArrowheads="1"/>
          </p:cNvSpPr>
          <p:nvPr/>
        </p:nvSpPr>
        <p:spPr bwMode="auto">
          <a:xfrm>
            <a:off x="252413" y="2197100"/>
            <a:ext cx="259238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buFont typeface="Arial" charset="0"/>
              <a:buNone/>
            </a:pPr>
            <a:r>
              <a:rPr lang="zh-CN" altLang="en-US" sz="800" dirty="0">
                <a:solidFill>
                  <a:schemeClr val="bg2"/>
                </a:solidFill>
              </a:rPr>
              <a:t>捏造事实： 编造不存在的人物、事件、日期、研究论文、书籍等。</a:t>
            </a:r>
          </a:p>
        </p:txBody>
      </p:sp>
      <p:sp>
        <p:nvSpPr>
          <p:cNvPr id="29763" name="Text Box 67"/>
          <p:cNvSpPr txBox="1">
            <a:spLocks noChangeArrowheads="1"/>
          </p:cNvSpPr>
          <p:nvPr/>
        </p:nvSpPr>
        <p:spPr bwMode="auto">
          <a:xfrm>
            <a:off x="2401819" y="1778000"/>
            <a:ext cx="4667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dirty="0">
                <a:solidFill>
                  <a:srgbClr val="C09CC2"/>
                </a:solidFill>
                <a:latin typeface="Impact" pitchFamily="34" charset="0"/>
              </a:rPr>
              <a:t>01</a:t>
            </a:r>
          </a:p>
        </p:txBody>
      </p:sp>
      <p:sp>
        <p:nvSpPr>
          <p:cNvPr id="46" name="Text Box 42"/>
          <p:cNvSpPr txBox="1">
            <a:spLocks noChangeArrowheads="1"/>
          </p:cNvSpPr>
          <p:nvPr/>
        </p:nvSpPr>
        <p:spPr bwMode="auto">
          <a:xfrm>
            <a:off x="827584" y="321418"/>
            <a:ext cx="19800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594D7B"/>
                </a:solidFill>
              </a:rPr>
              <a:t>二、模型</a:t>
            </a:r>
            <a:r>
              <a:rPr lang="zh-CN" altLang="en-US" sz="1400" b="1" dirty="0">
                <a:solidFill>
                  <a:srgbClr val="594D7B"/>
                </a:solidFill>
              </a:rPr>
              <a:t>幻觉是什么？</a:t>
            </a:r>
            <a:endParaRPr lang="en-US" altLang="zh-CN" sz="1400" b="1" dirty="0">
              <a:solidFill>
                <a:srgbClr val="594D7B"/>
              </a:solidFill>
            </a:endParaRPr>
          </a:p>
        </p:txBody>
      </p:sp>
      <p:sp>
        <p:nvSpPr>
          <p:cNvPr id="47" name="Text Box 43"/>
          <p:cNvSpPr txBox="1">
            <a:spLocks noChangeArrowheads="1"/>
          </p:cNvSpPr>
          <p:nvPr/>
        </p:nvSpPr>
        <p:spPr bwMode="auto">
          <a:xfrm>
            <a:off x="827584" y="529510"/>
            <a:ext cx="138852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2-3 </a:t>
            </a:r>
            <a:r>
              <a:rPr lang="zh-CN" altLang="en-US" sz="800" dirty="0" smtClean="0">
                <a:solidFill>
                  <a:schemeClr val="bg2"/>
                </a:solidFill>
              </a:rPr>
              <a:t>大</a:t>
            </a:r>
            <a:r>
              <a:rPr lang="zh-CN" altLang="en-US" sz="800" dirty="0">
                <a:solidFill>
                  <a:schemeClr val="bg2"/>
                </a:solidFill>
              </a:rPr>
              <a:t>模型幻觉的表现形式</a:t>
            </a:r>
          </a:p>
        </p:txBody>
      </p:sp>
      <p:grpSp>
        <p:nvGrpSpPr>
          <p:cNvPr id="48" name="组合 47"/>
          <p:cNvGrpSpPr/>
          <p:nvPr/>
        </p:nvGrpSpPr>
        <p:grpSpPr>
          <a:xfrm>
            <a:off x="282763" y="-9727"/>
            <a:ext cx="472138" cy="804782"/>
            <a:chOff x="1775252" y="2062276"/>
            <a:chExt cx="1045160" cy="1781528"/>
          </a:xfrm>
        </p:grpSpPr>
        <p:grpSp>
          <p:nvGrpSpPr>
            <p:cNvPr id="49" name="组合 48"/>
            <p:cNvGrpSpPr/>
            <p:nvPr/>
          </p:nvGrpSpPr>
          <p:grpSpPr>
            <a:xfrm>
              <a:off x="1775252" y="2763988"/>
              <a:ext cx="1045160" cy="1079816"/>
              <a:chOff x="-4061568" y="1901032"/>
              <a:chExt cx="1819276" cy="1879600"/>
            </a:xfrm>
          </p:grpSpPr>
          <p:sp>
            <p:nvSpPr>
              <p:cNvPr id="51"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594D7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50" name="直接连接符 49"/>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3" name="Rectangle 43"/>
          <p:cNvSpPr>
            <a:spLocks noChangeArrowheads="1"/>
          </p:cNvSpPr>
          <p:nvPr/>
        </p:nvSpPr>
        <p:spPr bwMode="auto">
          <a:xfrm>
            <a:off x="827088" y="3892550"/>
            <a:ext cx="2160587" cy="33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1000" b="1" dirty="0">
                <a:solidFill>
                  <a:srgbClr val="E54B81"/>
                </a:solidFill>
              </a:rPr>
              <a:t>核心</a:t>
            </a:r>
            <a:r>
              <a:rPr lang="zh-CN" altLang="en-US" sz="1000" b="1" dirty="0" smtClean="0">
                <a:solidFill>
                  <a:srgbClr val="E54B81"/>
                </a:solidFill>
              </a:rPr>
              <a:t>概念</a:t>
            </a:r>
            <a:endParaRPr lang="en-US" altLang="zh-CN" sz="1000" b="1" dirty="0">
              <a:solidFill>
                <a:srgbClr val="E54B81"/>
              </a:solidFill>
            </a:endParaRPr>
          </a:p>
          <a:p>
            <a:pPr>
              <a:lnSpc>
                <a:spcPct val="120000"/>
              </a:lnSpc>
              <a:buFont typeface="Arial" charset="0"/>
              <a:buNone/>
            </a:pPr>
            <a:r>
              <a:rPr lang="en-US" altLang="zh-CN" sz="800" dirty="0">
                <a:solidFill>
                  <a:schemeClr val="bg2"/>
                </a:solidFill>
              </a:rPr>
              <a:t>RAG = </a:t>
            </a:r>
            <a:r>
              <a:rPr lang="zh-CN" altLang="en-US" sz="800" dirty="0">
                <a:solidFill>
                  <a:schemeClr val="bg2"/>
                </a:solidFill>
              </a:rPr>
              <a:t>检索 </a:t>
            </a:r>
            <a:r>
              <a:rPr lang="en-US" altLang="zh-CN" sz="800" dirty="0">
                <a:solidFill>
                  <a:schemeClr val="bg2"/>
                </a:solidFill>
              </a:rPr>
              <a:t>(Retrieval) + </a:t>
            </a:r>
            <a:r>
              <a:rPr lang="zh-CN" altLang="en-US" sz="800" dirty="0">
                <a:solidFill>
                  <a:schemeClr val="bg2"/>
                </a:solidFill>
              </a:rPr>
              <a:t>生成 </a:t>
            </a:r>
            <a:r>
              <a:rPr lang="en-US" altLang="zh-CN" sz="800" dirty="0">
                <a:solidFill>
                  <a:schemeClr val="bg2"/>
                </a:solidFill>
              </a:rPr>
              <a:t>(Generation)</a:t>
            </a:r>
            <a:r>
              <a:rPr lang="zh-CN" altLang="en-US" sz="800" dirty="0">
                <a:solidFill>
                  <a:schemeClr val="bg2"/>
                </a:solidFill>
              </a:rPr>
              <a:t>。</a:t>
            </a:r>
          </a:p>
        </p:txBody>
      </p:sp>
      <p:sp>
        <p:nvSpPr>
          <p:cNvPr id="5164" name="Rectangle 44"/>
          <p:cNvSpPr>
            <a:spLocks noChangeArrowheads="1"/>
          </p:cNvSpPr>
          <p:nvPr/>
        </p:nvSpPr>
        <p:spPr bwMode="auto">
          <a:xfrm>
            <a:off x="3490913" y="3892550"/>
            <a:ext cx="2160587" cy="775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1000" b="1" dirty="0">
                <a:solidFill>
                  <a:srgbClr val="E54B81"/>
                </a:solidFill>
              </a:rPr>
              <a:t>基本</a:t>
            </a:r>
            <a:r>
              <a:rPr lang="zh-CN" altLang="en-US" sz="1000" b="1" dirty="0" smtClean="0">
                <a:solidFill>
                  <a:srgbClr val="E54B81"/>
                </a:solidFill>
              </a:rPr>
              <a:t>思路</a:t>
            </a:r>
            <a:endParaRPr lang="en-US" altLang="zh-CN" sz="1000" b="1" dirty="0" smtClean="0">
              <a:solidFill>
                <a:srgbClr val="E54B81"/>
              </a:solidFill>
            </a:endParaRPr>
          </a:p>
          <a:p>
            <a:pPr>
              <a:lnSpc>
                <a:spcPct val="120000"/>
              </a:lnSpc>
              <a:buFont typeface="Arial" charset="0"/>
              <a:buNone/>
            </a:pPr>
            <a:r>
              <a:rPr lang="zh-CN" altLang="en-US" sz="800" dirty="0">
                <a:solidFill>
                  <a:schemeClr val="bg2"/>
                </a:solidFill>
              </a:rPr>
              <a:t>在 </a:t>
            </a:r>
            <a:r>
              <a:rPr lang="en-US" altLang="zh-CN" sz="800" dirty="0">
                <a:solidFill>
                  <a:schemeClr val="bg2"/>
                </a:solidFill>
              </a:rPr>
              <a:t>LLM </a:t>
            </a:r>
            <a:r>
              <a:rPr lang="zh-CN" altLang="en-US" sz="800" dirty="0">
                <a:solidFill>
                  <a:schemeClr val="bg2"/>
                </a:solidFill>
              </a:rPr>
              <a:t>回答问题 之前，先从一个 可信的、最新的知识库 中 检索 相关信息。</a:t>
            </a:r>
          </a:p>
          <a:p>
            <a:pPr>
              <a:lnSpc>
                <a:spcPct val="120000"/>
              </a:lnSpc>
              <a:buFont typeface="Arial" charset="0"/>
              <a:buNone/>
            </a:pPr>
            <a:r>
              <a:rPr lang="zh-CN" altLang="en-US" sz="800" dirty="0">
                <a:solidFill>
                  <a:schemeClr val="bg2"/>
                </a:solidFill>
              </a:rPr>
              <a:t>然后，将这些检索到的信息 提供给 </a:t>
            </a:r>
            <a:r>
              <a:rPr lang="en-US" altLang="zh-CN" sz="800" dirty="0">
                <a:solidFill>
                  <a:schemeClr val="bg2"/>
                </a:solidFill>
              </a:rPr>
              <a:t>LLM </a:t>
            </a:r>
            <a:r>
              <a:rPr lang="zh-CN" altLang="en-US" sz="800" dirty="0">
                <a:solidFill>
                  <a:schemeClr val="bg2"/>
                </a:solidFill>
              </a:rPr>
              <a:t>作为上下文，指导它生成回答。</a:t>
            </a:r>
          </a:p>
        </p:txBody>
      </p:sp>
      <p:sp>
        <p:nvSpPr>
          <p:cNvPr id="5165" name="Rectangle 45"/>
          <p:cNvSpPr>
            <a:spLocks noChangeArrowheads="1"/>
          </p:cNvSpPr>
          <p:nvPr/>
        </p:nvSpPr>
        <p:spPr bwMode="auto">
          <a:xfrm>
            <a:off x="6176963" y="3892550"/>
            <a:ext cx="2160587" cy="627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zh-CN" altLang="en-US" sz="1000" b="1" dirty="0" smtClean="0">
                <a:solidFill>
                  <a:srgbClr val="E54B81"/>
                </a:solidFill>
              </a:rPr>
              <a:t>类比</a:t>
            </a:r>
            <a:endParaRPr lang="zh-CN" altLang="en-US" sz="1000" b="1" dirty="0">
              <a:solidFill>
                <a:srgbClr val="E54B81"/>
              </a:solidFill>
            </a:endParaRPr>
          </a:p>
          <a:p>
            <a:pPr>
              <a:lnSpc>
                <a:spcPct val="120000"/>
              </a:lnSpc>
              <a:buFont typeface="Arial" charset="0"/>
              <a:buNone/>
            </a:pPr>
            <a:r>
              <a:rPr lang="zh-CN" altLang="en-US" sz="800" dirty="0">
                <a:solidFill>
                  <a:schemeClr val="bg2"/>
                </a:solidFill>
              </a:rPr>
              <a:t>想象一个“开卷考试”：</a:t>
            </a:r>
            <a:r>
              <a:rPr lang="en-US" altLang="zh-CN" sz="800" dirty="0">
                <a:solidFill>
                  <a:schemeClr val="bg2"/>
                </a:solidFill>
              </a:rPr>
              <a:t>LLM </a:t>
            </a:r>
            <a:r>
              <a:rPr lang="zh-CN" altLang="en-US" sz="800" dirty="0">
                <a:solidFill>
                  <a:schemeClr val="bg2"/>
                </a:solidFill>
              </a:rPr>
              <a:t>不再仅仅依赖“记忆”（训练数据），而是可以查阅“参考资料”（外部知识库）。</a:t>
            </a:r>
          </a:p>
        </p:txBody>
      </p:sp>
      <p:sp>
        <p:nvSpPr>
          <p:cNvPr id="5166" name="Line 46"/>
          <p:cNvSpPr>
            <a:spLocks noChangeShapeType="1"/>
          </p:cNvSpPr>
          <p:nvPr/>
        </p:nvSpPr>
        <p:spPr bwMode="auto">
          <a:xfrm>
            <a:off x="3203575" y="3921125"/>
            <a:ext cx="0" cy="719138"/>
          </a:xfrm>
          <a:prstGeom prst="line">
            <a:avLst/>
          </a:prstGeom>
          <a:noFill/>
          <a:ln w="6350">
            <a:solidFill>
              <a:schemeClr val="bg2"/>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67" name="Line 47"/>
          <p:cNvSpPr>
            <a:spLocks noChangeShapeType="1"/>
          </p:cNvSpPr>
          <p:nvPr/>
        </p:nvSpPr>
        <p:spPr bwMode="auto">
          <a:xfrm>
            <a:off x="5883275" y="3921125"/>
            <a:ext cx="0" cy="719138"/>
          </a:xfrm>
          <a:prstGeom prst="line">
            <a:avLst/>
          </a:prstGeom>
          <a:noFill/>
          <a:ln w="6350">
            <a:solidFill>
              <a:schemeClr val="bg2"/>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Text Box 42"/>
          <p:cNvSpPr txBox="1">
            <a:spLocks noChangeArrowheads="1"/>
          </p:cNvSpPr>
          <p:nvPr/>
        </p:nvSpPr>
        <p:spPr bwMode="auto">
          <a:xfrm>
            <a:off x="827584" y="321418"/>
            <a:ext cx="27382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E54B81"/>
                </a:solidFill>
              </a:rPr>
              <a:t>三、如何</a:t>
            </a:r>
            <a:r>
              <a:rPr lang="zh-CN" altLang="en-US" sz="1400" b="1" dirty="0">
                <a:solidFill>
                  <a:srgbClr val="E54B81"/>
                </a:solidFill>
              </a:rPr>
              <a:t>利用</a:t>
            </a:r>
            <a:r>
              <a:rPr lang="en-US" altLang="zh-CN" sz="1400" b="1" dirty="0">
                <a:solidFill>
                  <a:srgbClr val="E54B81"/>
                </a:solidFill>
              </a:rPr>
              <a:t>RAG</a:t>
            </a:r>
            <a:r>
              <a:rPr lang="zh-CN" altLang="en-US" sz="1400" b="1" dirty="0">
                <a:solidFill>
                  <a:srgbClr val="E54B81"/>
                </a:solidFill>
              </a:rPr>
              <a:t>改善模型幻觉</a:t>
            </a:r>
            <a:endParaRPr lang="en-US" altLang="zh-CN" sz="1400" b="1" dirty="0">
              <a:solidFill>
                <a:srgbClr val="E54B81"/>
              </a:solidFill>
            </a:endParaRPr>
          </a:p>
        </p:txBody>
      </p:sp>
      <p:sp>
        <p:nvSpPr>
          <p:cNvPr id="91" name="Text Box 43"/>
          <p:cNvSpPr txBox="1">
            <a:spLocks noChangeArrowheads="1"/>
          </p:cNvSpPr>
          <p:nvPr/>
        </p:nvSpPr>
        <p:spPr bwMode="auto">
          <a:xfrm>
            <a:off x="827584" y="529510"/>
            <a:ext cx="262123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3-1 RAG </a:t>
            </a:r>
            <a:r>
              <a:rPr lang="en-US" altLang="zh-CN" sz="800" dirty="0">
                <a:solidFill>
                  <a:schemeClr val="bg2"/>
                </a:solidFill>
              </a:rPr>
              <a:t>- </a:t>
            </a:r>
            <a:r>
              <a:rPr lang="zh-CN" altLang="en-US" sz="800" dirty="0">
                <a:solidFill>
                  <a:schemeClr val="bg2"/>
                </a:solidFill>
              </a:rPr>
              <a:t>为</a:t>
            </a:r>
            <a:r>
              <a:rPr lang="en-US" altLang="zh-CN" sz="800" dirty="0">
                <a:solidFill>
                  <a:schemeClr val="bg2"/>
                </a:solidFill>
              </a:rPr>
              <a:t>LLM</a:t>
            </a:r>
            <a:r>
              <a:rPr lang="zh-CN" altLang="en-US" sz="800" dirty="0">
                <a:solidFill>
                  <a:schemeClr val="bg2"/>
                </a:solidFill>
              </a:rPr>
              <a:t>引入“外部大脑”和“事实核查员”</a:t>
            </a:r>
          </a:p>
        </p:txBody>
      </p:sp>
      <p:grpSp>
        <p:nvGrpSpPr>
          <p:cNvPr id="92" name="组合 91"/>
          <p:cNvGrpSpPr/>
          <p:nvPr/>
        </p:nvGrpSpPr>
        <p:grpSpPr>
          <a:xfrm>
            <a:off x="282763" y="-9727"/>
            <a:ext cx="472138" cy="804782"/>
            <a:chOff x="1775252" y="2062276"/>
            <a:chExt cx="1045160" cy="1781528"/>
          </a:xfrm>
        </p:grpSpPr>
        <p:grpSp>
          <p:nvGrpSpPr>
            <p:cNvPr id="93" name="组合 92"/>
            <p:cNvGrpSpPr/>
            <p:nvPr/>
          </p:nvGrpSpPr>
          <p:grpSpPr>
            <a:xfrm>
              <a:off x="1775252" y="2763988"/>
              <a:ext cx="1045160" cy="1079816"/>
              <a:chOff x="-4061568" y="1901032"/>
              <a:chExt cx="1819276" cy="1879600"/>
            </a:xfrm>
          </p:grpSpPr>
          <p:sp>
            <p:nvSpPr>
              <p:cNvPr id="95"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94" name="直接连接符 93"/>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104" name="Rectangle 9" descr="Money副本"/>
          <p:cNvSpPr>
            <a:spLocks noChangeArrowheads="1"/>
          </p:cNvSpPr>
          <p:nvPr/>
        </p:nvSpPr>
        <p:spPr bwMode="auto">
          <a:xfrm>
            <a:off x="1931293" y="896891"/>
            <a:ext cx="5279825" cy="2777422"/>
          </a:xfrm>
          <a:prstGeom prst="rect">
            <a:avLst/>
          </a:prstGeom>
          <a:blipFill dpi="0" rotWithShape="1">
            <a:blip r:embed="rId2"/>
            <a:srcRect/>
            <a:stretch>
              <a:fillRect/>
            </a:stretch>
          </a:blipFill>
          <a:ln>
            <a:noFill/>
          </a:ln>
          <a:effectLst/>
          <a:extLst/>
        </p:spPr>
        <p:txBody>
          <a:bodyPr wrap="none" anchor="ctr"/>
          <a:lstStyle/>
          <a:p>
            <a:endParaRPr lang="zh-CN" altLang="en-US"/>
          </a:p>
        </p:txBody>
      </p:sp>
      <p:sp>
        <p:nvSpPr>
          <p:cNvPr id="3" name="矩形 2"/>
          <p:cNvSpPr/>
          <p:nvPr/>
        </p:nvSpPr>
        <p:spPr>
          <a:xfrm>
            <a:off x="4267595" y="3699337"/>
            <a:ext cx="592437" cy="225383"/>
          </a:xfrm>
          <a:prstGeom prst="rect">
            <a:avLst/>
          </a:prstGeom>
        </p:spPr>
        <p:txBody>
          <a:bodyPr wrap="square">
            <a:spAutoFit/>
          </a:bodyPr>
          <a:lstStyle/>
          <a:p>
            <a:pPr>
              <a:lnSpc>
                <a:spcPct val="120000"/>
              </a:lnSpc>
              <a:buFont typeface="Arial" charset="0"/>
              <a:buNone/>
            </a:pPr>
            <a:r>
              <a:rPr lang="ja-JP" altLang="en-US" sz="800" b="1" dirty="0" smtClean="0">
                <a:solidFill>
                  <a:schemeClr val="bg2"/>
                </a:solidFill>
              </a:rPr>
              <a:t>参考画像</a:t>
            </a:r>
            <a:endParaRPr lang="zh-CN" altLang="en-US" sz="800" b="1" dirty="0">
              <a:solidFill>
                <a:schemeClr val="bg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descr="slide3"/>
          <p:cNvSpPr>
            <a:spLocks noChangeArrowheads="1"/>
          </p:cNvSpPr>
          <p:nvPr/>
        </p:nvSpPr>
        <p:spPr bwMode="auto">
          <a:xfrm>
            <a:off x="3851275" y="1779588"/>
            <a:ext cx="5292725" cy="3024187"/>
          </a:xfrm>
          <a:prstGeom prst="rect">
            <a:avLst/>
          </a:prstGeom>
          <a:blipFill dpi="0" rotWithShape="1">
            <a:blip r:embed="rId2"/>
            <a:srcRect/>
            <a:stretch>
              <a:fillRect/>
            </a:stretch>
          </a:blipFill>
          <a:ln>
            <a:noFill/>
          </a:ln>
          <a:effectLst/>
          <a:extLst/>
        </p:spPr>
        <p:txBody>
          <a:bodyPr wrap="none" anchor="ctr"/>
          <a:lstStyle/>
          <a:p>
            <a:endParaRPr lang="zh-CN" altLang="en-US"/>
          </a:p>
        </p:txBody>
      </p:sp>
      <p:sp>
        <p:nvSpPr>
          <p:cNvPr id="10246" name="Rectangle 6"/>
          <p:cNvSpPr>
            <a:spLocks noChangeArrowheads="1"/>
          </p:cNvSpPr>
          <p:nvPr/>
        </p:nvSpPr>
        <p:spPr bwMode="auto">
          <a:xfrm>
            <a:off x="611560" y="2095696"/>
            <a:ext cx="22320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ja-JP" altLang="en-US" sz="800" b="1" dirty="0">
                <a:solidFill>
                  <a:srgbClr val="E54B81"/>
                </a:solidFill>
              </a:rPr>
              <a:t>欲しい情報を検索して抽出</a:t>
            </a:r>
            <a:endParaRPr lang="zh-CN" altLang="en-US" sz="800" dirty="0">
              <a:solidFill>
                <a:srgbClr val="E34326"/>
              </a:solidFill>
            </a:endParaRPr>
          </a:p>
          <a:p>
            <a:pPr>
              <a:lnSpc>
                <a:spcPct val="120000"/>
              </a:lnSpc>
              <a:buFont typeface="Arial" charset="0"/>
              <a:buNone/>
            </a:pPr>
            <a:r>
              <a:rPr lang="ja-JP" altLang="en-US" sz="800" dirty="0">
                <a:solidFill>
                  <a:schemeClr val="bg2"/>
                </a:solidFill>
              </a:rPr>
              <a:t>検索によって質問に関連する情報を抽出します。生成</a:t>
            </a:r>
            <a:r>
              <a:rPr lang="en-US" altLang="ja-JP" sz="800" dirty="0">
                <a:solidFill>
                  <a:schemeClr val="bg2"/>
                </a:solidFill>
              </a:rPr>
              <a:t>AI</a:t>
            </a:r>
            <a:r>
              <a:rPr lang="ja-JP" altLang="en-US" sz="800" dirty="0">
                <a:solidFill>
                  <a:schemeClr val="bg2"/>
                </a:solidFill>
              </a:rPr>
              <a:t>から正確な回答を得るためには、情報源から抽出される情報が正確である必要があり、検索の精度が重要です。</a:t>
            </a:r>
            <a:endParaRPr lang="zh-CN" altLang="en-US" sz="800" dirty="0">
              <a:solidFill>
                <a:schemeClr val="bg2"/>
              </a:solidFill>
            </a:endParaRPr>
          </a:p>
        </p:txBody>
      </p:sp>
      <p:sp>
        <p:nvSpPr>
          <p:cNvPr id="10247" name="Rectangle 7"/>
          <p:cNvSpPr>
            <a:spLocks noChangeArrowheads="1"/>
          </p:cNvSpPr>
          <p:nvPr/>
        </p:nvSpPr>
        <p:spPr bwMode="auto">
          <a:xfrm>
            <a:off x="395288" y="1203325"/>
            <a:ext cx="8353425" cy="280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en-US" altLang="ja-JP" sz="800" dirty="0">
                <a:solidFill>
                  <a:schemeClr val="bg2"/>
                </a:solidFill>
              </a:rPr>
              <a:t>RAG</a:t>
            </a:r>
            <a:r>
              <a:rPr lang="ja-JP" altLang="en-US" sz="800" dirty="0">
                <a:solidFill>
                  <a:schemeClr val="bg2"/>
                </a:solidFill>
              </a:rPr>
              <a:t>とは、欲しい情報を検索して抽出し、その内容をもとに生成</a:t>
            </a:r>
            <a:r>
              <a:rPr lang="en-US" altLang="ja-JP" sz="800" dirty="0">
                <a:solidFill>
                  <a:schemeClr val="bg2"/>
                </a:solidFill>
              </a:rPr>
              <a:t>AI</a:t>
            </a:r>
            <a:r>
              <a:rPr lang="ja-JP" altLang="en-US" sz="800" dirty="0">
                <a:solidFill>
                  <a:schemeClr val="bg2"/>
                </a:solidFill>
              </a:rPr>
              <a:t>に回答を生成させる技術です。これを応用すると、生成</a:t>
            </a:r>
            <a:r>
              <a:rPr lang="en-US" altLang="ja-JP" sz="800" dirty="0">
                <a:solidFill>
                  <a:schemeClr val="bg2"/>
                </a:solidFill>
              </a:rPr>
              <a:t>AI</a:t>
            </a:r>
            <a:r>
              <a:rPr lang="ja-JP" altLang="en-US" sz="800" dirty="0">
                <a:solidFill>
                  <a:schemeClr val="bg2"/>
                </a:solidFill>
              </a:rPr>
              <a:t>は学習済の情報だけではなく、未学習の社内情報などからも回答を生成することができます。</a:t>
            </a:r>
            <a:endParaRPr lang="zh-CN" altLang="en-US" sz="800" dirty="0">
              <a:solidFill>
                <a:schemeClr val="bg2"/>
              </a:solidFill>
            </a:endParaRPr>
          </a:p>
        </p:txBody>
      </p:sp>
      <p:sp>
        <p:nvSpPr>
          <p:cNvPr id="10250" name="Rectangle 10"/>
          <p:cNvSpPr>
            <a:spLocks noChangeArrowheads="1"/>
          </p:cNvSpPr>
          <p:nvPr/>
        </p:nvSpPr>
        <p:spPr bwMode="auto">
          <a:xfrm>
            <a:off x="611560" y="3484759"/>
            <a:ext cx="22320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nSpc>
                <a:spcPct val="120000"/>
              </a:lnSpc>
              <a:buFont typeface="Arial" charset="0"/>
              <a:buNone/>
            </a:pPr>
            <a:r>
              <a:rPr lang="ja-JP" altLang="en-US" sz="800" b="1" dirty="0">
                <a:solidFill>
                  <a:srgbClr val="9DD53E"/>
                </a:solidFill>
              </a:rPr>
              <a:t>生成リクエスト</a:t>
            </a:r>
            <a:endParaRPr lang="zh-CN" altLang="en-US" sz="800" dirty="0">
              <a:solidFill>
                <a:srgbClr val="009658"/>
              </a:solidFill>
            </a:endParaRPr>
          </a:p>
          <a:p>
            <a:pPr>
              <a:lnSpc>
                <a:spcPct val="120000"/>
              </a:lnSpc>
              <a:buFont typeface="Arial" charset="0"/>
              <a:buNone/>
            </a:pPr>
            <a:r>
              <a:rPr lang="ja-JP" altLang="en-US" sz="800" dirty="0">
                <a:solidFill>
                  <a:schemeClr val="bg2"/>
                </a:solidFill>
              </a:rPr>
              <a:t>抽出した情報と指示文を組み合わせたリクエスト</a:t>
            </a:r>
            <a:r>
              <a:rPr lang="en-US" altLang="ja-JP" sz="800" dirty="0">
                <a:solidFill>
                  <a:schemeClr val="bg2"/>
                </a:solidFill>
              </a:rPr>
              <a:t>(</a:t>
            </a:r>
            <a:r>
              <a:rPr lang="ja-JP" altLang="en-US" sz="800" dirty="0">
                <a:solidFill>
                  <a:schemeClr val="bg2"/>
                </a:solidFill>
              </a:rPr>
              <a:t>プロンプト</a:t>
            </a:r>
            <a:r>
              <a:rPr lang="en-US" altLang="ja-JP" sz="800" dirty="0">
                <a:solidFill>
                  <a:schemeClr val="bg2"/>
                </a:solidFill>
              </a:rPr>
              <a:t>)</a:t>
            </a:r>
            <a:r>
              <a:rPr lang="ja-JP" altLang="en-US" sz="800" dirty="0">
                <a:solidFill>
                  <a:schemeClr val="bg2"/>
                </a:solidFill>
              </a:rPr>
              <a:t>を生成</a:t>
            </a:r>
            <a:r>
              <a:rPr lang="en-US" altLang="ja-JP" sz="800" dirty="0">
                <a:solidFill>
                  <a:schemeClr val="bg2"/>
                </a:solidFill>
              </a:rPr>
              <a:t>AI</a:t>
            </a:r>
            <a:r>
              <a:rPr lang="ja-JP" altLang="en-US" sz="800" dirty="0">
                <a:solidFill>
                  <a:schemeClr val="bg2"/>
                </a:solidFill>
              </a:rPr>
              <a:t>に送ります。生成</a:t>
            </a:r>
            <a:r>
              <a:rPr lang="en-US" altLang="ja-JP" sz="800" dirty="0">
                <a:solidFill>
                  <a:schemeClr val="bg2"/>
                </a:solidFill>
              </a:rPr>
              <a:t>AI</a:t>
            </a:r>
            <a:r>
              <a:rPr lang="ja-JP" altLang="en-US" sz="800" dirty="0">
                <a:solidFill>
                  <a:schemeClr val="bg2"/>
                </a:solidFill>
              </a:rPr>
              <a:t>から正確な回答を得るためには、プロンプトの評価と精度改善を継続して行う必要があります。</a:t>
            </a:r>
            <a:endParaRPr lang="zh-CN" altLang="en-US" sz="800" dirty="0">
              <a:solidFill>
                <a:schemeClr val="bg2"/>
              </a:solidFill>
            </a:endParaRPr>
          </a:p>
        </p:txBody>
      </p:sp>
      <p:sp>
        <p:nvSpPr>
          <p:cNvPr id="33" name="Text Box 42"/>
          <p:cNvSpPr txBox="1">
            <a:spLocks noChangeArrowheads="1"/>
          </p:cNvSpPr>
          <p:nvPr/>
        </p:nvSpPr>
        <p:spPr bwMode="auto">
          <a:xfrm>
            <a:off x="827584" y="321418"/>
            <a:ext cx="27382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zh-CN" altLang="en-US" sz="1400" b="1" dirty="0" smtClean="0">
                <a:solidFill>
                  <a:srgbClr val="E54B81"/>
                </a:solidFill>
              </a:rPr>
              <a:t>三、如何</a:t>
            </a:r>
            <a:r>
              <a:rPr lang="zh-CN" altLang="en-US" sz="1400" b="1" dirty="0">
                <a:solidFill>
                  <a:srgbClr val="E54B81"/>
                </a:solidFill>
              </a:rPr>
              <a:t>利用</a:t>
            </a:r>
            <a:r>
              <a:rPr lang="en-US" altLang="zh-CN" sz="1400" b="1" dirty="0">
                <a:solidFill>
                  <a:srgbClr val="E54B81"/>
                </a:solidFill>
              </a:rPr>
              <a:t>RAG</a:t>
            </a:r>
            <a:r>
              <a:rPr lang="zh-CN" altLang="en-US" sz="1400" b="1" dirty="0">
                <a:solidFill>
                  <a:srgbClr val="E54B81"/>
                </a:solidFill>
              </a:rPr>
              <a:t>改善模型幻觉</a:t>
            </a:r>
            <a:endParaRPr lang="en-US" altLang="zh-CN" sz="1400" b="1" dirty="0">
              <a:solidFill>
                <a:srgbClr val="E54B81"/>
              </a:solidFill>
            </a:endParaRPr>
          </a:p>
        </p:txBody>
      </p:sp>
      <p:sp>
        <p:nvSpPr>
          <p:cNvPr id="34" name="Text Box 43"/>
          <p:cNvSpPr txBox="1">
            <a:spLocks noChangeArrowheads="1"/>
          </p:cNvSpPr>
          <p:nvPr/>
        </p:nvSpPr>
        <p:spPr bwMode="auto">
          <a:xfrm>
            <a:off x="827584" y="529510"/>
            <a:ext cx="1931939"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Arial" charset="0"/>
              <a:buNone/>
            </a:pPr>
            <a:r>
              <a:rPr lang="en-US" altLang="zh-CN" sz="800" dirty="0" smtClean="0">
                <a:solidFill>
                  <a:schemeClr val="bg2"/>
                </a:solidFill>
              </a:rPr>
              <a:t>3-2 </a:t>
            </a:r>
            <a:r>
              <a:rPr lang="en-US" altLang="zh-CN" sz="800" dirty="0">
                <a:solidFill>
                  <a:schemeClr val="bg2"/>
                </a:solidFill>
              </a:rPr>
              <a:t>RAG</a:t>
            </a:r>
            <a:r>
              <a:rPr lang="zh-CN" altLang="en-US" sz="800" dirty="0">
                <a:solidFill>
                  <a:schemeClr val="bg2"/>
                </a:solidFill>
              </a:rPr>
              <a:t>工作原理详解 </a:t>
            </a:r>
            <a:r>
              <a:rPr lang="en-US" altLang="zh-CN" sz="800" dirty="0">
                <a:solidFill>
                  <a:schemeClr val="bg2"/>
                </a:solidFill>
              </a:rPr>
              <a:t>– </a:t>
            </a:r>
            <a:r>
              <a:rPr lang="zh-CN" altLang="en-US" sz="800" dirty="0">
                <a:solidFill>
                  <a:schemeClr val="bg2"/>
                </a:solidFill>
              </a:rPr>
              <a:t>如何抑制幻觉</a:t>
            </a:r>
          </a:p>
        </p:txBody>
      </p:sp>
      <p:grpSp>
        <p:nvGrpSpPr>
          <p:cNvPr id="35" name="组合 34"/>
          <p:cNvGrpSpPr/>
          <p:nvPr/>
        </p:nvGrpSpPr>
        <p:grpSpPr>
          <a:xfrm>
            <a:off x="282763" y="-9727"/>
            <a:ext cx="472138" cy="804782"/>
            <a:chOff x="1775252" y="2062276"/>
            <a:chExt cx="1045160" cy="1781528"/>
          </a:xfrm>
        </p:grpSpPr>
        <p:grpSp>
          <p:nvGrpSpPr>
            <p:cNvPr id="36" name="组合 35"/>
            <p:cNvGrpSpPr/>
            <p:nvPr/>
          </p:nvGrpSpPr>
          <p:grpSpPr>
            <a:xfrm>
              <a:off x="1775252" y="2763988"/>
              <a:ext cx="1045160" cy="1079816"/>
              <a:chOff x="-4061568" y="1901032"/>
              <a:chExt cx="1819276" cy="1879600"/>
            </a:xfrm>
          </p:grpSpPr>
          <p:sp>
            <p:nvSpPr>
              <p:cNvPr id="38" name="Freeform 273"/>
              <p:cNvSpPr/>
              <p:nvPr/>
            </p:nvSpPr>
            <p:spPr bwMode="auto">
              <a:xfrm>
                <a:off x="-3661518" y="1901032"/>
                <a:ext cx="1041400" cy="1509713"/>
              </a:xfrm>
              <a:custGeom>
                <a:avLst/>
                <a:gdLst>
                  <a:gd name="T0" fmla="*/ 301 w 328"/>
                  <a:gd name="T1" fmla="*/ 222 h 475"/>
                  <a:gd name="T2" fmla="*/ 240 w 328"/>
                  <a:gd name="T3" fmla="*/ 166 h 475"/>
                  <a:gd name="T4" fmla="*/ 239 w 328"/>
                  <a:gd name="T5" fmla="*/ 37 h 475"/>
                  <a:gd name="T6" fmla="*/ 237 w 328"/>
                  <a:gd name="T7" fmla="*/ 30 h 475"/>
                  <a:gd name="T8" fmla="*/ 165 w 328"/>
                  <a:gd name="T9" fmla="*/ 0 h 475"/>
                  <a:gd name="T10" fmla="*/ 88 w 328"/>
                  <a:gd name="T11" fmla="*/ 30 h 475"/>
                  <a:gd name="T12" fmla="*/ 85 w 328"/>
                  <a:gd name="T13" fmla="*/ 37 h 475"/>
                  <a:gd name="T14" fmla="*/ 85 w 328"/>
                  <a:gd name="T15" fmla="*/ 168 h 475"/>
                  <a:gd name="T16" fmla="*/ 26 w 328"/>
                  <a:gd name="T17" fmla="*/ 223 h 475"/>
                  <a:gd name="T18" fmla="*/ 0 w 328"/>
                  <a:gd name="T19" fmla="*/ 311 h 475"/>
                  <a:gd name="T20" fmla="*/ 164 w 328"/>
                  <a:gd name="T21" fmla="*/ 475 h 475"/>
                  <a:gd name="T22" fmla="*/ 328 w 328"/>
                  <a:gd name="T23" fmla="*/ 311 h 475"/>
                  <a:gd name="T24" fmla="*/ 301 w 328"/>
                  <a:gd name="T25" fmla="*/ 222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8" h="475">
                    <a:moveTo>
                      <a:pt x="301" y="222"/>
                    </a:moveTo>
                    <a:cubicBezTo>
                      <a:pt x="286" y="198"/>
                      <a:pt x="265" y="179"/>
                      <a:pt x="240" y="166"/>
                    </a:cubicBezTo>
                    <a:cubicBezTo>
                      <a:pt x="239" y="165"/>
                      <a:pt x="239" y="37"/>
                      <a:pt x="239" y="37"/>
                    </a:cubicBezTo>
                    <a:cubicBezTo>
                      <a:pt x="239" y="35"/>
                      <a:pt x="238"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3" y="475"/>
                      <a:pt x="164" y="475"/>
                    </a:cubicBezTo>
                    <a:cubicBezTo>
                      <a:pt x="254" y="475"/>
                      <a:pt x="328" y="402"/>
                      <a:pt x="328" y="311"/>
                    </a:cubicBezTo>
                    <a:cubicBezTo>
                      <a:pt x="328" y="279"/>
                      <a:pt x="318" y="249"/>
                      <a:pt x="301" y="222"/>
                    </a:cubicBezTo>
                    <a:close/>
                  </a:path>
                </a:pathLst>
              </a:custGeom>
              <a:solidFill>
                <a:srgbClr val="E54B8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74"/>
              <p:cNvSpPr>
                <a:spLocks noEditPoints="1"/>
              </p:cNvSpPr>
              <p:nvPr/>
            </p:nvSpPr>
            <p:spPr bwMode="auto">
              <a:xfrm>
                <a:off x="-3664693" y="1901032"/>
                <a:ext cx="1041400" cy="1509713"/>
              </a:xfrm>
              <a:custGeom>
                <a:avLst/>
                <a:gdLst>
                  <a:gd name="T0" fmla="*/ 328 w 328"/>
                  <a:gd name="T1" fmla="*/ 311 h 475"/>
                  <a:gd name="T2" fmla="*/ 240 w 328"/>
                  <a:gd name="T3" fmla="*/ 166 h 475"/>
                  <a:gd name="T4" fmla="*/ 237 w 328"/>
                  <a:gd name="T5" fmla="*/ 30 h 475"/>
                  <a:gd name="T6" fmla="*/ 88 w 328"/>
                  <a:gd name="T7" fmla="*/ 30 h 475"/>
                  <a:gd name="T8" fmla="*/ 85 w 328"/>
                  <a:gd name="T9" fmla="*/ 168 h 475"/>
                  <a:gd name="T10" fmla="*/ 0 w 328"/>
                  <a:gd name="T11" fmla="*/ 311 h 475"/>
                  <a:gd name="T12" fmla="*/ 106 w 328"/>
                  <a:gd name="T13" fmla="*/ 56 h 475"/>
                  <a:gd name="T14" fmla="*/ 218 w 328"/>
                  <a:gd name="T15" fmla="*/ 99 h 475"/>
                  <a:gd name="T16" fmla="*/ 106 w 328"/>
                  <a:gd name="T17" fmla="*/ 56 h 475"/>
                  <a:gd name="T18" fmla="*/ 218 w 328"/>
                  <a:gd name="T19" fmla="*/ 120 h 475"/>
                  <a:gd name="T20" fmla="*/ 218 w 328"/>
                  <a:gd name="T21" fmla="*/ 140 h 475"/>
                  <a:gd name="T22" fmla="*/ 106 w 328"/>
                  <a:gd name="T23" fmla="*/ 100 h 475"/>
                  <a:gd name="T24" fmla="*/ 158 w 328"/>
                  <a:gd name="T25" fmla="*/ 306 h 475"/>
                  <a:gd name="T26" fmla="*/ 137 w 328"/>
                  <a:gd name="T27" fmla="*/ 298 h 475"/>
                  <a:gd name="T28" fmla="*/ 145 w 328"/>
                  <a:gd name="T29" fmla="*/ 149 h 475"/>
                  <a:gd name="T30" fmla="*/ 171 w 328"/>
                  <a:gd name="T31" fmla="*/ 169 h 475"/>
                  <a:gd name="T32" fmla="*/ 162 w 328"/>
                  <a:gd name="T33" fmla="*/ 304 h 475"/>
                  <a:gd name="T34" fmla="*/ 158 w 328"/>
                  <a:gd name="T35" fmla="*/ 341 h 475"/>
                  <a:gd name="T36" fmla="*/ 158 w 328"/>
                  <a:gd name="T37" fmla="*/ 324 h 475"/>
                  <a:gd name="T38" fmla="*/ 101 w 328"/>
                  <a:gd name="T39" fmla="*/ 183 h 475"/>
                  <a:gd name="T40" fmla="*/ 107 w 328"/>
                  <a:gd name="T41" fmla="*/ 142 h 475"/>
                  <a:gd name="T42" fmla="*/ 136 w 328"/>
                  <a:gd name="T43" fmla="*/ 169 h 475"/>
                  <a:gd name="T44" fmla="*/ 108 w 328"/>
                  <a:gd name="T45" fmla="*/ 306 h 475"/>
                  <a:gd name="T46" fmla="*/ 103 w 328"/>
                  <a:gd name="T47" fmla="*/ 350 h 475"/>
                  <a:gd name="T48" fmla="*/ 134 w 328"/>
                  <a:gd name="T49" fmla="*/ 313 h 475"/>
                  <a:gd name="T50" fmla="*/ 140 w 328"/>
                  <a:gd name="T51" fmla="*/ 335 h 475"/>
                  <a:gd name="T52" fmla="*/ 176 w 328"/>
                  <a:gd name="T53" fmla="*/ 335 h 475"/>
                  <a:gd name="T54" fmla="*/ 182 w 328"/>
                  <a:gd name="T55" fmla="*/ 313 h 475"/>
                  <a:gd name="T56" fmla="*/ 213 w 328"/>
                  <a:gd name="T57" fmla="*/ 350 h 475"/>
                  <a:gd name="T58" fmla="*/ 208 w 328"/>
                  <a:gd name="T59" fmla="*/ 306 h 475"/>
                  <a:gd name="T60" fmla="*/ 180 w 328"/>
                  <a:gd name="T61" fmla="*/ 169 h 475"/>
                  <a:gd name="T62" fmla="*/ 218 w 328"/>
                  <a:gd name="T63" fmla="*/ 161 h 475"/>
                  <a:gd name="T64" fmla="*/ 224 w 328"/>
                  <a:gd name="T65" fmla="*/ 181 h 475"/>
                  <a:gd name="T66" fmla="*/ 164 w 328"/>
                  <a:gd name="T67" fmla="*/ 454 h 475"/>
                  <a:gd name="T68" fmla="*/ 101 w 328"/>
                  <a:gd name="T69" fmla="*/ 183 h 475"/>
                  <a:gd name="T70" fmla="*/ 119 w 328"/>
                  <a:gd name="T71" fmla="*/ 330 h 475"/>
                  <a:gd name="T72" fmla="*/ 106 w 328"/>
                  <a:gd name="T73" fmla="*/ 333 h 475"/>
                  <a:gd name="T74" fmla="*/ 124 w 328"/>
                  <a:gd name="T75" fmla="*/ 314 h 475"/>
                  <a:gd name="T76" fmla="*/ 203 w 328"/>
                  <a:gd name="T77" fmla="*/ 319 h 475"/>
                  <a:gd name="T78" fmla="*/ 208 w 328"/>
                  <a:gd name="T79" fmla="*/ 336 h 475"/>
                  <a:gd name="T80" fmla="*/ 192 w 328"/>
                  <a:gd name="T81" fmla="*/ 314 h 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8" h="475">
                    <a:moveTo>
                      <a:pt x="164" y="475"/>
                    </a:moveTo>
                    <a:cubicBezTo>
                      <a:pt x="254" y="475"/>
                      <a:pt x="328" y="402"/>
                      <a:pt x="328" y="311"/>
                    </a:cubicBezTo>
                    <a:cubicBezTo>
                      <a:pt x="328" y="279"/>
                      <a:pt x="319" y="249"/>
                      <a:pt x="301" y="222"/>
                    </a:cubicBezTo>
                    <a:cubicBezTo>
                      <a:pt x="286" y="198"/>
                      <a:pt x="265" y="179"/>
                      <a:pt x="240" y="166"/>
                    </a:cubicBezTo>
                    <a:cubicBezTo>
                      <a:pt x="239" y="165"/>
                      <a:pt x="239" y="37"/>
                      <a:pt x="239" y="37"/>
                    </a:cubicBezTo>
                    <a:cubicBezTo>
                      <a:pt x="239" y="35"/>
                      <a:pt x="239" y="32"/>
                      <a:pt x="237" y="30"/>
                    </a:cubicBezTo>
                    <a:cubicBezTo>
                      <a:pt x="236" y="29"/>
                      <a:pt x="210" y="0"/>
                      <a:pt x="165" y="0"/>
                    </a:cubicBezTo>
                    <a:cubicBezTo>
                      <a:pt x="121" y="0"/>
                      <a:pt x="90" y="28"/>
                      <a:pt x="88" y="30"/>
                    </a:cubicBezTo>
                    <a:cubicBezTo>
                      <a:pt x="86" y="32"/>
                      <a:pt x="85" y="34"/>
                      <a:pt x="85" y="37"/>
                    </a:cubicBezTo>
                    <a:cubicBezTo>
                      <a:pt x="85" y="37"/>
                      <a:pt x="85" y="166"/>
                      <a:pt x="85" y="168"/>
                    </a:cubicBezTo>
                    <a:cubicBezTo>
                      <a:pt x="61" y="181"/>
                      <a:pt x="40" y="200"/>
                      <a:pt x="26" y="223"/>
                    </a:cubicBezTo>
                    <a:cubicBezTo>
                      <a:pt x="9" y="250"/>
                      <a:pt x="0" y="280"/>
                      <a:pt x="0" y="311"/>
                    </a:cubicBezTo>
                    <a:cubicBezTo>
                      <a:pt x="0" y="402"/>
                      <a:pt x="74" y="475"/>
                      <a:pt x="164" y="475"/>
                    </a:cubicBezTo>
                    <a:close/>
                    <a:moveTo>
                      <a:pt x="106" y="56"/>
                    </a:moveTo>
                    <a:cubicBezTo>
                      <a:pt x="218" y="76"/>
                      <a:pt x="218" y="76"/>
                      <a:pt x="218" y="76"/>
                    </a:cubicBezTo>
                    <a:cubicBezTo>
                      <a:pt x="218" y="99"/>
                      <a:pt x="218" y="99"/>
                      <a:pt x="218" y="99"/>
                    </a:cubicBezTo>
                    <a:cubicBezTo>
                      <a:pt x="106" y="79"/>
                      <a:pt x="106" y="79"/>
                      <a:pt x="106" y="79"/>
                    </a:cubicBezTo>
                    <a:lnTo>
                      <a:pt x="106" y="56"/>
                    </a:lnTo>
                    <a:close/>
                    <a:moveTo>
                      <a:pt x="106" y="100"/>
                    </a:moveTo>
                    <a:cubicBezTo>
                      <a:pt x="218" y="120"/>
                      <a:pt x="218" y="120"/>
                      <a:pt x="218" y="120"/>
                    </a:cubicBezTo>
                    <a:cubicBezTo>
                      <a:pt x="218" y="134"/>
                      <a:pt x="218" y="134"/>
                      <a:pt x="218" y="134"/>
                    </a:cubicBezTo>
                    <a:cubicBezTo>
                      <a:pt x="218" y="140"/>
                      <a:pt x="218" y="140"/>
                      <a:pt x="218" y="140"/>
                    </a:cubicBezTo>
                    <a:cubicBezTo>
                      <a:pt x="106" y="121"/>
                      <a:pt x="106" y="121"/>
                      <a:pt x="106" y="121"/>
                    </a:cubicBezTo>
                    <a:lnTo>
                      <a:pt x="106" y="100"/>
                    </a:lnTo>
                    <a:close/>
                    <a:moveTo>
                      <a:pt x="162" y="304"/>
                    </a:moveTo>
                    <a:cubicBezTo>
                      <a:pt x="161" y="304"/>
                      <a:pt x="159" y="305"/>
                      <a:pt x="158" y="306"/>
                    </a:cubicBezTo>
                    <a:cubicBezTo>
                      <a:pt x="157" y="305"/>
                      <a:pt x="155" y="304"/>
                      <a:pt x="154" y="304"/>
                    </a:cubicBezTo>
                    <a:cubicBezTo>
                      <a:pt x="149" y="301"/>
                      <a:pt x="143" y="299"/>
                      <a:pt x="137" y="298"/>
                    </a:cubicBezTo>
                    <a:cubicBezTo>
                      <a:pt x="142" y="263"/>
                      <a:pt x="144" y="203"/>
                      <a:pt x="145" y="169"/>
                    </a:cubicBezTo>
                    <a:cubicBezTo>
                      <a:pt x="145" y="160"/>
                      <a:pt x="145" y="152"/>
                      <a:pt x="145" y="149"/>
                    </a:cubicBezTo>
                    <a:cubicBezTo>
                      <a:pt x="171" y="153"/>
                      <a:pt x="171" y="153"/>
                      <a:pt x="171" y="153"/>
                    </a:cubicBezTo>
                    <a:cubicBezTo>
                      <a:pt x="171" y="157"/>
                      <a:pt x="171" y="163"/>
                      <a:pt x="171" y="169"/>
                    </a:cubicBezTo>
                    <a:cubicBezTo>
                      <a:pt x="172" y="203"/>
                      <a:pt x="174" y="263"/>
                      <a:pt x="179" y="298"/>
                    </a:cubicBezTo>
                    <a:cubicBezTo>
                      <a:pt x="173" y="299"/>
                      <a:pt x="167" y="301"/>
                      <a:pt x="162" y="304"/>
                    </a:cubicBezTo>
                    <a:close/>
                    <a:moveTo>
                      <a:pt x="167" y="334"/>
                    </a:moveTo>
                    <a:cubicBezTo>
                      <a:pt x="167" y="336"/>
                      <a:pt x="162" y="341"/>
                      <a:pt x="158" y="341"/>
                    </a:cubicBezTo>
                    <a:cubicBezTo>
                      <a:pt x="154" y="341"/>
                      <a:pt x="149" y="336"/>
                      <a:pt x="149" y="334"/>
                    </a:cubicBezTo>
                    <a:cubicBezTo>
                      <a:pt x="149" y="332"/>
                      <a:pt x="152" y="327"/>
                      <a:pt x="158" y="324"/>
                    </a:cubicBezTo>
                    <a:cubicBezTo>
                      <a:pt x="165" y="327"/>
                      <a:pt x="167" y="332"/>
                      <a:pt x="167" y="334"/>
                    </a:cubicBezTo>
                    <a:close/>
                    <a:moveTo>
                      <a:pt x="101" y="183"/>
                    </a:moveTo>
                    <a:cubicBezTo>
                      <a:pt x="107" y="180"/>
                      <a:pt x="107" y="180"/>
                      <a:pt x="107" y="180"/>
                    </a:cubicBezTo>
                    <a:cubicBezTo>
                      <a:pt x="107" y="142"/>
                      <a:pt x="107" y="142"/>
                      <a:pt x="107" y="142"/>
                    </a:cubicBezTo>
                    <a:cubicBezTo>
                      <a:pt x="136" y="147"/>
                      <a:pt x="136" y="147"/>
                      <a:pt x="136" y="147"/>
                    </a:cubicBezTo>
                    <a:cubicBezTo>
                      <a:pt x="136" y="152"/>
                      <a:pt x="136" y="160"/>
                      <a:pt x="136" y="169"/>
                    </a:cubicBezTo>
                    <a:cubicBezTo>
                      <a:pt x="135" y="206"/>
                      <a:pt x="132" y="268"/>
                      <a:pt x="127" y="298"/>
                    </a:cubicBezTo>
                    <a:cubicBezTo>
                      <a:pt x="121" y="298"/>
                      <a:pt x="114" y="301"/>
                      <a:pt x="108" y="306"/>
                    </a:cubicBezTo>
                    <a:cubicBezTo>
                      <a:pt x="103" y="311"/>
                      <a:pt x="99" y="319"/>
                      <a:pt x="97" y="329"/>
                    </a:cubicBezTo>
                    <a:cubicBezTo>
                      <a:pt x="96" y="337"/>
                      <a:pt x="98" y="345"/>
                      <a:pt x="103" y="350"/>
                    </a:cubicBezTo>
                    <a:cubicBezTo>
                      <a:pt x="109" y="355"/>
                      <a:pt x="118" y="355"/>
                      <a:pt x="126" y="340"/>
                    </a:cubicBezTo>
                    <a:cubicBezTo>
                      <a:pt x="129" y="334"/>
                      <a:pt x="132" y="325"/>
                      <a:pt x="134" y="313"/>
                    </a:cubicBezTo>
                    <a:cubicBezTo>
                      <a:pt x="138" y="314"/>
                      <a:pt x="142" y="315"/>
                      <a:pt x="146" y="316"/>
                    </a:cubicBezTo>
                    <a:cubicBezTo>
                      <a:pt x="140" y="323"/>
                      <a:pt x="140" y="331"/>
                      <a:pt x="140" y="335"/>
                    </a:cubicBezTo>
                    <a:cubicBezTo>
                      <a:pt x="140" y="346"/>
                      <a:pt x="149" y="357"/>
                      <a:pt x="158" y="357"/>
                    </a:cubicBezTo>
                    <a:cubicBezTo>
                      <a:pt x="167" y="357"/>
                      <a:pt x="176" y="346"/>
                      <a:pt x="176" y="335"/>
                    </a:cubicBezTo>
                    <a:cubicBezTo>
                      <a:pt x="176" y="331"/>
                      <a:pt x="176" y="323"/>
                      <a:pt x="170" y="316"/>
                    </a:cubicBezTo>
                    <a:cubicBezTo>
                      <a:pt x="174" y="315"/>
                      <a:pt x="178" y="314"/>
                      <a:pt x="182" y="313"/>
                    </a:cubicBezTo>
                    <a:cubicBezTo>
                      <a:pt x="184" y="325"/>
                      <a:pt x="187" y="334"/>
                      <a:pt x="190" y="340"/>
                    </a:cubicBezTo>
                    <a:cubicBezTo>
                      <a:pt x="198" y="355"/>
                      <a:pt x="208" y="355"/>
                      <a:pt x="213" y="350"/>
                    </a:cubicBezTo>
                    <a:cubicBezTo>
                      <a:pt x="218" y="345"/>
                      <a:pt x="220" y="337"/>
                      <a:pt x="219" y="329"/>
                    </a:cubicBezTo>
                    <a:cubicBezTo>
                      <a:pt x="217" y="319"/>
                      <a:pt x="213" y="311"/>
                      <a:pt x="208" y="306"/>
                    </a:cubicBezTo>
                    <a:cubicBezTo>
                      <a:pt x="202" y="301"/>
                      <a:pt x="196" y="298"/>
                      <a:pt x="189" y="298"/>
                    </a:cubicBezTo>
                    <a:cubicBezTo>
                      <a:pt x="184" y="268"/>
                      <a:pt x="182" y="206"/>
                      <a:pt x="180" y="169"/>
                    </a:cubicBezTo>
                    <a:cubicBezTo>
                      <a:pt x="180" y="164"/>
                      <a:pt x="180" y="159"/>
                      <a:pt x="180" y="155"/>
                    </a:cubicBezTo>
                    <a:cubicBezTo>
                      <a:pt x="218" y="161"/>
                      <a:pt x="218" y="161"/>
                      <a:pt x="218" y="161"/>
                    </a:cubicBezTo>
                    <a:cubicBezTo>
                      <a:pt x="218" y="179"/>
                      <a:pt x="218" y="179"/>
                      <a:pt x="218" y="179"/>
                    </a:cubicBezTo>
                    <a:cubicBezTo>
                      <a:pt x="224" y="181"/>
                      <a:pt x="224" y="181"/>
                      <a:pt x="224" y="181"/>
                    </a:cubicBezTo>
                    <a:cubicBezTo>
                      <a:pt x="275" y="205"/>
                      <a:pt x="307" y="256"/>
                      <a:pt x="307" y="311"/>
                    </a:cubicBezTo>
                    <a:cubicBezTo>
                      <a:pt x="307" y="390"/>
                      <a:pt x="243" y="454"/>
                      <a:pt x="164" y="454"/>
                    </a:cubicBezTo>
                    <a:cubicBezTo>
                      <a:pt x="85" y="454"/>
                      <a:pt x="21" y="390"/>
                      <a:pt x="21" y="311"/>
                    </a:cubicBezTo>
                    <a:cubicBezTo>
                      <a:pt x="21" y="256"/>
                      <a:pt x="52" y="207"/>
                      <a:pt x="101" y="183"/>
                    </a:cubicBezTo>
                    <a:close/>
                    <a:moveTo>
                      <a:pt x="124" y="314"/>
                    </a:moveTo>
                    <a:cubicBezTo>
                      <a:pt x="123" y="321"/>
                      <a:pt x="121" y="326"/>
                      <a:pt x="119" y="330"/>
                    </a:cubicBezTo>
                    <a:cubicBezTo>
                      <a:pt x="114" y="338"/>
                      <a:pt x="110" y="339"/>
                      <a:pt x="108" y="336"/>
                    </a:cubicBezTo>
                    <a:cubicBezTo>
                      <a:pt x="107" y="335"/>
                      <a:pt x="106" y="334"/>
                      <a:pt x="106" y="333"/>
                    </a:cubicBezTo>
                    <a:cubicBezTo>
                      <a:pt x="107" y="327"/>
                      <a:pt x="109" y="323"/>
                      <a:pt x="113" y="319"/>
                    </a:cubicBezTo>
                    <a:cubicBezTo>
                      <a:pt x="116" y="316"/>
                      <a:pt x="120" y="315"/>
                      <a:pt x="124" y="314"/>
                    </a:cubicBezTo>
                    <a:close/>
                    <a:moveTo>
                      <a:pt x="192" y="314"/>
                    </a:moveTo>
                    <a:cubicBezTo>
                      <a:pt x="196" y="315"/>
                      <a:pt x="200" y="316"/>
                      <a:pt x="203" y="319"/>
                    </a:cubicBezTo>
                    <a:cubicBezTo>
                      <a:pt x="207" y="323"/>
                      <a:pt x="209" y="327"/>
                      <a:pt x="210" y="333"/>
                    </a:cubicBezTo>
                    <a:cubicBezTo>
                      <a:pt x="210" y="334"/>
                      <a:pt x="209" y="335"/>
                      <a:pt x="208" y="336"/>
                    </a:cubicBezTo>
                    <a:cubicBezTo>
                      <a:pt x="206" y="339"/>
                      <a:pt x="202" y="338"/>
                      <a:pt x="197" y="330"/>
                    </a:cubicBezTo>
                    <a:cubicBezTo>
                      <a:pt x="195" y="326"/>
                      <a:pt x="193" y="321"/>
                      <a:pt x="192" y="31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75"/>
              <p:cNvSpPr/>
              <p:nvPr/>
            </p:nvSpPr>
            <p:spPr bwMode="auto">
              <a:xfrm>
                <a:off x="-2540742" y="2934495"/>
                <a:ext cx="298450" cy="79375"/>
              </a:xfrm>
              <a:custGeom>
                <a:avLst/>
                <a:gdLst>
                  <a:gd name="T0" fmla="*/ 0 w 94"/>
                  <a:gd name="T1" fmla="*/ 12 h 25"/>
                  <a:gd name="T2" fmla="*/ 13 w 94"/>
                  <a:gd name="T3" fmla="*/ 25 h 25"/>
                  <a:gd name="T4" fmla="*/ 81 w 94"/>
                  <a:gd name="T5" fmla="*/ 25 h 25"/>
                  <a:gd name="T6" fmla="*/ 94 w 94"/>
                  <a:gd name="T7" fmla="*/ 12 h 25"/>
                  <a:gd name="T8" fmla="*/ 81 w 94"/>
                  <a:gd name="T9" fmla="*/ 0 h 25"/>
                  <a:gd name="T10" fmla="*/ 13 w 94"/>
                  <a:gd name="T11" fmla="*/ 0 h 25"/>
                  <a:gd name="T12" fmla="*/ 0 w 94"/>
                  <a:gd name="T13" fmla="*/ 12 h 25"/>
                </a:gdLst>
                <a:ahLst/>
                <a:cxnLst>
                  <a:cxn ang="0">
                    <a:pos x="T0" y="T1"/>
                  </a:cxn>
                  <a:cxn ang="0">
                    <a:pos x="T2" y="T3"/>
                  </a:cxn>
                  <a:cxn ang="0">
                    <a:pos x="T4" y="T5"/>
                  </a:cxn>
                  <a:cxn ang="0">
                    <a:pos x="T6" y="T7"/>
                  </a:cxn>
                  <a:cxn ang="0">
                    <a:pos x="T8" y="T9"/>
                  </a:cxn>
                  <a:cxn ang="0">
                    <a:pos x="T10" y="T11"/>
                  </a:cxn>
                  <a:cxn ang="0">
                    <a:pos x="T12" y="T13"/>
                  </a:cxn>
                </a:cxnLst>
                <a:rect l="0" t="0" r="r" b="b"/>
                <a:pathLst>
                  <a:path w="94" h="25">
                    <a:moveTo>
                      <a:pt x="0" y="12"/>
                    </a:moveTo>
                    <a:cubicBezTo>
                      <a:pt x="0" y="19"/>
                      <a:pt x="6" y="25"/>
                      <a:pt x="13" y="25"/>
                    </a:cubicBezTo>
                    <a:cubicBezTo>
                      <a:pt x="81" y="25"/>
                      <a:pt x="81" y="25"/>
                      <a:pt x="81" y="25"/>
                    </a:cubicBezTo>
                    <a:cubicBezTo>
                      <a:pt x="88" y="25"/>
                      <a:pt x="94" y="19"/>
                      <a:pt x="94" y="12"/>
                    </a:cubicBezTo>
                    <a:cubicBezTo>
                      <a:pt x="94" y="6"/>
                      <a:pt x="88" y="0"/>
                      <a:pt x="81" y="0"/>
                    </a:cubicBezTo>
                    <a:cubicBezTo>
                      <a:pt x="13" y="0"/>
                      <a:pt x="13" y="0"/>
                      <a:pt x="13" y="0"/>
                    </a:cubicBezTo>
                    <a:cubicBezTo>
                      <a:pt x="6" y="0"/>
                      <a:pt x="0" y="6"/>
                      <a:pt x="0" y="1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76"/>
              <p:cNvSpPr/>
              <p:nvPr/>
            </p:nvSpPr>
            <p:spPr bwMode="auto">
              <a:xfrm>
                <a:off x="-3236068" y="3488532"/>
                <a:ext cx="79375" cy="292100"/>
              </a:xfrm>
              <a:custGeom>
                <a:avLst/>
                <a:gdLst>
                  <a:gd name="T0" fmla="*/ 13 w 25"/>
                  <a:gd name="T1" fmla="*/ 0 h 92"/>
                  <a:gd name="T2" fmla="*/ 0 w 25"/>
                  <a:gd name="T3" fmla="*/ 13 h 92"/>
                  <a:gd name="T4" fmla="*/ 0 w 25"/>
                  <a:gd name="T5" fmla="*/ 79 h 92"/>
                  <a:gd name="T6" fmla="*/ 13 w 25"/>
                  <a:gd name="T7" fmla="*/ 92 h 92"/>
                  <a:gd name="T8" fmla="*/ 25 w 25"/>
                  <a:gd name="T9" fmla="*/ 79 h 92"/>
                  <a:gd name="T10" fmla="*/ 25 w 25"/>
                  <a:gd name="T11" fmla="*/ 13 h 92"/>
                  <a:gd name="T12" fmla="*/ 13 w 25"/>
                  <a:gd name="T13" fmla="*/ 0 h 92"/>
                </a:gdLst>
                <a:ahLst/>
                <a:cxnLst>
                  <a:cxn ang="0">
                    <a:pos x="T0" y="T1"/>
                  </a:cxn>
                  <a:cxn ang="0">
                    <a:pos x="T2" y="T3"/>
                  </a:cxn>
                  <a:cxn ang="0">
                    <a:pos x="T4" y="T5"/>
                  </a:cxn>
                  <a:cxn ang="0">
                    <a:pos x="T6" y="T7"/>
                  </a:cxn>
                  <a:cxn ang="0">
                    <a:pos x="T8" y="T9"/>
                  </a:cxn>
                  <a:cxn ang="0">
                    <a:pos x="T10" y="T11"/>
                  </a:cxn>
                  <a:cxn ang="0">
                    <a:pos x="T12" y="T13"/>
                  </a:cxn>
                </a:cxnLst>
                <a:rect l="0" t="0" r="r" b="b"/>
                <a:pathLst>
                  <a:path w="25" h="92">
                    <a:moveTo>
                      <a:pt x="13" y="0"/>
                    </a:moveTo>
                    <a:cubicBezTo>
                      <a:pt x="6" y="0"/>
                      <a:pt x="0" y="6"/>
                      <a:pt x="0" y="13"/>
                    </a:cubicBezTo>
                    <a:cubicBezTo>
                      <a:pt x="0" y="79"/>
                      <a:pt x="0" y="79"/>
                      <a:pt x="0" y="79"/>
                    </a:cubicBezTo>
                    <a:cubicBezTo>
                      <a:pt x="0" y="86"/>
                      <a:pt x="6" y="92"/>
                      <a:pt x="13" y="92"/>
                    </a:cubicBezTo>
                    <a:cubicBezTo>
                      <a:pt x="20" y="92"/>
                      <a:pt x="25" y="86"/>
                      <a:pt x="25" y="79"/>
                    </a:cubicBezTo>
                    <a:cubicBezTo>
                      <a:pt x="25" y="13"/>
                      <a:pt x="25" y="13"/>
                      <a:pt x="25" y="13"/>
                    </a:cubicBezTo>
                    <a:cubicBezTo>
                      <a:pt x="25" y="6"/>
                      <a:pt x="20" y="0"/>
                      <a:pt x="1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77"/>
              <p:cNvSpPr/>
              <p:nvPr/>
            </p:nvSpPr>
            <p:spPr bwMode="auto">
              <a:xfrm>
                <a:off x="-4061568" y="2899570"/>
                <a:ext cx="298450" cy="76200"/>
              </a:xfrm>
              <a:custGeom>
                <a:avLst/>
                <a:gdLst>
                  <a:gd name="T0" fmla="*/ 13 w 94"/>
                  <a:gd name="T1" fmla="*/ 24 h 24"/>
                  <a:gd name="T2" fmla="*/ 81 w 94"/>
                  <a:gd name="T3" fmla="*/ 24 h 24"/>
                  <a:gd name="T4" fmla="*/ 94 w 94"/>
                  <a:gd name="T5" fmla="*/ 12 h 24"/>
                  <a:gd name="T6" fmla="*/ 81 w 94"/>
                  <a:gd name="T7" fmla="*/ 0 h 24"/>
                  <a:gd name="T8" fmla="*/ 13 w 94"/>
                  <a:gd name="T9" fmla="*/ 0 h 24"/>
                  <a:gd name="T10" fmla="*/ 0 w 94"/>
                  <a:gd name="T11" fmla="*/ 12 h 24"/>
                  <a:gd name="T12" fmla="*/ 13 w 9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94" h="24">
                    <a:moveTo>
                      <a:pt x="13" y="24"/>
                    </a:moveTo>
                    <a:cubicBezTo>
                      <a:pt x="81" y="24"/>
                      <a:pt x="81" y="24"/>
                      <a:pt x="81" y="24"/>
                    </a:cubicBezTo>
                    <a:cubicBezTo>
                      <a:pt x="88" y="24"/>
                      <a:pt x="94" y="19"/>
                      <a:pt x="94" y="12"/>
                    </a:cubicBezTo>
                    <a:cubicBezTo>
                      <a:pt x="94" y="5"/>
                      <a:pt x="88" y="0"/>
                      <a:pt x="81" y="0"/>
                    </a:cubicBezTo>
                    <a:cubicBezTo>
                      <a:pt x="13" y="0"/>
                      <a:pt x="13" y="0"/>
                      <a:pt x="13" y="0"/>
                    </a:cubicBezTo>
                    <a:cubicBezTo>
                      <a:pt x="6" y="0"/>
                      <a:pt x="0" y="5"/>
                      <a:pt x="0" y="12"/>
                    </a:cubicBezTo>
                    <a:cubicBezTo>
                      <a:pt x="0" y="19"/>
                      <a:pt x="6" y="24"/>
                      <a:pt x="13" y="24"/>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78"/>
              <p:cNvSpPr/>
              <p:nvPr/>
            </p:nvSpPr>
            <p:spPr bwMode="auto">
              <a:xfrm>
                <a:off x="-3890118" y="2304257"/>
                <a:ext cx="266700" cy="212725"/>
              </a:xfrm>
              <a:custGeom>
                <a:avLst/>
                <a:gdLst>
                  <a:gd name="T0" fmla="*/ 7 w 84"/>
                  <a:gd name="T1" fmla="*/ 22 h 67"/>
                  <a:gd name="T2" fmla="*/ 62 w 84"/>
                  <a:gd name="T3" fmla="*/ 63 h 67"/>
                  <a:gd name="T4" fmla="*/ 79 w 84"/>
                  <a:gd name="T5" fmla="*/ 60 h 67"/>
                  <a:gd name="T6" fmla="*/ 77 w 84"/>
                  <a:gd name="T7" fmla="*/ 43 h 67"/>
                  <a:gd name="T8" fmla="*/ 22 w 84"/>
                  <a:gd name="T9" fmla="*/ 3 h 67"/>
                  <a:gd name="T10" fmla="*/ 15 w 84"/>
                  <a:gd name="T11" fmla="*/ 0 h 67"/>
                  <a:gd name="T12" fmla="*/ 4 w 84"/>
                  <a:gd name="T13" fmla="*/ 5 h 67"/>
                  <a:gd name="T14" fmla="*/ 7 w 84"/>
                  <a:gd name="T15" fmla="*/ 22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7" y="22"/>
                    </a:moveTo>
                    <a:cubicBezTo>
                      <a:pt x="62" y="63"/>
                      <a:pt x="62" y="63"/>
                      <a:pt x="62" y="63"/>
                    </a:cubicBezTo>
                    <a:cubicBezTo>
                      <a:pt x="67" y="67"/>
                      <a:pt x="75" y="66"/>
                      <a:pt x="79" y="60"/>
                    </a:cubicBezTo>
                    <a:cubicBezTo>
                      <a:pt x="84" y="55"/>
                      <a:pt x="82" y="47"/>
                      <a:pt x="77" y="43"/>
                    </a:cubicBezTo>
                    <a:cubicBezTo>
                      <a:pt x="22" y="3"/>
                      <a:pt x="22" y="3"/>
                      <a:pt x="22" y="3"/>
                    </a:cubicBezTo>
                    <a:cubicBezTo>
                      <a:pt x="20" y="1"/>
                      <a:pt x="17" y="0"/>
                      <a:pt x="15" y="0"/>
                    </a:cubicBezTo>
                    <a:cubicBezTo>
                      <a:pt x="11" y="0"/>
                      <a:pt x="7" y="2"/>
                      <a:pt x="4" y="5"/>
                    </a:cubicBezTo>
                    <a:cubicBezTo>
                      <a:pt x="0" y="11"/>
                      <a:pt x="1" y="18"/>
                      <a:pt x="7" y="22"/>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79"/>
              <p:cNvSpPr/>
              <p:nvPr/>
            </p:nvSpPr>
            <p:spPr bwMode="auto">
              <a:xfrm>
                <a:off x="-2674092" y="2304257"/>
                <a:ext cx="266700" cy="212725"/>
              </a:xfrm>
              <a:custGeom>
                <a:avLst/>
                <a:gdLst>
                  <a:gd name="T0" fmla="*/ 22 w 84"/>
                  <a:gd name="T1" fmla="*/ 63 h 67"/>
                  <a:gd name="T2" fmla="*/ 77 w 84"/>
                  <a:gd name="T3" fmla="*/ 22 h 67"/>
                  <a:gd name="T4" fmla="*/ 79 w 84"/>
                  <a:gd name="T5" fmla="*/ 5 h 67"/>
                  <a:gd name="T6" fmla="*/ 69 w 84"/>
                  <a:gd name="T7" fmla="*/ 0 h 67"/>
                  <a:gd name="T8" fmla="*/ 62 w 84"/>
                  <a:gd name="T9" fmla="*/ 3 h 67"/>
                  <a:gd name="T10" fmla="*/ 7 w 84"/>
                  <a:gd name="T11" fmla="*/ 43 h 67"/>
                  <a:gd name="T12" fmla="*/ 5 w 84"/>
                  <a:gd name="T13" fmla="*/ 60 h 67"/>
                  <a:gd name="T14" fmla="*/ 22 w 84"/>
                  <a:gd name="T15" fmla="*/ 63 h 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67">
                    <a:moveTo>
                      <a:pt x="22" y="63"/>
                    </a:moveTo>
                    <a:cubicBezTo>
                      <a:pt x="77" y="22"/>
                      <a:pt x="77" y="22"/>
                      <a:pt x="77" y="22"/>
                    </a:cubicBezTo>
                    <a:cubicBezTo>
                      <a:pt x="83" y="18"/>
                      <a:pt x="84" y="11"/>
                      <a:pt x="79" y="5"/>
                    </a:cubicBezTo>
                    <a:cubicBezTo>
                      <a:pt x="77" y="2"/>
                      <a:pt x="73" y="0"/>
                      <a:pt x="69" y="0"/>
                    </a:cubicBezTo>
                    <a:cubicBezTo>
                      <a:pt x="67" y="0"/>
                      <a:pt x="64" y="1"/>
                      <a:pt x="62" y="3"/>
                    </a:cubicBezTo>
                    <a:cubicBezTo>
                      <a:pt x="7" y="43"/>
                      <a:pt x="7" y="43"/>
                      <a:pt x="7" y="43"/>
                    </a:cubicBezTo>
                    <a:cubicBezTo>
                      <a:pt x="1" y="47"/>
                      <a:pt x="0" y="55"/>
                      <a:pt x="5" y="60"/>
                    </a:cubicBezTo>
                    <a:cubicBezTo>
                      <a:pt x="9" y="66"/>
                      <a:pt x="17" y="67"/>
                      <a:pt x="22" y="63"/>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280"/>
              <p:cNvSpPr/>
              <p:nvPr/>
            </p:nvSpPr>
            <p:spPr bwMode="auto">
              <a:xfrm>
                <a:off x="-3839318" y="3363120"/>
                <a:ext cx="244475" cy="233363"/>
              </a:xfrm>
              <a:custGeom>
                <a:avLst/>
                <a:gdLst>
                  <a:gd name="T0" fmla="*/ 63 w 77"/>
                  <a:gd name="T1" fmla="*/ 0 h 73"/>
                  <a:gd name="T2" fmla="*/ 54 w 77"/>
                  <a:gd name="T3" fmla="*/ 3 h 73"/>
                  <a:gd name="T4" fmla="*/ 5 w 77"/>
                  <a:gd name="T5" fmla="*/ 51 h 73"/>
                  <a:gd name="T6" fmla="*/ 5 w 77"/>
                  <a:gd name="T7" fmla="*/ 68 h 73"/>
                  <a:gd name="T8" fmla="*/ 23 w 77"/>
                  <a:gd name="T9" fmla="*/ 68 h 73"/>
                  <a:gd name="T10" fmla="*/ 72 w 77"/>
                  <a:gd name="T11" fmla="*/ 21 h 73"/>
                  <a:gd name="T12" fmla="*/ 72 w 77"/>
                  <a:gd name="T13" fmla="*/ 3 h 73"/>
                  <a:gd name="T14" fmla="*/ 63 w 77"/>
                  <a:gd name="T15" fmla="*/ 0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63" y="0"/>
                    </a:moveTo>
                    <a:cubicBezTo>
                      <a:pt x="60" y="0"/>
                      <a:pt x="56" y="1"/>
                      <a:pt x="54" y="3"/>
                    </a:cubicBezTo>
                    <a:cubicBezTo>
                      <a:pt x="5" y="51"/>
                      <a:pt x="5" y="51"/>
                      <a:pt x="5" y="51"/>
                    </a:cubicBezTo>
                    <a:cubicBezTo>
                      <a:pt x="0" y="55"/>
                      <a:pt x="0" y="63"/>
                      <a:pt x="5" y="68"/>
                    </a:cubicBezTo>
                    <a:cubicBezTo>
                      <a:pt x="10" y="73"/>
                      <a:pt x="18" y="73"/>
                      <a:pt x="23" y="68"/>
                    </a:cubicBezTo>
                    <a:cubicBezTo>
                      <a:pt x="72" y="21"/>
                      <a:pt x="72" y="21"/>
                      <a:pt x="72" y="21"/>
                    </a:cubicBezTo>
                    <a:cubicBezTo>
                      <a:pt x="77" y="16"/>
                      <a:pt x="77" y="8"/>
                      <a:pt x="72" y="3"/>
                    </a:cubicBezTo>
                    <a:cubicBezTo>
                      <a:pt x="69" y="1"/>
                      <a:pt x="66" y="0"/>
                      <a:pt x="63" y="0"/>
                    </a:cubicBez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281"/>
              <p:cNvSpPr/>
              <p:nvPr/>
            </p:nvSpPr>
            <p:spPr bwMode="auto">
              <a:xfrm>
                <a:off x="-2728067" y="3363120"/>
                <a:ext cx="244475" cy="233363"/>
              </a:xfrm>
              <a:custGeom>
                <a:avLst/>
                <a:gdLst>
                  <a:gd name="T0" fmla="*/ 23 w 77"/>
                  <a:gd name="T1" fmla="*/ 3 h 73"/>
                  <a:gd name="T2" fmla="*/ 14 w 77"/>
                  <a:gd name="T3" fmla="*/ 0 h 73"/>
                  <a:gd name="T4" fmla="*/ 5 w 77"/>
                  <a:gd name="T5" fmla="*/ 3 h 73"/>
                  <a:gd name="T6" fmla="*/ 5 w 77"/>
                  <a:gd name="T7" fmla="*/ 21 h 73"/>
                  <a:gd name="T8" fmla="*/ 54 w 77"/>
                  <a:gd name="T9" fmla="*/ 68 h 73"/>
                  <a:gd name="T10" fmla="*/ 72 w 77"/>
                  <a:gd name="T11" fmla="*/ 68 h 73"/>
                  <a:gd name="T12" fmla="*/ 72 w 77"/>
                  <a:gd name="T13" fmla="*/ 51 h 73"/>
                  <a:gd name="T14" fmla="*/ 23 w 77"/>
                  <a:gd name="T15" fmla="*/ 3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73">
                    <a:moveTo>
                      <a:pt x="23" y="3"/>
                    </a:moveTo>
                    <a:cubicBezTo>
                      <a:pt x="21" y="1"/>
                      <a:pt x="17" y="0"/>
                      <a:pt x="14" y="0"/>
                    </a:cubicBezTo>
                    <a:cubicBezTo>
                      <a:pt x="11" y="0"/>
                      <a:pt x="8" y="1"/>
                      <a:pt x="5" y="3"/>
                    </a:cubicBezTo>
                    <a:cubicBezTo>
                      <a:pt x="0" y="8"/>
                      <a:pt x="0" y="16"/>
                      <a:pt x="5" y="21"/>
                    </a:cubicBezTo>
                    <a:cubicBezTo>
                      <a:pt x="54" y="68"/>
                      <a:pt x="54" y="68"/>
                      <a:pt x="54" y="68"/>
                    </a:cubicBezTo>
                    <a:cubicBezTo>
                      <a:pt x="59" y="73"/>
                      <a:pt x="67" y="73"/>
                      <a:pt x="72" y="68"/>
                    </a:cubicBezTo>
                    <a:cubicBezTo>
                      <a:pt x="77" y="63"/>
                      <a:pt x="77" y="55"/>
                      <a:pt x="72" y="51"/>
                    </a:cubicBezTo>
                    <a:lnTo>
                      <a:pt x="23" y="3"/>
                    </a:lnTo>
                    <a:close/>
                  </a:path>
                </a:pathLst>
              </a:custGeom>
              <a:solidFill>
                <a:srgbClr val="3B3B3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cxnSp>
          <p:nvCxnSpPr>
            <p:cNvPr id="37" name="直接连接符 36"/>
            <p:cNvCxnSpPr/>
            <p:nvPr/>
          </p:nvCxnSpPr>
          <p:spPr>
            <a:xfrm flipV="1">
              <a:off x="2295727" y="2062276"/>
              <a:ext cx="0" cy="765534"/>
            </a:xfrm>
            <a:prstGeom prst="line">
              <a:avLst/>
            </a:prstGeom>
            <a:ln w="12700">
              <a:solidFill>
                <a:srgbClr val="3B3B3B"/>
              </a:solidFill>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6201418" y="4873873"/>
            <a:ext cx="592437" cy="225383"/>
          </a:xfrm>
          <a:prstGeom prst="rect">
            <a:avLst/>
          </a:prstGeom>
        </p:spPr>
        <p:txBody>
          <a:bodyPr wrap="square">
            <a:spAutoFit/>
          </a:bodyPr>
          <a:lstStyle/>
          <a:p>
            <a:pPr>
              <a:lnSpc>
                <a:spcPct val="120000"/>
              </a:lnSpc>
              <a:buFont typeface="Arial" charset="0"/>
              <a:buNone/>
            </a:pPr>
            <a:r>
              <a:rPr lang="ja-JP" altLang="en-US" sz="800" b="1" dirty="0" smtClean="0">
                <a:solidFill>
                  <a:schemeClr val="bg2"/>
                </a:solidFill>
              </a:rPr>
              <a:t>参考画像</a:t>
            </a:r>
            <a:endParaRPr lang="zh-CN" altLang="en-US" sz="800" b="1" dirty="0">
              <a:solidFill>
                <a:schemeClr val="bg2"/>
              </a:solidFill>
            </a:endParaRP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2340</Words>
  <Application>Microsoft Office PowerPoint</Application>
  <PresentationFormat>自定义</PresentationFormat>
  <Paragraphs>172</Paragraphs>
  <Slides>17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迷你简汉真广标</vt:lpstr>
      <vt:lpstr>宋体</vt:lpstr>
      <vt:lpstr>微软雅黑</vt:lpstr>
      <vt:lpstr>Arial</vt:lpstr>
      <vt:lpstr>Calibri</vt:lpstr>
      <vt:lpstr>Impact</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优品PPT</dc:creator>
  <cp:keywords>http:/www.ypppt.com</cp:keywords>
  <dc:description>http://www.ypppt.com/</dc:description>
  <cp:lastModifiedBy>PLT</cp:lastModifiedBy>
  <cp:revision>71</cp:revision>
  <dcterms:created xsi:type="dcterms:W3CDTF">2015-05-20T08:18:00Z</dcterms:created>
  <dcterms:modified xsi:type="dcterms:W3CDTF">2025-04-16T06:19:35Z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