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BE1FD-5ACD-76B6-5017-55CBC66B2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F9FE17-DEE2-BEB9-8E9A-6A8C10D8A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C090D-9C1E-D0E7-02E5-431FDB16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F1E20-9018-37CE-BF51-09D65208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F8D8E-6B93-3945-B90D-A5EFE1CF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1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4839-6F3A-BA2F-D96F-277AEA84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A18B8-9778-5831-B2E9-298200A43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111EF-7C4D-FEE9-29B9-F81B0E22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3B6A1-2839-CF5A-6769-AB27B66B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60A34-CDBB-1D2E-30E6-B3B9A514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65CBD1-2C71-C593-0717-6DC118AF2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5E2CD1-B374-ABF0-A16D-0BE3E0E9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6850E-3ADE-E4FA-1A47-1F7D5C20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1A6F6-E47D-5942-4979-602B6D89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4B6A9-C261-FF3B-3639-60156C35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1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B6839-7157-A34D-43E7-32B2690C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4D7F9-87A5-72AD-2D12-58037044F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AF679-675B-C75B-9209-D13708C8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52763-5B08-0D25-6474-2092B9BE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8CE30-9431-43D0-CE81-56B1D316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7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DFFDD-5A9E-1EC5-5D53-54A0702B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50075-AF77-A00A-3B90-43FC1966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120A7-8A87-CF4E-D2C3-BE0D3664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E27D3-928A-C320-7901-9FAAF7A1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9FE2D-C778-ED19-A2AC-485DAFBF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A6294-54DB-62FA-D3DE-017BFF44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340AC-693B-242D-2465-BD90A8882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FB5BE-4007-E796-FB4F-7CC2726B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9D614-8C28-3DB5-EE14-91E8DB10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320A-45EF-C3E3-7CB0-6C204957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14D7B-2790-FCFE-8297-A73E8D72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8AB95-3C8C-D192-7743-55B7CA9B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F6FEB-3C1B-AFCA-3725-2A5883BC5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3DB69-11EA-E46D-6AC1-B1E0FFF0F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D4B9F1-DBB6-83E2-D5A1-8E01D538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A90E34-51D1-41CB-C6EC-44C3A1FD3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6F9B95-7EFF-EF4F-5F95-A833F866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0FF032-1093-C76A-2890-091B0493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601A6B-F4B3-318E-A039-8B4130AD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995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E4147-81C7-3401-EEC1-3465F179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44F39A-5257-1CB0-0265-0C2F9153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860553-BC86-3625-9E3C-AE3628BC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F87EE-FF68-4CA4-E2F4-BCBA8012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10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115A9-54F9-1AAB-F576-41F14DD5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93BC43-4E01-74A8-5721-CFD5816D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62AE91-DB77-B152-E4B3-1665738A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5AE8E-FE71-C35C-1A61-8D6157AC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CDC86-8715-FD13-F28F-69275CEB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543A3-BBD9-D92C-AC83-2EE6F770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C321D-D183-9923-C174-E82BAA75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58EC9-48B6-0F22-804B-397AA096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9954E-769C-1A7A-0680-0974DA57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9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0A9A3-D0F5-85FD-416F-B225D443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E30838-0A68-E5D6-4881-74D25122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DDC066-4668-FD71-46BB-7DC4CA1A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83D47-C928-E2C3-A95E-8B3E20F8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EB25F8-BBB5-1592-AC53-91F04CC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B4728-C646-1244-9F7B-89374ACC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0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E28244-AEE3-6EF6-2739-27A6D97F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2CF50-C87F-BD0D-BAB1-6A7FA23B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A4538-5412-41B6-C5AB-2A79EDB8F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10B8D-AAC1-4214-B5A3-A8974D55416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C0C00-5488-5AAC-38AD-6158A0489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7FA30-3D5C-6D5E-CF4D-5F11E9946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B056CA-F282-4C53-AC82-48CEA6C30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42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1FD23-416C-404D-CBA8-387CDDAAD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AI</a:t>
            </a:r>
            <a:r>
              <a:rPr lang="zh-CN" altLang="en-US" dirty="0"/>
              <a:t>学习报告</a:t>
            </a:r>
          </a:p>
        </p:txBody>
      </p:sp>
    </p:spTree>
    <p:extLst>
      <p:ext uri="{BB962C8B-B14F-4D97-AF65-F5344CB8AC3E}">
        <p14:creationId xmlns:p14="http://schemas.microsoft.com/office/powerpoint/2010/main" val="3151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A7D6E-27ED-84AF-1ECD-7B081082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如何利用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改善模型幻觉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5D898-24F1-6B42-61C1-908117F6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的优势 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–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为何选择它</a:t>
            </a:r>
            <a:endParaRPr lang="en-US" altLang="zh-CN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核心优势 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针对幻觉问题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):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大幅减少幻觉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回答基于检索到的事实，而非模型内部的“猜测”。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提升回答准确性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能够利用最新的、领域特定的信息。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增强可解释性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可以追溯回答所依据的知识来源 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引用来源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。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其他重要优势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知识更新便捷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只需更新外部知识库，无需频繁重训庞大的 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LLM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。</a:t>
            </a:r>
          </a:p>
          <a:p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领域知识定制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轻松整合企业内部或特定领域的专业知识。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可选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)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图表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对比 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与 非</a:t>
            </a:r>
            <a:r>
              <a:rPr lang="en-US" altLang="zh-CN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 </a:t>
            </a:r>
            <a:r>
              <a:rPr lang="zh-CN" altLang="en-US" sz="2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在准确性、可信度上的差异。</a:t>
            </a:r>
            <a:endParaRPr lang="en-US" altLang="zh-CN" sz="2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371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955F1-A097-63AC-BBAE-6AA881BD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如何利用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改善模型幻觉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DF71C-DEE4-5A2B-AFD7-688C777A7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实例说明</a:t>
            </a:r>
            <a:endParaRPr lang="en-US" altLang="zh-CN" sz="28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lang="zh-CN" altLang="en-US" sz="2200" dirty="0"/>
              <a:t>场景</a:t>
            </a:r>
            <a:r>
              <a:rPr lang="en-US" altLang="zh-CN" sz="2200" dirty="0"/>
              <a:t>:</a:t>
            </a:r>
          </a:p>
          <a:p>
            <a:r>
              <a:rPr lang="zh-CN" altLang="en-US" sz="2200" dirty="0"/>
              <a:t>问题</a:t>
            </a:r>
            <a:r>
              <a:rPr lang="en-US" altLang="zh-CN" sz="2200" dirty="0"/>
              <a:t>: “</a:t>
            </a:r>
            <a:r>
              <a:rPr lang="zh-CN" altLang="en-US" sz="2200" dirty="0"/>
              <a:t>我们公司最新发布的 </a:t>
            </a:r>
            <a:r>
              <a:rPr lang="en-US" altLang="zh-CN" sz="2200" dirty="0"/>
              <a:t>XYZ </a:t>
            </a:r>
            <a:r>
              <a:rPr lang="zh-CN" altLang="en-US" sz="2200" dirty="0"/>
              <a:t>产品有哪些安全特性？” </a:t>
            </a:r>
            <a:r>
              <a:rPr lang="en-US" altLang="zh-CN" sz="2200" dirty="0"/>
              <a:t>(</a:t>
            </a:r>
            <a:r>
              <a:rPr lang="zh-CN" altLang="en-US" sz="2200" dirty="0"/>
              <a:t>假设 </a:t>
            </a:r>
            <a:r>
              <a:rPr lang="en-US" altLang="zh-CN" sz="2200" dirty="0"/>
              <a:t>XYZ </a:t>
            </a:r>
            <a:r>
              <a:rPr lang="zh-CN" altLang="en-US" sz="2200" dirty="0"/>
              <a:t>是最近发布，</a:t>
            </a:r>
            <a:r>
              <a:rPr lang="en-US" altLang="zh-CN" sz="2200" dirty="0"/>
              <a:t>LLM </a:t>
            </a:r>
            <a:r>
              <a:rPr lang="zh-CN" altLang="en-US" sz="2200" dirty="0"/>
              <a:t>训练数据里没有</a:t>
            </a:r>
            <a:r>
              <a:rPr lang="en-US" altLang="zh-CN" sz="2200" dirty="0"/>
              <a:t>)</a:t>
            </a:r>
          </a:p>
          <a:p>
            <a:r>
              <a:rPr lang="zh-CN" altLang="en-US" sz="2200" dirty="0"/>
              <a:t>无 </a:t>
            </a:r>
            <a:r>
              <a:rPr lang="en-US" altLang="zh-CN" sz="2200" dirty="0"/>
              <a:t>RAG </a:t>
            </a:r>
            <a:r>
              <a:rPr lang="zh-CN" altLang="en-US" sz="2200" dirty="0"/>
              <a:t>的 </a:t>
            </a:r>
            <a:r>
              <a:rPr lang="en-US" altLang="zh-CN" sz="2200" dirty="0"/>
              <a:t>LLM: </a:t>
            </a:r>
            <a:r>
              <a:rPr lang="zh-CN" altLang="en-US" sz="2200" dirty="0"/>
              <a:t>可能基于类似产品的旧信息编造回答，或回答“不确定”。</a:t>
            </a:r>
          </a:p>
          <a:p>
            <a:r>
              <a:rPr lang="zh-CN" altLang="en-US" sz="2200" dirty="0"/>
              <a:t>有 </a:t>
            </a:r>
            <a:r>
              <a:rPr lang="en-US" altLang="zh-CN" sz="2200" dirty="0"/>
              <a:t>RAG </a:t>
            </a:r>
            <a:r>
              <a:rPr lang="zh-CN" altLang="en-US" sz="2200" dirty="0"/>
              <a:t>的 </a:t>
            </a:r>
            <a:r>
              <a:rPr lang="en-US" altLang="zh-CN" sz="2200" dirty="0"/>
              <a:t>LLM:</a:t>
            </a:r>
          </a:p>
          <a:p>
            <a:r>
              <a:rPr lang="zh-CN" altLang="en-US" sz="2200" dirty="0"/>
              <a:t>检索公司内部产品文档库</a:t>
            </a:r>
            <a:r>
              <a:rPr lang="en-US" altLang="zh-CN" sz="2200" dirty="0"/>
              <a:t>/Wiki</a:t>
            </a:r>
            <a:r>
              <a:rPr lang="zh-CN" altLang="en-US" sz="2200" dirty="0"/>
              <a:t>。</a:t>
            </a:r>
          </a:p>
          <a:p>
            <a:r>
              <a:rPr lang="zh-CN" altLang="en-US" sz="2200" dirty="0"/>
              <a:t>找到关于 </a:t>
            </a:r>
            <a:r>
              <a:rPr lang="en-US" altLang="zh-CN" sz="2200" dirty="0"/>
              <a:t>XYZ </a:t>
            </a:r>
            <a:r>
              <a:rPr lang="zh-CN" altLang="en-US" sz="2200" dirty="0"/>
              <a:t>产品安全特性的最新、准确描述。</a:t>
            </a:r>
          </a:p>
          <a:p>
            <a:r>
              <a:rPr lang="zh-CN" altLang="en-US" sz="2200" dirty="0"/>
              <a:t>基于检索到的信息，生成准确、详细的回答，甚至可能引用来源文档。</a:t>
            </a:r>
          </a:p>
          <a:p>
            <a:r>
              <a:rPr lang="zh-CN" altLang="en-US" sz="2200" dirty="0"/>
              <a:t>效果</a:t>
            </a:r>
            <a:r>
              <a:rPr lang="en-US" altLang="zh-CN" sz="2200" dirty="0"/>
              <a:t>: </a:t>
            </a:r>
            <a:r>
              <a:rPr lang="zh-CN" altLang="en-US" sz="2200" dirty="0"/>
              <a:t>用户得到可靠信息，避免了幻觉。</a:t>
            </a:r>
          </a:p>
        </p:txBody>
      </p:sp>
    </p:spTree>
    <p:extLst>
      <p:ext uri="{BB962C8B-B14F-4D97-AF65-F5344CB8AC3E}">
        <p14:creationId xmlns:p14="http://schemas.microsoft.com/office/powerpoint/2010/main" val="68694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49A3E-65C7-0EF3-1610-B479548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Backlog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作为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情报源的可能性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7CAAD-D9EC-E797-B0CF-DD579456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backlog wiki</a:t>
            </a:r>
            <a:r>
              <a:rPr lang="zh-CN" altLang="en-US" sz="2000" dirty="0"/>
              <a:t>：项目知识沉淀的核心阵地</a:t>
            </a:r>
            <a:endParaRPr lang="en-US" altLang="zh-CN" sz="2000" dirty="0"/>
          </a:p>
          <a:p>
            <a:r>
              <a:rPr lang="zh-CN" altLang="en-US" sz="2000" dirty="0"/>
              <a:t>现状描述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价值肯定</a:t>
            </a:r>
            <a:r>
              <a:rPr lang="en-US" altLang="zh-CN" sz="2000" dirty="0"/>
              <a:t>: Backlog Wiki </a:t>
            </a:r>
            <a:r>
              <a:rPr lang="zh-CN" altLang="en-US" sz="2000" dirty="0"/>
              <a:t>已成为我们团队</a:t>
            </a:r>
            <a:r>
              <a:rPr lang="en-US" altLang="zh-CN" sz="2000" dirty="0"/>
              <a:t>/</a:t>
            </a:r>
            <a:r>
              <a:rPr lang="zh-CN" altLang="en-US" sz="2000" dirty="0"/>
              <a:t>组织记录项目信息、规程、任务细节、解决方案的核心平台。大量有价值的知识已沉淀其中。</a:t>
            </a:r>
          </a:p>
          <a:p>
            <a:r>
              <a:rPr lang="zh-CN" altLang="en-US" sz="2000" dirty="0"/>
              <a:t>当前痛点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信息查找依赖手动搜索，效率不高。</a:t>
            </a:r>
          </a:p>
          <a:p>
            <a:r>
              <a:rPr lang="zh-CN" altLang="en-US" sz="2000" dirty="0"/>
              <a:t>知识分散在不同项目</a:t>
            </a:r>
            <a:r>
              <a:rPr lang="en-US" altLang="zh-CN" sz="2000" dirty="0"/>
              <a:t>/</a:t>
            </a:r>
            <a:r>
              <a:rPr lang="zh-CN" altLang="en-US" sz="2000" dirty="0"/>
              <a:t>页面，难以整合视角。</a:t>
            </a:r>
          </a:p>
          <a:p>
            <a:r>
              <a:rPr lang="zh-CN" altLang="en-US" sz="2000" dirty="0"/>
              <a:t>新成员 </a:t>
            </a:r>
            <a:r>
              <a:rPr lang="en-US" altLang="zh-CN" sz="2000" dirty="0"/>
              <a:t>onboarding </a:t>
            </a:r>
            <a:r>
              <a:rPr lang="zh-CN" altLang="en-US" sz="2000" dirty="0"/>
              <a:t>或跨团队协作时，获取信息成本高。</a:t>
            </a:r>
          </a:p>
          <a:p>
            <a:r>
              <a:rPr lang="zh-CN" altLang="en-US" sz="2000" dirty="0"/>
              <a:t>宝贵知识未能充分赋能日常工作与决策。</a:t>
            </a:r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图示</a:t>
            </a:r>
            <a:r>
              <a:rPr lang="en-US" altLang="zh-CN" sz="2000" dirty="0"/>
              <a:t>): Backlog Wiki </a:t>
            </a:r>
            <a:r>
              <a:rPr lang="zh-CN" altLang="en-US" sz="2000" dirty="0"/>
              <a:t>截图，旁边放一些代表“搜索困难”、“信息孤岛”的图标。</a:t>
            </a:r>
          </a:p>
        </p:txBody>
      </p:sp>
    </p:spTree>
    <p:extLst>
      <p:ext uri="{BB962C8B-B14F-4D97-AF65-F5344CB8AC3E}">
        <p14:creationId xmlns:p14="http://schemas.microsoft.com/office/powerpoint/2010/main" val="144195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B17B8-38F5-9E2B-D21D-256E59B2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Backlog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作为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情报源的可能性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61FD6-0C65-6A06-4CEA-98226FF3E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技术基石：</a:t>
            </a:r>
            <a:r>
              <a:rPr lang="en-US" altLang="zh-CN" sz="2000" dirty="0"/>
              <a:t>backlog API</a:t>
            </a:r>
            <a:r>
              <a:rPr lang="zh-CN" altLang="en-US" sz="2000" dirty="0"/>
              <a:t>使知识程序化访问成为可能</a:t>
            </a:r>
            <a:endParaRPr lang="en-US" altLang="zh-CN" sz="2000" dirty="0"/>
          </a:p>
          <a:p>
            <a:r>
              <a:rPr lang="zh-CN" altLang="en-US" sz="2000" dirty="0"/>
              <a:t>关键论点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官方支持</a:t>
            </a:r>
            <a:r>
              <a:rPr lang="en-US" altLang="zh-CN" sz="2000" dirty="0"/>
              <a:t>: Backlog </a:t>
            </a:r>
            <a:r>
              <a:rPr lang="zh-CN" altLang="en-US" sz="2000" dirty="0"/>
              <a:t>提供 官方 </a:t>
            </a:r>
            <a:r>
              <a:rPr lang="en-US" altLang="zh-CN" sz="2000" dirty="0"/>
              <a:t>API</a:t>
            </a:r>
            <a:r>
              <a:rPr lang="zh-CN" altLang="en-US" sz="2000" dirty="0"/>
              <a:t>，允许开发者通过编程方式访问和读取 </a:t>
            </a:r>
            <a:r>
              <a:rPr lang="en-US" altLang="zh-CN" sz="2000" dirty="0"/>
              <a:t>Wiki </a:t>
            </a:r>
            <a:r>
              <a:rPr lang="zh-CN" altLang="en-US" sz="2000" dirty="0"/>
              <a:t>内容。 </a:t>
            </a:r>
            <a:r>
              <a:rPr lang="en-US" altLang="zh-CN" sz="2000" dirty="0"/>
              <a:t>(</a:t>
            </a:r>
            <a:r>
              <a:rPr lang="zh-CN" altLang="en-US" sz="2000" dirty="0"/>
              <a:t>这一点至关重要，是技术可行性的核心！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数据可获取</a:t>
            </a:r>
            <a:r>
              <a:rPr lang="en-US" altLang="zh-CN" sz="2000" dirty="0"/>
              <a:t>: </a:t>
            </a:r>
            <a:r>
              <a:rPr lang="zh-CN" altLang="en-US" sz="2000" dirty="0"/>
              <a:t>意味着我们可以 系统性地、自动化地 提取 </a:t>
            </a:r>
            <a:r>
              <a:rPr lang="en-US" altLang="zh-CN" sz="2000" dirty="0"/>
              <a:t>Wiki </a:t>
            </a:r>
            <a:r>
              <a:rPr lang="zh-CN" altLang="en-US" sz="2000" dirty="0"/>
              <a:t>页面数据（标题、内容、可能还有更新时间等元数据）。</a:t>
            </a:r>
          </a:p>
          <a:p>
            <a:r>
              <a:rPr lang="zh-CN" altLang="en-US" sz="2000" dirty="0"/>
              <a:t>为 </a:t>
            </a:r>
            <a:r>
              <a:rPr lang="en-US" altLang="zh-CN" sz="2000" dirty="0"/>
              <a:t>RAG </a:t>
            </a:r>
            <a:r>
              <a:rPr lang="zh-CN" altLang="en-US" sz="2000" dirty="0"/>
              <a:t>铺路</a:t>
            </a:r>
            <a:r>
              <a:rPr lang="en-US" altLang="zh-CN" sz="2000" dirty="0"/>
              <a:t>: API </a:t>
            </a:r>
            <a:r>
              <a:rPr lang="zh-CN" altLang="en-US" sz="2000" dirty="0"/>
              <a:t>的存在，使得将 </a:t>
            </a:r>
            <a:r>
              <a:rPr lang="en-US" altLang="zh-CN" sz="2000" dirty="0"/>
              <a:t>Backlog Wiki </a:t>
            </a:r>
            <a:r>
              <a:rPr lang="zh-CN" altLang="en-US" sz="2000" dirty="0"/>
              <a:t>内容接入 </a:t>
            </a:r>
            <a:r>
              <a:rPr lang="en-US" altLang="zh-CN" sz="2000" dirty="0"/>
              <a:t>RAG </a:t>
            </a:r>
            <a:r>
              <a:rPr lang="zh-CN" altLang="en-US" sz="2000" dirty="0"/>
              <a:t>系统，从技术上是完全 可行的。</a:t>
            </a:r>
          </a:p>
          <a:p>
            <a:r>
              <a:rPr lang="en-US" altLang="zh-CN" sz="2000" dirty="0"/>
              <a:t>(</a:t>
            </a:r>
            <a:r>
              <a:rPr lang="zh-CN" altLang="en-US" sz="2000" dirty="0"/>
              <a:t>图示</a:t>
            </a:r>
            <a:r>
              <a:rPr lang="en-US" altLang="zh-CN" sz="2000" dirty="0"/>
              <a:t>): Backlog Logo -&gt; API </a:t>
            </a:r>
            <a:r>
              <a:rPr lang="zh-CN" altLang="en-US" sz="2000" dirty="0"/>
              <a:t>图标 </a:t>
            </a:r>
            <a:r>
              <a:rPr lang="en-US" altLang="zh-CN" sz="2000" dirty="0"/>
              <a:t>-&gt; </a:t>
            </a:r>
            <a:r>
              <a:rPr lang="zh-CN" altLang="en-US" sz="2000" dirty="0"/>
              <a:t>代码</a:t>
            </a:r>
            <a:r>
              <a:rPr lang="en-US" altLang="zh-CN" sz="2000" dirty="0"/>
              <a:t>/</a:t>
            </a:r>
            <a:r>
              <a:rPr lang="zh-CN" altLang="en-US" sz="2000" dirty="0"/>
              <a:t>脚本图标，表示可以通过</a:t>
            </a:r>
            <a:r>
              <a:rPr lang="en-US" altLang="zh-CN" sz="2000" dirty="0"/>
              <a:t>API</a:t>
            </a:r>
            <a:r>
              <a:rPr lang="zh-CN" altLang="en-US" sz="2000" dirty="0"/>
              <a:t>获取数据。</a:t>
            </a:r>
          </a:p>
        </p:txBody>
      </p:sp>
    </p:spTree>
    <p:extLst>
      <p:ext uri="{BB962C8B-B14F-4D97-AF65-F5344CB8AC3E}">
        <p14:creationId xmlns:p14="http://schemas.microsoft.com/office/powerpoint/2010/main" val="1428828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C5C37-1664-EE31-D9FA-7307CC58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Backlog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作为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情报源的可能性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53381-CCA4-5C59-196F-8D966B514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2800" dirty="0"/>
              <a:t>实现构想：将</a:t>
            </a:r>
            <a:r>
              <a:rPr lang="en-US" altLang="zh-CN" sz="2800" dirty="0"/>
              <a:t>backlog wiki</a:t>
            </a:r>
            <a:r>
              <a:rPr lang="zh-CN" altLang="en-US" sz="2800" dirty="0"/>
              <a:t>接入</a:t>
            </a:r>
            <a:r>
              <a:rPr lang="en-US" altLang="zh-CN" sz="2800" dirty="0"/>
              <a:t>RAG</a:t>
            </a:r>
          </a:p>
          <a:p>
            <a:r>
              <a:rPr lang="zh-CN" altLang="en-US" dirty="0"/>
              <a:t>核心流程 </a:t>
            </a:r>
            <a:r>
              <a:rPr lang="en-US" altLang="zh-CN" dirty="0"/>
              <a:t>(</a:t>
            </a:r>
            <a:r>
              <a:rPr lang="zh-CN" altLang="en-US" dirty="0"/>
              <a:t>配合流程图</a:t>
            </a:r>
            <a:r>
              <a:rPr lang="en-US" altLang="zh-CN" dirty="0"/>
              <a:t>):</a:t>
            </a:r>
          </a:p>
          <a:p>
            <a:r>
              <a:rPr lang="zh-CN" altLang="en-US" dirty="0"/>
              <a:t>知识抽取 </a:t>
            </a:r>
            <a:r>
              <a:rPr lang="en-US" altLang="zh-CN" dirty="0"/>
              <a:t>(Extraction):</a:t>
            </a:r>
          </a:p>
          <a:p>
            <a:r>
              <a:rPr lang="zh-CN" altLang="en-US" dirty="0"/>
              <a:t>利用 </a:t>
            </a:r>
            <a:r>
              <a:rPr lang="en-US" altLang="zh-CN" dirty="0"/>
              <a:t>Python (</a:t>
            </a:r>
            <a:r>
              <a:rPr lang="zh-CN" altLang="en-US" dirty="0"/>
              <a:t>或其他语言</a:t>
            </a:r>
            <a:r>
              <a:rPr lang="en-US" altLang="zh-CN" dirty="0"/>
              <a:t>) </a:t>
            </a:r>
            <a:r>
              <a:rPr lang="zh-CN" altLang="en-US" dirty="0"/>
              <a:t>脚本调用 </a:t>
            </a:r>
            <a:r>
              <a:rPr lang="en-US" altLang="zh-CN" dirty="0"/>
              <a:t>Backlog API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定期（或按需）抓取目标 </a:t>
            </a:r>
            <a:r>
              <a:rPr lang="en-US" altLang="zh-CN" dirty="0"/>
              <a:t>Wiki </a:t>
            </a:r>
            <a:r>
              <a:rPr lang="zh-CN" altLang="en-US" dirty="0"/>
              <a:t>空间的页面内容。</a:t>
            </a:r>
          </a:p>
          <a:p>
            <a:r>
              <a:rPr lang="zh-CN" altLang="en-US" dirty="0"/>
              <a:t>数据预处理 </a:t>
            </a:r>
            <a:r>
              <a:rPr lang="en-US" altLang="zh-CN" dirty="0"/>
              <a:t>(Preprocessing):</a:t>
            </a:r>
          </a:p>
          <a:p>
            <a:r>
              <a:rPr lang="zh-CN" altLang="en-US" dirty="0"/>
              <a:t>清洗 </a:t>
            </a:r>
            <a:r>
              <a:rPr lang="en-US" altLang="zh-CN" dirty="0"/>
              <a:t>HTML </a:t>
            </a:r>
            <a:r>
              <a:rPr lang="zh-CN" altLang="en-US" dirty="0"/>
              <a:t>标签或 </a:t>
            </a:r>
            <a:r>
              <a:rPr lang="en-US" altLang="zh-CN" dirty="0"/>
              <a:t>Markdown </a:t>
            </a:r>
            <a:r>
              <a:rPr lang="zh-CN" altLang="en-US" dirty="0"/>
              <a:t>标记，提取纯文本。</a:t>
            </a:r>
          </a:p>
          <a:p>
            <a:r>
              <a:rPr lang="zh-CN" altLang="en-US" dirty="0"/>
              <a:t>将长页面分割成有意义的 文本块 </a:t>
            </a:r>
            <a:r>
              <a:rPr lang="en-US" altLang="zh-CN" dirty="0"/>
              <a:t>(Chunks) (</a:t>
            </a:r>
            <a:r>
              <a:rPr lang="zh-CN" altLang="en-US" dirty="0"/>
              <a:t>例如按段落、章节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向量化 </a:t>
            </a:r>
            <a:r>
              <a:rPr lang="en-US" altLang="zh-CN" dirty="0"/>
              <a:t>(Embedding):</a:t>
            </a:r>
          </a:p>
          <a:p>
            <a:r>
              <a:rPr lang="zh-CN" altLang="en-US" dirty="0"/>
              <a:t>使用 文本嵌入模型 </a:t>
            </a:r>
            <a:r>
              <a:rPr lang="en-US" altLang="zh-CN" dirty="0"/>
              <a:t>(Embedding Model) </a:t>
            </a:r>
            <a:r>
              <a:rPr lang="zh-CN" altLang="en-US" dirty="0"/>
              <a:t>将每个文本块转换为 向量 </a:t>
            </a:r>
            <a:r>
              <a:rPr lang="en-US" altLang="zh-CN" dirty="0"/>
              <a:t>(Vector)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索引存储 </a:t>
            </a:r>
            <a:r>
              <a:rPr lang="en-US" altLang="zh-CN" dirty="0"/>
              <a:t>(Indexing &amp; Storage):</a:t>
            </a:r>
          </a:p>
          <a:p>
            <a:r>
              <a:rPr lang="zh-CN" altLang="en-US" dirty="0"/>
              <a:t>将文本块及其对应的向量存储到 向量数据库 </a:t>
            </a:r>
            <a:r>
              <a:rPr lang="en-US" altLang="zh-CN" dirty="0"/>
              <a:t>(Vector Database) </a:t>
            </a:r>
            <a:r>
              <a:rPr lang="zh-CN" altLang="en-US" dirty="0"/>
              <a:t>中。</a:t>
            </a:r>
          </a:p>
          <a:p>
            <a:r>
              <a:rPr lang="en-US" altLang="zh-CN" dirty="0"/>
              <a:t>RAG </a:t>
            </a:r>
            <a:r>
              <a:rPr lang="zh-CN" altLang="en-US" dirty="0"/>
              <a:t>检索与生成 </a:t>
            </a:r>
            <a:r>
              <a:rPr lang="en-US" altLang="zh-CN" dirty="0"/>
              <a:t>(Retrieval &amp; Generation):</a:t>
            </a:r>
          </a:p>
          <a:p>
            <a:r>
              <a:rPr lang="zh-CN" altLang="en-US" dirty="0"/>
              <a:t>用户提问 </a:t>
            </a:r>
            <a:r>
              <a:rPr lang="en-US" altLang="zh-CN" dirty="0"/>
              <a:t>-&gt; </a:t>
            </a:r>
            <a:r>
              <a:rPr lang="zh-CN" altLang="en-US" dirty="0"/>
              <a:t>提问向量化 </a:t>
            </a:r>
            <a:r>
              <a:rPr lang="en-US" altLang="zh-CN" dirty="0"/>
              <a:t>-&gt; </a:t>
            </a:r>
            <a:r>
              <a:rPr lang="zh-CN" altLang="en-US" dirty="0"/>
              <a:t>在向量数据库中搜索最相似的 </a:t>
            </a:r>
            <a:r>
              <a:rPr lang="en-US" altLang="zh-CN" dirty="0"/>
              <a:t>Backlog Wiki </a:t>
            </a:r>
            <a:r>
              <a:rPr lang="zh-CN" altLang="en-US" dirty="0"/>
              <a:t>文本块 </a:t>
            </a:r>
            <a:r>
              <a:rPr lang="en-US" altLang="zh-CN" dirty="0"/>
              <a:t>-&gt; </a:t>
            </a:r>
            <a:r>
              <a:rPr lang="zh-CN" altLang="en-US" dirty="0"/>
              <a:t>将这些文本块作为上下文喂给 </a:t>
            </a:r>
            <a:r>
              <a:rPr lang="en-US" altLang="zh-CN" dirty="0"/>
              <a:t>LLM -&gt; LLM </a:t>
            </a:r>
            <a:r>
              <a:rPr lang="zh-CN" altLang="en-US" dirty="0"/>
              <a:t>生成基于 </a:t>
            </a:r>
            <a:r>
              <a:rPr lang="en-US" altLang="zh-CN" dirty="0"/>
              <a:t>Wiki </a:t>
            </a:r>
            <a:r>
              <a:rPr lang="zh-CN" altLang="en-US" dirty="0"/>
              <a:t>知识的回答。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强调</a:t>
            </a:r>
            <a:r>
              <a:rPr lang="en-US" altLang="zh-CN" dirty="0"/>
              <a:t>): API </a:t>
            </a:r>
            <a:r>
              <a:rPr lang="zh-CN" altLang="en-US" dirty="0"/>
              <a:t>是起点，向量数据库是知识仓库，</a:t>
            </a:r>
            <a:r>
              <a:rPr lang="en-US" altLang="zh-CN" dirty="0"/>
              <a:t>LLM </a:t>
            </a:r>
            <a:r>
              <a:rPr lang="zh-CN" altLang="en-US" dirty="0"/>
              <a:t>是基于仓库信息回答问题的引擎。</a:t>
            </a:r>
          </a:p>
        </p:txBody>
      </p:sp>
    </p:spTree>
    <p:extLst>
      <p:ext uri="{BB962C8B-B14F-4D97-AF65-F5344CB8AC3E}">
        <p14:creationId xmlns:p14="http://schemas.microsoft.com/office/powerpoint/2010/main" val="30657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5B69-9399-6AC6-688B-AF872D5A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Backlog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作为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情报源的可能性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C2CBC-3FE8-6665-D75B-6FD85974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2800" dirty="0"/>
              <a:t>知识同步： 保持信息的“新鲜度”</a:t>
            </a:r>
            <a:endParaRPr lang="en-US" altLang="zh-CN" sz="2800" dirty="0"/>
          </a:p>
          <a:p>
            <a:r>
              <a:rPr lang="zh-CN" altLang="en-US" dirty="0"/>
              <a:t>挑战</a:t>
            </a:r>
            <a:r>
              <a:rPr lang="en-US" altLang="zh-CN" dirty="0"/>
              <a:t>: Wiki </a:t>
            </a:r>
            <a:r>
              <a:rPr lang="zh-CN" altLang="en-US" dirty="0"/>
              <a:t>内容是动态变化的，</a:t>
            </a:r>
            <a:r>
              <a:rPr lang="en-US" altLang="zh-CN" dirty="0"/>
              <a:t>RAG </a:t>
            </a:r>
            <a:r>
              <a:rPr lang="zh-CN" altLang="en-US" dirty="0"/>
              <a:t>系统需要反映最新信息。</a:t>
            </a:r>
          </a:p>
          <a:p>
            <a:r>
              <a:rPr lang="zh-CN" altLang="en-US" dirty="0"/>
              <a:t>策略选项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全量更新 </a:t>
            </a:r>
            <a:r>
              <a:rPr lang="en-US" altLang="zh-CN" dirty="0"/>
              <a:t>(Full Refresh):</a:t>
            </a:r>
          </a:p>
          <a:p>
            <a:r>
              <a:rPr lang="zh-CN" altLang="en-US" dirty="0"/>
              <a:t>方式：定期（如每天</a:t>
            </a:r>
            <a:r>
              <a:rPr lang="en-US" altLang="zh-CN" dirty="0"/>
              <a:t>/</a:t>
            </a:r>
            <a:r>
              <a:rPr lang="zh-CN" altLang="en-US" dirty="0"/>
              <a:t>每周）删除旧索引，重新抓取、处理、索引所有 </a:t>
            </a:r>
            <a:r>
              <a:rPr lang="en-US" altLang="zh-CN" dirty="0"/>
              <a:t>Wiki </a:t>
            </a:r>
            <a:r>
              <a:rPr lang="zh-CN" altLang="en-US" dirty="0"/>
              <a:t>内容。</a:t>
            </a:r>
          </a:p>
          <a:p>
            <a:r>
              <a:rPr lang="zh-CN" altLang="en-US" dirty="0"/>
              <a:t>优点：实现简单，逻辑清晰。</a:t>
            </a:r>
          </a:p>
          <a:p>
            <a:r>
              <a:rPr lang="zh-CN" altLang="en-US" dirty="0"/>
              <a:t>缺点：对于大型 </a:t>
            </a:r>
            <a:r>
              <a:rPr lang="en-US" altLang="zh-CN" dirty="0"/>
              <a:t>Wiki </a:t>
            </a:r>
            <a:r>
              <a:rPr lang="zh-CN" altLang="en-US" dirty="0"/>
              <a:t>可能耗时耗资源。</a:t>
            </a:r>
          </a:p>
          <a:p>
            <a:r>
              <a:rPr lang="zh-CN" altLang="en-US" dirty="0"/>
              <a:t>增量更新 </a:t>
            </a:r>
            <a:r>
              <a:rPr lang="en-US" altLang="zh-CN" dirty="0"/>
              <a:t>(Incremental Update):</a:t>
            </a:r>
          </a:p>
          <a:p>
            <a:r>
              <a:rPr lang="zh-CN" altLang="en-US" dirty="0"/>
              <a:t>方式：利用 </a:t>
            </a:r>
            <a:r>
              <a:rPr lang="en-US" altLang="zh-CN" dirty="0"/>
              <a:t>Backlog API (</a:t>
            </a:r>
            <a:r>
              <a:rPr lang="zh-CN" altLang="en-US" dirty="0"/>
              <a:t>如果支持，需确认</a:t>
            </a:r>
            <a:r>
              <a:rPr lang="en-US" altLang="zh-CN" dirty="0"/>
              <a:t>) </a:t>
            </a:r>
            <a:r>
              <a:rPr lang="zh-CN" altLang="en-US" dirty="0"/>
              <a:t>获取变更或新增的页面，只对这些页面进行处理和更新</a:t>
            </a:r>
            <a:r>
              <a:rPr lang="en-US" altLang="zh-CN" dirty="0"/>
              <a:t>/</a:t>
            </a:r>
            <a:r>
              <a:rPr lang="zh-CN" altLang="en-US" dirty="0"/>
              <a:t>添加索引。</a:t>
            </a:r>
          </a:p>
          <a:p>
            <a:r>
              <a:rPr lang="zh-CN" altLang="en-US" dirty="0"/>
              <a:t>优点：效率高，资源消耗少。</a:t>
            </a:r>
          </a:p>
          <a:p>
            <a:r>
              <a:rPr lang="zh-CN" altLang="en-US" dirty="0"/>
              <a:t>缺点：实现逻辑相对复杂，依赖 </a:t>
            </a:r>
            <a:r>
              <a:rPr lang="en-US" altLang="zh-CN" dirty="0"/>
              <a:t>API </a:t>
            </a:r>
            <a:r>
              <a:rPr lang="zh-CN" altLang="en-US" dirty="0"/>
              <a:t>是否能有效提供变更信息。</a:t>
            </a:r>
          </a:p>
          <a:p>
            <a:r>
              <a:rPr lang="zh-CN" altLang="en-US" dirty="0"/>
              <a:t>混合策略</a:t>
            </a:r>
            <a:r>
              <a:rPr lang="en-US" altLang="zh-CN" dirty="0"/>
              <a:t>: </a:t>
            </a:r>
            <a:r>
              <a:rPr lang="zh-CN" altLang="en-US" dirty="0"/>
              <a:t>结合使用，例如每周全量，每天增量。</a:t>
            </a:r>
          </a:p>
          <a:p>
            <a:r>
              <a:rPr lang="zh-CN" altLang="en-US" dirty="0"/>
              <a:t>决策因素</a:t>
            </a:r>
            <a:r>
              <a:rPr lang="en-US" altLang="zh-CN" dirty="0"/>
              <a:t>: Wiki </a:t>
            </a:r>
            <a:r>
              <a:rPr lang="zh-CN" altLang="en-US" dirty="0"/>
              <a:t>大小、内容更新频率、</a:t>
            </a:r>
            <a:r>
              <a:rPr lang="en-US" altLang="zh-CN" dirty="0"/>
              <a:t>API </a:t>
            </a:r>
            <a:r>
              <a:rPr lang="zh-CN" altLang="en-US" dirty="0"/>
              <a:t>能力、开发维护成本。</a:t>
            </a:r>
          </a:p>
        </p:txBody>
      </p:sp>
    </p:spTree>
    <p:extLst>
      <p:ext uri="{BB962C8B-B14F-4D97-AF65-F5344CB8AC3E}">
        <p14:creationId xmlns:p14="http://schemas.microsoft.com/office/powerpoint/2010/main" val="367012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37E19-FD0D-1B11-1DE6-83E1DF9B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Backlog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作为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情报源的可能性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D3F1A-962F-6D7D-1913-81371C95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可能存在的问题和挑战</a:t>
            </a:r>
            <a:endParaRPr lang="en-US" altLang="zh-CN" sz="2800" dirty="0"/>
          </a:p>
          <a:p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Wiki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内容质量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RAG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的效果强依赖于 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Wiki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内容的准确性、完整性和组织结构。需要评估和可能的内容治理。</a:t>
            </a:r>
          </a:p>
          <a:p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API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限制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Backlog API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的调用频率限制、可获取的数据范围等需要详细调研。</a:t>
            </a:r>
          </a:p>
          <a:p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权限管理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如何处理 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Wiki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中可能存在的访问权限？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系统是否需要模拟或绕开这些权限？（初期可先聚焦于公开 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Wiki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空间）。</a:t>
            </a:r>
          </a:p>
          <a:p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非结构化数据处理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Wiki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内容格式可能多样，需要鲁棒的解析和清洗逻辑。</a:t>
            </a:r>
          </a:p>
          <a:p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成本考量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API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调用、向量数据库、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LLM API 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的潜在费用。</a:t>
            </a:r>
            <a:endParaRPr lang="en-US" altLang="zh-CN" sz="24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99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A6257-001A-B5E6-0CBD-3C699BBF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BB5D8-E888-EC58-EF2C-BF21388B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在构建聊天机器人的过程中，如果使用大语言模型，可能会产生幻觉，生成不准确或捏造的信息，限制了其在严肃场景下的可靠应用</a:t>
            </a:r>
            <a:endParaRPr lang="en-US" altLang="zh-CN" sz="2400" dirty="0"/>
          </a:p>
          <a:p>
            <a:r>
              <a:rPr lang="en-US" altLang="zh-CN" sz="2400" dirty="0"/>
              <a:t>RAG</a:t>
            </a:r>
            <a:r>
              <a:rPr lang="zh-CN" altLang="en-US" sz="2400" dirty="0"/>
              <a:t>的引入，使其能够基于特定、最新的信息进行回答，而非模型原本的内部训练数据，这是的构建领域特定、知识更新、更可信赖的</a:t>
            </a:r>
            <a:r>
              <a:rPr lang="en-US" altLang="zh-CN" sz="2400" dirty="0"/>
              <a:t>AI</a:t>
            </a:r>
            <a:r>
              <a:rPr lang="zh-CN" altLang="en-US" sz="2400" dirty="0"/>
              <a:t>聊天机器人成为可能</a:t>
            </a:r>
            <a:endParaRPr lang="en-US" altLang="zh-CN" sz="2400" dirty="0"/>
          </a:p>
          <a:p>
            <a:r>
              <a:rPr lang="zh-CN" altLang="en-US" sz="2400" dirty="0"/>
              <a:t>若聊天机器人作为内部使用，</a:t>
            </a:r>
            <a:r>
              <a:rPr lang="en-US" altLang="zh-CN" sz="2400" dirty="0"/>
              <a:t>Backlog Wiki</a:t>
            </a:r>
            <a:r>
              <a:rPr lang="zh-CN" altLang="en-US" sz="2400" dirty="0"/>
              <a:t>，具备作为 </a:t>
            </a:r>
            <a:r>
              <a:rPr lang="en-US" altLang="zh-CN" sz="2400" dirty="0"/>
              <a:t>RAG </a:t>
            </a:r>
            <a:r>
              <a:rPr lang="zh-CN" altLang="en-US" sz="2400" dirty="0"/>
              <a:t>高质量情报源 的巨大潜力。</a:t>
            </a:r>
            <a:endParaRPr lang="en-US" altLang="zh-CN" sz="2400" dirty="0"/>
          </a:p>
          <a:p>
            <a:r>
              <a:rPr lang="zh-CN" altLang="en-US" sz="2400" dirty="0"/>
              <a:t>将 </a:t>
            </a:r>
            <a:r>
              <a:rPr lang="en-US" altLang="zh-CN" sz="2400" dirty="0"/>
              <a:t>Backlog Wiki </a:t>
            </a:r>
            <a:r>
              <a:rPr lang="zh-CN" altLang="en-US" sz="2400" dirty="0"/>
              <a:t>与 </a:t>
            </a:r>
            <a:r>
              <a:rPr lang="en-US" altLang="zh-CN" sz="2400" dirty="0"/>
              <a:t>RAG </a:t>
            </a:r>
            <a:r>
              <a:rPr lang="zh-CN" altLang="en-US" sz="2400" dirty="0"/>
              <a:t>结合，能够将我们 沉淀的文档知识 转化为 交互式的智能问答能力。这有望显著提升 内部知识检索效率、降低信息获取成本、加速新成员融入，并 赋能日常工作与决策。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3963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C256BB-BD5C-82E2-F477-C3470EF8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E1F063-ED22-61AF-7A18-C706E6AF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7"/>
            <a:ext cx="10515600" cy="451016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什么是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？</a:t>
            </a:r>
            <a:endParaRPr lang="en-US" altLang="zh-CN" sz="24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1.1 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概念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1.2 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优点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模型幻觉是什么</a:t>
            </a:r>
            <a:r>
              <a:rPr lang="zh-CN" altLang="en-US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？</a:t>
            </a:r>
            <a:endParaRPr lang="en-US" altLang="zh-CN" sz="24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2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.1 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概念</a:t>
            </a:r>
            <a:endParaRPr lang="en-US" altLang="zh-CN" sz="20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2.2 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产生幻觉的原因</a:t>
            </a:r>
            <a:endParaRPr lang="en-US" altLang="zh-CN" sz="20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2.3 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大模型幻觉的表现形式</a:t>
            </a:r>
            <a:endParaRPr lang="en-US" altLang="zh-CN" sz="20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如何利用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改善模型幻觉</a:t>
            </a:r>
            <a:endParaRPr lang="en-US" altLang="zh-CN" sz="24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3.1 RAG - 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LLM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引入“外部大脑”和“事实核查员”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3.2 RAG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工作原理详解 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– 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如何抑制幻觉</a:t>
            </a:r>
            <a:endParaRPr lang="en-US" altLang="zh-CN" sz="20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3.3 RAG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的优势 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– 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为何选择它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3.4 </a:t>
            </a:r>
            <a:r>
              <a:rPr lang="zh-CN" altLang="en-US" sz="20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实例说明</a:t>
            </a:r>
            <a:endParaRPr lang="en-US" altLang="zh-CN" sz="20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Backlog</a:t>
            </a: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作为</a:t>
            </a:r>
            <a:r>
              <a:rPr lang="en-US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2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情报源的可能性</a:t>
            </a:r>
            <a:endParaRPr lang="en-US" altLang="zh-CN" sz="24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r>
              <a:rPr lang="en-US" altLang="zh-CN" sz="2000" dirty="0"/>
              <a:t>4.1 backlog wiki</a:t>
            </a:r>
            <a:r>
              <a:rPr lang="zh-CN" altLang="en-US" sz="2000" dirty="0"/>
              <a:t>：项目知识沉淀的核心阵地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4.2 </a:t>
            </a:r>
            <a:r>
              <a:rPr lang="zh-CN" altLang="en-US" sz="2000" dirty="0"/>
              <a:t>技术基石：</a:t>
            </a:r>
            <a:r>
              <a:rPr lang="en-US" altLang="zh-CN" sz="2000" dirty="0"/>
              <a:t>backlog API</a:t>
            </a:r>
            <a:r>
              <a:rPr lang="zh-CN" altLang="en-US" sz="2000" dirty="0"/>
              <a:t>使知识程序化访问成为可能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4.3 </a:t>
            </a:r>
            <a:r>
              <a:rPr lang="zh-CN" altLang="en-US" sz="2000" dirty="0"/>
              <a:t>实现构想：将</a:t>
            </a:r>
            <a:r>
              <a:rPr lang="en-US" altLang="zh-CN" sz="2000" dirty="0"/>
              <a:t>backlog wiki</a:t>
            </a:r>
            <a:r>
              <a:rPr lang="zh-CN" altLang="en-US" sz="2000" dirty="0"/>
              <a:t>接入</a:t>
            </a:r>
            <a:r>
              <a:rPr lang="en-US" altLang="zh-CN" sz="2000" dirty="0"/>
              <a:t>RAG</a:t>
            </a:r>
          </a:p>
          <a:p>
            <a:pPr marL="457200" lvl="1" indent="0">
              <a:buNone/>
            </a:pPr>
            <a:r>
              <a:rPr lang="en-US" altLang="zh-CN" sz="2000" dirty="0"/>
              <a:t>4.4 </a:t>
            </a:r>
            <a:r>
              <a:rPr lang="zh-CN" altLang="en-US" sz="2000" dirty="0"/>
              <a:t>知识同步： 保持信息的“新鲜度”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4.5 </a:t>
            </a:r>
            <a:r>
              <a:rPr lang="zh-CN" altLang="en-US" sz="2000" dirty="0"/>
              <a:t>可能存在的问题和挑战</a:t>
            </a:r>
            <a:endParaRPr lang="en-US" altLang="zh-CN" sz="20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结论</a:t>
            </a:r>
            <a:endParaRPr lang="en-US" altLang="zh-CN" sz="24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0259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9BA48-B90A-9E61-63B7-C9830463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RAG</a:t>
            </a:r>
            <a:r>
              <a:rPr lang="zh-CN" altLang="en-US" sz="4400" dirty="0"/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44A7C-D795-F0BE-30FF-F3B2A5349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endParaRPr lang="en-US" altLang="zh-CN" dirty="0"/>
          </a:p>
          <a:p>
            <a:r>
              <a:rPr lang="zh-CN" altLang="en-US" dirty="0"/>
              <a:t>检索增强生成（</a:t>
            </a:r>
            <a:r>
              <a:rPr lang="en-US" altLang="zh-CN" dirty="0"/>
              <a:t>RAG</a:t>
            </a:r>
            <a:r>
              <a:rPr lang="zh-CN" altLang="en-US" dirty="0"/>
              <a:t>）是指对大型语言模型输出进行优化，使其在生成回答时能够利用外部的、最新的、或私有的知识库。</a:t>
            </a:r>
            <a:endParaRPr lang="en-US" altLang="zh-CN" dirty="0"/>
          </a:p>
          <a:p>
            <a:r>
              <a:rPr lang="zh-CN" altLang="en-US" dirty="0"/>
              <a:t>它巧妙地结合了信息检索 </a:t>
            </a:r>
            <a:r>
              <a:rPr lang="en-US" altLang="zh-CN" dirty="0"/>
              <a:t>(Information Retrieval) </a:t>
            </a:r>
            <a:r>
              <a:rPr lang="zh-CN" altLang="en-US" dirty="0"/>
              <a:t>和自然语言生成 </a:t>
            </a:r>
            <a:r>
              <a:rPr lang="en-US" altLang="zh-CN" dirty="0"/>
              <a:t>(Natural Language Generation) </a:t>
            </a:r>
            <a:r>
              <a:rPr lang="zh-CN" altLang="en-US" dirty="0"/>
              <a:t>两个阶段。可以把它想象成给 </a:t>
            </a:r>
            <a:r>
              <a:rPr lang="en-US" altLang="zh-CN" dirty="0"/>
              <a:t>LLM </a:t>
            </a:r>
            <a:r>
              <a:rPr lang="zh-CN" altLang="en-US" dirty="0"/>
              <a:t>提供一个动态的、可访问的“参考书”或“开放笔记”，让它在回答问题前先“查阅资料”，而不是仅仅依赖其内部训练时“记住”的知识。</a:t>
            </a:r>
          </a:p>
        </p:txBody>
      </p:sp>
    </p:spTree>
    <p:extLst>
      <p:ext uri="{BB962C8B-B14F-4D97-AF65-F5344CB8AC3E}">
        <p14:creationId xmlns:p14="http://schemas.microsoft.com/office/powerpoint/2010/main" val="23610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62B4-9391-6CB6-6186-1D8C3906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什么是</a:t>
            </a:r>
            <a:r>
              <a:rPr lang="en-US" altLang="zh-CN" sz="4400" dirty="0"/>
              <a:t>RAG</a:t>
            </a:r>
            <a:r>
              <a:rPr lang="zh-CN" altLang="en-US" sz="4400" dirty="0"/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B1524-4025-4F57-42DD-599032AF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优点</a:t>
            </a:r>
            <a:endParaRPr lang="en-US" altLang="zh-CN" sz="1800" dirty="0"/>
          </a:p>
          <a:p>
            <a:r>
              <a:rPr lang="zh-CN" altLang="en-US" sz="1800" dirty="0"/>
              <a:t>经济高效的实施</a:t>
            </a:r>
            <a:endParaRPr lang="en-US" altLang="zh-CN" sz="1800" dirty="0"/>
          </a:p>
          <a:p>
            <a:r>
              <a:rPr lang="zh-CN" altLang="en-US" sz="1800" dirty="0"/>
              <a:t>聊天机器人开发通常从基础模型开始。基础模型（</a:t>
            </a:r>
            <a:r>
              <a:rPr lang="en-US" altLang="zh-CN" sz="1800" dirty="0"/>
              <a:t>FM</a:t>
            </a:r>
            <a:r>
              <a:rPr lang="zh-CN" altLang="en-US" sz="1800" dirty="0"/>
              <a:t>）是在广泛的广义和未标记数据上训练的 </a:t>
            </a:r>
            <a:r>
              <a:rPr lang="en-US" altLang="zh-CN" sz="1800" dirty="0"/>
              <a:t>API </a:t>
            </a:r>
            <a:r>
              <a:rPr lang="zh-CN" altLang="en-US" sz="1800" dirty="0"/>
              <a:t>可访问 </a:t>
            </a:r>
            <a:r>
              <a:rPr lang="en-US" altLang="zh-CN" sz="1800" dirty="0"/>
              <a:t>LLM</a:t>
            </a:r>
            <a:r>
              <a:rPr lang="zh-CN" altLang="en-US" sz="1800" dirty="0"/>
              <a:t>。针对组织或领域特定信息重新训练 </a:t>
            </a:r>
            <a:r>
              <a:rPr lang="en-US" altLang="zh-CN" sz="1800" dirty="0"/>
              <a:t>FM </a:t>
            </a:r>
            <a:r>
              <a:rPr lang="zh-CN" altLang="en-US" sz="1800" dirty="0"/>
              <a:t>的计算和财务成本很高。</a:t>
            </a:r>
            <a:r>
              <a:rPr lang="en-US" altLang="zh-CN" sz="1800" dirty="0"/>
              <a:t>RAG </a:t>
            </a:r>
            <a:r>
              <a:rPr lang="zh-CN" altLang="en-US" sz="1800" dirty="0"/>
              <a:t>是一种将新数据引入 </a:t>
            </a:r>
            <a:r>
              <a:rPr lang="en-US" altLang="zh-CN" sz="1800" dirty="0"/>
              <a:t>LLM </a:t>
            </a:r>
            <a:r>
              <a:rPr lang="zh-CN" altLang="en-US" sz="1800" dirty="0"/>
              <a:t>的更加经济高效的方法。它使生成式人工智能技术更广泛地获得和使用。</a:t>
            </a:r>
            <a:endParaRPr lang="en-US" altLang="zh-CN" sz="1800" dirty="0"/>
          </a:p>
          <a:p>
            <a:r>
              <a:rPr lang="zh-CN" altLang="en-US" sz="1800" dirty="0"/>
              <a:t>当前信息</a:t>
            </a:r>
            <a:endParaRPr lang="en-US" altLang="zh-CN" sz="1800" dirty="0"/>
          </a:p>
          <a:p>
            <a:r>
              <a:rPr lang="zh-CN" altLang="en-US" sz="1800" dirty="0"/>
              <a:t>即使 </a:t>
            </a:r>
            <a:r>
              <a:rPr lang="en-US" altLang="zh-CN" sz="1800" dirty="0"/>
              <a:t>LLM </a:t>
            </a:r>
            <a:r>
              <a:rPr lang="zh-CN" altLang="en-US" sz="1800" dirty="0"/>
              <a:t>的原始训练数据来源适合您的需求，但保持相关性也具有挑战性。</a:t>
            </a:r>
            <a:r>
              <a:rPr lang="en-US" altLang="zh-CN" sz="1800" dirty="0"/>
              <a:t>RAG </a:t>
            </a:r>
            <a:r>
              <a:rPr lang="zh-CN" altLang="en-US" sz="1800" dirty="0"/>
              <a:t>允许开发人员为生成模型提供最新的研究、统计数据或新闻。他们可以使用 </a:t>
            </a:r>
            <a:r>
              <a:rPr lang="en-US" altLang="zh-CN" sz="1800" dirty="0"/>
              <a:t>RAG </a:t>
            </a:r>
            <a:r>
              <a:rPr lang="zh-CN" altLang="en-US" sz="1800" dirty="0"/>
              <a:t>将 </a:t>
            </a:r>
            <a:r>
              <a:rPr lang="en-US" altLang="zh-CN" sz="1800" dirty="0"/>
              <a:t>LLM </a:t>
            </a:r>
            <a:r>
              <a:rPr lang="zh-CN" altLang="en-US" sz="1800" dirty="0"/>
              <a:t>直接连接到实时社交媒体提要、新闻网站或其他经常更新的信息来源。然后，</a:t>
            </a:r>
            <a:r>
              <a:rPr lang="en-US" altLang="zh-CN" sz="1800" dirty="0"/>
              <a:t>LLM </a:t>
            </a:r>
            <a:r>
              <a:rPr lang="zh-CN" altLang="en-US" sz="1800" dirty="0"/>
              <a:t>可以向用户提供最新信息。</a:t>
            </a:r>
            <a:endParaRPr lang="en-US" altLang="zh-CN" sz="1800" dirty="0"/>
          </a:p>
          <a:p>
            <a:r>
              <a:rPr lang="zh-CN" altLang="en-US" sz="1800" dirty="0"/>
              <a:t>增强用户信任度</a:t>
            </a:r>
            <a:endParaRPr lang="en-US" altLang="zh-CN" sz="1800" dirty="0"/>
          </a:p>
          <a:p>
            <a:r>
              <a:rPr lang="en-US" altLang="zh-CN" sz="1800" dirty="0"/>
              <a:t>RAG </a:t>
            </a:r>
            <a:r>
              <a:rPr lang="zh-CN" altLang="en-US" sz="1800" dirty="0"/>
              <a:t>允许 </a:t>
            </a:r>
            <a:r>
              <a:rPr lang="en-US" altLang="zh-CN" sz="1800" dirty="0"/>
              <a:t>LLM </a:t>
            </a:r>
            <a:r>
              <a:rPr lang="zh-CN" altLang="en-US" sz="1800" dirty="0"/>
              <a:t>通过来源归属来呈现准确的信息。输出可以包括对来源的引文或引用。如果需要进一步说明或更详细的信息，用户也可以自己查找源文档。这可以增加对您的生成式人工智能解决方案的信任和信心。</a:t>
            </a:r>
            <a:endParaRPr lang="en-US" altLang="zh-CN" sz="1800" dirty="0"/>
          </a:p>
          <a:p>
            <a:r>
              <a:rPr lang="zh-CN" altLang="en-US" sz="1800" dirty="0"/>
              <a:t>更多开发人员控制权</a:t>
            </a:r>
            <a:endParaRPr lang="en-US" altLang="zh-CN" sz="1800" dirty="0"/>
          </a:p>
          <a:p>
            <a:r>
              <a:rPr lang="zh-CN" altLang="en-US" sz="1800" dirty="0"/>
              <a:t>借助 </a:t>
            </a:r>
            <a:r>
              <a:rPr lang="en-US" altLang="zh-CN" sz="1800" dirty="0"/>
              <a:t>RAG</a:t>
            </a:r>
            <a:r>
              <a:rPr lang="zh-CN" altLang="en-US" sz="1800" dirty="0"/>
              <a:t>，开发人员可以更高效地测试和改进他们的聊天应用程序。他们可以控制和更改 </a:t>
            </a:r>
            <a:r>
              <a:rPr lang="en-US" altLang="zh-CN" sz="1800" dirty="0"/>
              <a:t>LLM </a:t>
            </a:r>
            <a:r>
              <a:rPr lang="zh-CN" altLang="en-US" sz="1800" dirty="0"/>
              <a:t>的信息来源，以适应不断变化的需求或跨职能使用。开发人员还可以将敏感信息的检索限制在不同的授权级别内，并确保 </a:t>
            </a:r>
            <a:r>
              <a:rPr lang="en-US" altLang="zh-CN" sz="1800" dirty="0"/>
              <a:t>LLM </a:t>
            </a:r>
            <a:r>
              <a:rPr lang="zh-CN" altLang="en-US" sz="1800" dirty="0"/>
              <a:t>生成适当的响应。此外，如果 </a:t>
            </a:r>
            <a:r>
              <a:rPr lang="en-US" altLang="zh-CN" sz="1800" dirty="0"/>
              <a:t>LLM </a:t>
            </a:r>
            <a:r>
              <a:rPr lang="zh-CN" altLang="en-US" sz="1800" dirty="0"/>
              <a:t>针对特定问题引用了错误的信息来源，他们还可以进行故障排除并进行修复。组织可以更自信地为更广泛的应用程序实施生成式人工智能技术。</a:t>
            </a:r>
          </a:p>
        </p:txBody>
      </p:sp>
    </p:spTree>
    <p:extLst>
      <p:ext uri="{BB962C8B-B14F-4D97-AF65-F5344CB8AC3E}">
        <p14:creationId xmlns:p14="http://schemas.microsoft.com/office/powerpoint/2010/main" val="16801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F8AE4-2776-8A29-1588-53FD2AAC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模型幻觉是什么</a:t>
            </a:r>
            <a:r>
              <a:rPr lang="zh-CN" altLang="en-US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9D113-7DA4-0AF4-A05F-15F164DF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概念</a:t>
            </a:r>
            <a:endParaRPr lang="en-US" altLang="zh-CN" sz="28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lang="en-US" altLang="zh-CN" dirty="0"/>
              <a:t>LLM</a:t>
            </a:r>
            <a:r>
              <a:rPr lang="zh-CN" altLang="en-US" dirty="0"/>
              <a:t>幻觉指的是大型语言模型生成看似合理、语法通顺，但实际上是错误的、无事实依据的、与输入上下文无关的或完全捏造的信息的现象。</a:t>
            </a:r>
          </a:p>
          <a:p>
            <a:r>
              <a:rPr lang="zh-CN" altLang="en-US" dirty="0"/>
              <a:t>可以把它想象成模型在“一本正经地胡说八道”。它并不知道自己在犯错，而是以非常自信的语气输出了这些不正确的内容。</a:t>
            </a:r>
          </a:p>
        </p:txBody>
      </p:sp>
    </p:spTree>
    <p:extLst>
      <p:ext uri="{BB962C8B-B14F-4D97-AF65-F5344CB8AC3E}">
        <p14:creationId xmlns:p14="http://schemas.microsoft.com/office/powerpoint/2010/main" val="350010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37F68-DA3D-40D6-EAE3-B289A947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模型幻觉是什么</a:t>
            </a:r>
            <a:r>
              <a:rPr lang="zh-CN" altLang="en-US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6C0E1-1A65-BBF9-CF0D-4B253032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产生幻觉的原因</a:t>
            </a:r>
            <a:endParaRPr lang="en-US" altLang="zh-CN" sz="18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lang="zh-CN" altLang="en-US" sz="1800" dirty="0"/>
              <a:t>基于模式而非事实： </a:t>
            </a:r>
            <a:r>
              <a:rPr lang="en-US" altLang="zh-CN" sz="1800" dirty="0"/>
              <a:t>LLM</a:t>
            </a:r>
            <a:r>
              <a:rPr lang="zh-CN" altLang="en-US" sz="1800" dirty="0"/>
              <a:t>的核心是学习语言中的统计模式（哪个词后面最可能跟哪个词）。它们并非真正理解“事实”或“真理”，而是擅长生成符合训练数据中常见模式的文本。有时，这种模式生成会偏离事实。</a:t>
            </a:r>
            <a:endParaRPr lang="en-US" altLang="zh-CN" sz="1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lang="zh-CN" altLang="en-US" sz="1800" dirty="0"/>
              <a:t>训练数据中的偏差和错误： </a:t>
            </a:r>
            <a:r>
              <a:rPr lang="en-US" altLang="zh-CN" sz="1800" dirty="0"/>
              <a:t>LLM</a:t>
            </a:r>
            <a:r>
              <a:rPr lang="zh-CN" altLang="en-US" sz="1800" dirty="0"/>
              <a:t>的训练数据来源于互联网等海量文本，这些数据本身就可能包含错误信息、偏见或过时的内容。模型在学习过程中可能会吸收并放大这些问题。</a:t>
            </a:r>
            <a:endParaRPr lang="en-US" altLang="zh-CN" sz="1800" dirty="0"/>
          </a:p>
          <a:p>
            <a:r>
              <a:rPr lang="zh-CN" altLang="en-US" sz="1800" dirty="0"/>
              <a:t>知识边界的缺乏： 模型可能被问到其训练数据未覆盖或覆盖不足的问题。在这种情况下，它不会像人一样说“我不知道”，而是倾向于根据已有的模式“推断”或“编造”一个答案。</a:t>
            </a:r>
            <a:endParaRPr lang="en-US" altLang="zh-CN" sz="1800" dirty="0"/>
          </a:p>
          <a:p>
            <a:r>
              <a:rPr lang="zh-CN" altLang="en-US" sz="1800" dirty="0"/>
              <a:t>解码策略： 在生成文本时，模型选择下一个词的策略（例如，随机性设置，即</a:t>
            </a:r>
            <a:r>
              <a:rPr lang="en-US" altLang="zh-CN" sz="1800" dirty="0"/>
              <a:t>"temperature"</a:t>
            </a:r>
            <a:r>
              <a:rPr lang="zh-CN" altLang="en-US" sz="1800" dirty="0"/>
              <a:t>参数）会影响输出。较高的随机性可能导致更有创意但也更可能偏离事实的回答。</a:t>
            </a:r>
            <a:endParaRPr lang="en-US" altLang="zh-CN" sz="1800" dirty="0"/>
          </a:p>
          <a:p>
            <a:r>
              <a:rPr lang="zh-CN" altLang="en-US" sz="1800" dirty="0"/>
              <a:t>提示（</a:t>
            </a:r>
            <a:r>
              <a:rPr lang="en-US" altLang="zh-CN" sz="1800" dirty="0"/>
              <a:t>Prompt</a:t>
            </a:r>
            <a:r>
              <a:rPr lang="zh-CN" altLang="en-US" sz="1800" dirty="0"/>
              <a:t>）的模糊性： 如果用户提出的问题或指令不够清晰、明确，模型可能会误解意图，从而生成不相关的或捏造的回答。</a:t>
            </a:r>
            <a:endParaRPr lang="en-US" altLang="zh-CN" sz="1800" dirty="0"/>
          </a:p>
          <a:p>
            <a:r>
              <a:rPr lang="zh-CN" altLang="en-US" sz="1800" dirty="0"/>
              <a:t>过度拟合（</a:t>
            </a:r>
            <a:r>
              <a:rPr lang="en-US" altLang="zh-CN" sz="1800" dirty="0"/>
              <a:t>Overfitting</a:t>
            </a:r>
            <a:r>
              <a:rPr lang="zh-CN" altLang="en-US" sz="1800" dirty="0"/>
              <a:t>）的变种： 模型可能过于“记住”了训练数据中的某些特定短语或句子模式，并在不恰当的上下文中使用它们，导致看似相关但实则错误的输出。</a:t>
            </a:r>
          </a:p>
        </p:txBody>
      </p:sp>
    </p:spTree>
    <p:extLst>
      <p:ext uri="{BB962C8B-B14F-4D97-AF65-F5344CB8AC3E}">
        <p14:creationId xmlns:p14="http://schemas.microsoft.com/office/powerpoint/2010/main" val="59858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7EC16-59BA-099F-2162-F0CD6610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模型幻觉是什么</a:t>
            </a:r>
            <a:r>
              <a:rPr lang="zh-CN" altLang="en-US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6EE22-2DB6-A517-34CC-673A9E56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大模型幻觉的表现形式</a:t>
            </a:r>
            <a:endParaRPr lang="en-US" altLang="zh-CN" sz="28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lang="zh-CN" altLang="en-US" dirty="0"/>
              <a:t>捏造事实： 编造不存在的人物、事件、日期、研究论文、书籍等。</a:t>
            </a:r>
          </a:p>
          <a:p>
            <a:r>
              <a:rPr lang="zh-CN" altLang="en-US" dirty="0"/>
              <a:t>错误信息： 提供不准确的数据、定义或解释。</a:t>
            </a:r>
          </a:p>
          <a:p>
            <a:r>
              <a:rPr lang="zh-CN" altLang="en-US" dirty="0"/>
              <a:t>前后矛盾： 在同一个回答中给出相互矛盾的信息。</a:t>
            </a:r>
          </a:p>
          <a:p>
            <a:r>
              <a:rPr lang="zh-CN" altLang="en-US" dirty="0"/>
              <a:t>与来源不符： 如果要求模型基于特定文档回答问题，它可能会生成文档中并未包含的信息。</a:t>
            </a:r>
          </a:p>
        </p:txBody>
      </p:sp>
    </p:spTree>
    <p:extLst>
      <p:ext uri="{BB962C8B-B14F-4D97-AF65-F5344CB8AC3E}">
        <p14:creationId xmlns:p14="http://schemas.microsoft.com/office/powerpoint/2010/main" val="108078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6B5E7-E6A7-3B30-1034-6ED3BAFA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如何利用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改善模型幻觉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9CF9C-F612-2A65-870A-0D1E237F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1850159"/>
            <a:ext cx="477750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 - 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LLM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引入“外部大脑”和“事实核查员”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lang="zh-CN" altLang="en-US" sz="2000" dirty="0"/>
              <a:t>核心概念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RAG = </a:t>
            </a:r>
            <a:r>
              <a:rPr lang="zh-CN" altLang="en-US" sz="2000" dirty="0"/>
              <a:t>检索 </a:t>
            </a:r>
            <a:r>
              <a:rPr lang="en-US" altLang="zh-CN" sz="2000" dirty="0"/>
              <a:t>(Retrieval) + </a:t>
            </a:r>
            <a:r>
              <a:rPr lang="zh-CN" altLang="en-US" sz="2000" dirty="0"/>
              <a:t>生成 </a:t>
            </a:r>
            <a:r>
              <a:rPr lang="en-US" altLang="zh-CN" sz="2000" dirty="0"/>
              <a:t>(Generation)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基本思路：在 </a:t>
            </a:r>
            <a:r>
              <a:rPr lang="en-US" altLang="zh-CN" sz="2000" dirty="0"/>
              <a:t>LLM </a:t>
            </a:r>
            <a:r>
              <a:rPr lang="zh-CN" altLang="en-US" sz="2000" dirty="0"/>
              <a:t>回答问题 之前，先从一个 可信的、最新的知识库 中 检索 相关信息。</a:t>
            </a:r>
          </a:p>
          <a:p>
            <a:r>
              <a:rPr lang="zh-CN" altLang="en-US" sz="2000" dirty="0"/>
              <a:t>然后，将这些检索到的信息 提供给 </a:t>
            </a:r>
            <a:r>
              <a:rPr lang="en-US" altLang="zh-CN" sz="2000" dirty="0"/>
              <a:t>LLM </a:t>
            </a:r>
            <a:r>
              <a:rPr lang="zh-CN" altLang="en-US" sz="2000" dirty="0"/>
              <a:t>作为上下文，指导它生成回答。</a:t>
            </a:r>
          </a:p>
          <a:p>
            <a:r>
              <a:rPr lang="zh-CN" altLang="en-US" sz="2000" dirty="0"/>
              <a:t>类比</a:t>
            </a:r>
            <a:r>
              <a:rPr lang="en-US" altLang="zh-CN" sz="2000" dirty="0"/>
              <a:t>:</a:t>
            </a:r>
          </a:p>
          <a:p>
            <a:r>
              <a:rPr lang="zh-CN" altLang="en-US" sz="2000" dirty="0"/>
              <a:t>想象一个“开卷考试”：</a:t>
            </a:r>
            <a:r>
              <a:rPr lang="en-US" altLang="zh-CN" sz="2000" dirty="0"/>
              <a:t>LLM </a:t>
            </a:r>
            <a:r>
              <a:rPr lang="zh-CN" altLang="en-US" sz="2000" dirty="0"/>
              <a:t>不再仅仅依赖“记忆”（训练数据），而是可以查阅“参考资料”（外部知识库）。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E443AF-2AF0-2DEB-EB20-FE76A6CB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421" y="2125590"/>
            <a:ext cx="64198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1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AD6C3-EF2E-0B83-E494-FBB37DD1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如何利用</a:t>
            </a:r>
            <a:r>
              <a:rPr lang="en-US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zh-CN" sz="44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改善模型幻觉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284A4-EB92-021E-3CB4-9D033C28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RAG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工作原理详解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– 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如何抑制幻觉</a:t>
            </a:r>
            <a:endParaRPr lang="en-US" altLang="zh-CN" sz="28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步骤拆解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可配合流程图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):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接收问题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(Query Input): 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用户提出问题。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信息检索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(Retrieval):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系统理解问题意图。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在 指定的知识库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如公司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Wiki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、产品文档、数据库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) 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中搜索最相关的 信息片段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/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文档。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关键点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这里的知识库是可控、可信、可更新的。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上下文增强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(Context Augmentation):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将检索到的 相关信息 与用户的 原始问题 整合。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构建成一个包含 事实依据 的 增强型提示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(Augmented Prompt)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。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引导生成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(Grounded Generation):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将这个 增强型提示 发送给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LLM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。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明确指示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LLM 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基于提供的上下文信息 来生成回答。</a:t>
            </a:r>
          </a:p>
          <a:p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关键点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: LLM 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的创造力被引导，其回答被“锚定”在检索到的事实上，减少了凭空捏造的可能性。</a:t>
            </a:r>
          </a:p>
          <a:p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(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强调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): RAG 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的核心在于用 外部的、可验证的知识 来约束和指导 </a:t>
            </a:r>
            <a:r>
              <a:rPr lang="en-US" altLang="zh-CN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LLM </a:t>
            </a:r>
            <a:r>
              <a:rPr lang="zh-CN" altLang="en-US" sz="2800" kern="1200" dirty="0">
                <a:solidFill>
                  <a:srgbClr val="000000"/>
                </a:solidFill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的生成过程。</a:t>
            </a:r>
            <a:endParaRPr lang="en-US" altLang="zh-CN" sz="2800" kern="1200" dirty="0">
              <a:solidFill>
                <a:srgbClr val="00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11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2402</Words>
  <Application>Microsoft Office PowerPoint</Application>
  <PresentationFormat>宽屏</PresentationFormat>
  <Paragraphs>156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生成AI学习报告</vt:lpstr>
      <vt:lpstr>目录</vt:lpstr>
      <vt:lpstr>什么是RAG？</vt:lpstr>
      <vt:lpstr>什么是RAG？</vt:lpstr>
      <vt:lpstr>模型幻觉是什么？</vt:lpstr>
      <vt:lpstr>模型幻觉是什么？</vt:lpstr>
      <vt:lpstr>模型幻觉是什么？</vt:lpstr>
      <vt:lpstr>如何利用RAG改善模型幻觉</vt:lpstr>
      <vt:lpstr>如何利用RAG改善模型幻觉</vt:lpstr>
      <vt:lpstr>如何利用RAG改善模型幻觉</vt:lpstr>
      <vt:lpstr>如何利用RAG改善模型幻觉</vt:lpstr>
      <vt:lpstr>Backlog作为RAG情报源的可能性</vt:lpstr>
      <vt:lpstr>Backlog作为RAG情报源的可能性</vt:lpstr>
      <vt:lpstr>Backlog作为RAG情报源的可能性</vt:lpstr>
      <vt:lpstr>Backlog作为RAG情报源的可能性</vt:lpstr>
      <vt:lpstr>Backlog作为RAG情报源的可能性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 罗</dc:creator>
  <cp:lastModifiedBy>杨 罗</cp:lastModifiedBy>
  <cp:revision>1</cp:revision>
  <dcterms:created xsi:type="dcterms:W3CDTF">2025-04-15T05:44:18Z</dcterms:created>
  <dcterms:modified xsi:type="dcterms:W3CDTF">2025-04-15T06:45:11Z</dcterms:modified>
</cp:coreProperties>
</file>