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892a6ce1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892a6ce1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92a6ce1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92a6ce1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92a6ce1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92a6ce1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892a6ce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892a6ce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92a6ce1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92a6ce1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892a6ce1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892a6ce1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92a6ce1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92a6ce1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92a6ce1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92a6ce1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92a6ce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92a6ce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92a6ce1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92a6ce1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92a6ce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92a6ce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92a6ce1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92a6ce1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892a6ce1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892a6ce1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92a6ce1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92a6ce1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92a6ce1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92a6ce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92a6ce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92a6ce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92a6ce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92a6ce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92a6ce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92a6ce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92a6ce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92a6ce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92a6ce1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92a6ce1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92a6ce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92a6ce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92a6ce1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92a6ce1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lnSpc>
                <a:spcPct val="140000"/>
              </a:lnSpc>
              <a:spcBef>
                <a:spcPts val="0"/>
              </a:spcBef>
              <a:spcAft>
                <a:spcPts val="1500"/>
              </a:spcAft>
              <a:buNone/>
            </a:pPr>
            <a:r>
              <a:rPr b="1" lang="en" sz="2550">
                <a:solidFill>
                  <a:srgbClr val="FFFFFF"/>
                </a:solidFill>
              </a:rPr>
              <a:t>Data Science with Python</a:t>
            </a:r>
            <a:endParaRPr>
              <a:solidFill>
                <a:srgbClr val="FFFFFF"/>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Mohamed Saif Eldeen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r>
              <a:rPr b="1" lang="en" sz="2400">
                <a:solidFill>
                  <a:srgbClr val="FFFFFF"/>
                </a:solidFill>
              </a:rPr>
              <a:t> Cont.</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Connecting to a Database ..</a:t>
            </a:r>
            <a:endParaRPr>
              <a:solidFill>
                <a:srgbClr val="000000"/>
              </a:solidFill>
            </a:endParaRPr>
          </a:p>
          <a:p>
            <a:pPr indent="0" lvl="0" marL="0" rtl="0" algn="l">
              <a:spcBef>
                <a:spcPts val="1600"/>
              </a:spcBef>
              <a:spcAft>
                <a:spcPts val="0"/>
              </a:spcAft>
              <a:buNone/>
            </a:pPr>
            <a:r>
              <a:rPr lang="en">
                <a:solidFill>
                  <a:srgbClr val="000000"/>
                </a:solidFill>
              </a:rPr>
              <a:t>Introduction to Databases in Python</a:t>
            </a:r>
            <a:endParaRPr>
              <a:solidFill>
                <a:srgbClr val="000000"/>
              </a:solidFill>
            </a:endParaRPr>
          </a:p>
          <a:p>
            <a:pPr indent="0" lvl="0" marL="0" rtl="0" algn="l">
              <a:spcBef>
                <a:spcPts val="1600"/>
              </a:spcBef>
              <a:spcAft>
                <a:spcPts val="0"/>
              </a:spcAft>
              <a:buNone/>
            </a:pPr>
            <a:r>
              <a:rPr lang="en">
                <a:solidFill>
                  <a:srgbClr val="000000"/>
                </a:solidFill>
              </a:rPr>
              <a:t>Introduction to Relational Databases in Python </a:t>
            </a:r>
            <a:endParaRPr>
              <a:solidFill>
                <a:srgbClr val="000000"/>
              </a:solidFill>
            </a:endParaRPr>
          </a:p>
          <a:p>
            <a:pPr indent="0" lvl="0" marL="0" rtl="0" algn="l">
              <a:spcBef>
                <a:spcPts val="1600"/>
              </a:spcBef>
              <a:spcAft>
                <a:spcPts val="0"/>
              </a:spcAft>
              <a:buNone/>
            </a:pPr>
            <a:r>
              <a:rPr lang="en">
                <a:solidFill>
                  <a:srgbClr val="000000"/>
                </a:solidFill>
              </a:rPr>
              <a:t>Scraping Web with Python</a:t>
            </a:r>
            <a:endParaRPr>
              <a:solidFill>
                <a:srgbClr val="000000"/>
              </a:solidFill>
            </a:endParaRPr>
          </a:p>
          <a:p>
            <a:pPr indent="0" lvl="0" marL="0" rtl="0" algn="l">
              <a:spcBef>
                <a:spcPts val="1600"/>
              </a:spcBef>
              <a:spcAft>
                <a:spcPts val="0"/>
              </a:spcAft>
              <a:buNone/>
            </a:pPr>
            <a:r>
              <a:rPr lang="en">
                <a:solidFill>
                  <a:srgbClr val="000000"/>
                </a:solidFill>
              </a:rPr>
              <a:t>Http requests to import data from the Web</a:t>
            </a:r>
            <a:endParaRPr>
              <a:solidFill>
                <a:srgbClr val="000000"/>
              </a:solidFill>
            </a:endParaRPr>
          </a:p>
          <a:p>
            <a:pPr indent="0" lvl="0" marL="0" rtl="0" algn="l">
              <a:spcBef>
                <a:spcPts val="1600"/>
              </a:spcBef>
              <a:spcAft>
                <a:spcPts val="0"/>
              </a:spcAft>
              <a:buNone/>
            </a:pPr>
            <a:r>
              <a:rPr lang="en">
                <a:solidFill>
                  <a:srgbClr val="000000"/>
                </a:solidFill>
              </a:rPr>
              <a:t>Importing Flat files from the Web</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r>
              <a:rPr b="1" lang="en" sz="2400">
                <a:solidFill>
                  <a:srgbClr val="FFFFFF"/>
                </a:solidFill>
              </a:rPr>
              <a:t> Cont.</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Python Pandas : importing flat files </a:t>
            </a:r>
            <a:endParaRPr>
              <a:solidFill>
                <a:srgbClr val="000000"/>
              </a:solidFill>
            </a:endParaRPr>
          </a:p>
          <a:p>
            <a:pPr indent="0" lvl="0" marL="0" rtl="0" algn="l">
              <a:spcBef>
                <a:spcPts val="1600"/>
              </a:spcBef>
              <a:spcAft>
                <a:spcPts val="0"/>
              </a:spcAft>
              <a:buNone/>
            </a:pPr>
            <a:r>
              <a:rPr lang="en">
                <a:solidFill>
                  <a:srgbClr val="000000"/>
                </a:solidFill>
              </a:rPr>
              <a:t>Python NumPy :  import flat files</a:t>
            </a:r>
            <a:endParaRPr>
              <a:solidFill>
                <a:srgbClr val="000000"/>
              </a:solidFill>
            </a:endParaRPr>
          </a:p>
          <a:p>
            <a:pPr indent="0" lvl="0" marL="0" rtl="0" algn="l">
              <a:spcBef>
                <a:spcPts val="1600"/>
              </a:spcBef>
              <a:spcAft>
                <a:spcPts val="0"/>
              </a:spcAft>
              <a:buNone/>
            </a:pPr>
            <a:r>
              <a:rPr lang="en">
                <a:solidFill>
                  <a:srgbClr val="000000"/>
                </a:solidFill>
              </a:rPr>
              <a:t>Writing Functions in Python </a:t>
            </a:r>
            <a:endParaRPr>
              <a:solidFill>
                <a:srgbClr val="000000"/>
              </a:solidFill>
            </a:endParaRPr>
          </a:p>
          <a:p>
            <a:pPr indent="0" lvl="0" marL="0" rtl="0" algn="l">
              <a:spcBef>
                <a:spcPts val="1600"/>
              </a:spcBef>
              <a:spcAft>
                <a:spcPts val="0"/>
              </a:spcAft>
              <a:buNone/>
            </a:pPr>
            <a:r>
              <a:rPr lang="en">
                <a:solidFill>
                  <a:srgbClr val="000000"/>
                </a:solidFill>
              </a:rPr>
              <a:t>Data Science Functions in Python </a:t>
            </a:r>
            <a:endParaRPr>
              <a:solidFill>
                <a:srgbClr val="000000"/>
              </a:solidFill>
            </a:endParaRPr>
          </a:p>
          <a:p>
            <a:pPr indent="0" lvl="0" marL="0" rtl="0" algn="l">
              <a:spcBef>
                <a:spcPts val="1600"/>
              </a:spcBef>
              <a:spcAft>
                <a:spcPts val="0"/>
              </a:spcAft>
              <a:buNone/>
            </a:pPr>
            <a:r>
              <a:rPr lang="en">
                <a:solidFill>
                  <a:srgbClr val="000000"/>
                </a:solidFill>
              </a:rPr>
              <a:t>Basic Ingredients of a Python Function</a:t>
            </a:r>
            <a:endParaRPr>
              <a:solidFill>
                <a:srgbClr val="000000"/>
              </a:solidFill>
            </a:endParaRPr>
          </a:p>
          <a:p>
            <a:pPr indent="0" lvl="0" marL="0" rtl="0" algn="l">
              <a:spcBef>
                <a:spcPts val="1600"/>
              </a:spcBef>
              <a:spcAft>
                <a:spcPts val="0"/>
              </a:spcAft>
              <a:buNone/>
            </a:pPr>
            <a:r>
              <a:rPr lang="en">
                <a:solidFill>
                  <a:srgbClr val="000000"/>
                </a:solidFill>
              </a:rPr>
              <a:t>Multiple Parameters and Return Values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r>
              <a:rPr b="1" lang="en" sz="2400">
                <a:solidFill>
                  <a:srgbClr val="FFFFFF"/>
                </a:solidFill>
              </a:rPr>
              <a:t> Cont.</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Writing User-defined Functions </a:t>
            </a:r>
            <a:endParaRPr>
              <a:solidFill>
                <a:srgbClr val="000000"/>
              </a:solidFill>
            </a:endParaRPr>
          </a:p>
          <a:p>
            <a:pPr indent="0" lvl="0" marL="0" rtl="0" algn="l">
              <a:spcBef>
                <a:spcPts val="1600"/>
              </a:spcBef>
              <a:spcAft>
                <a:spcPts val="0"/>
              </a:spcAft>
              <a:buNone/>
            </a:pPr>
            <a:r>
              <a:rPr lang="en">
                <a:solidFill>
                  <a:srgbClr val="000000"/>
                </a:solidFill>
              </a:rPr>
              <a:t>Customizing plots with Python Matplotlib</a:t>
            </a:r>
            <a:endParaRPr>
              <a:solidFill>
                <a:srgbClr val="000000"/>
              </a:solidFill>
            </a:endParaRPr>
          </a:p>
          <a:p>
            <a:pPr indent="0" lvl="0" marL="0" rtl="0" algn="l">
              <a:spcBef>
                <a:spcPts val="1600"/>
              </a:spcBef>
              <a:spcAft>
                <a:spcPts val="0"/>
              </a:spcAft>
              <a:buNone/>
            </a:pPr>
            <a:r>
              <a:rPr lang="en">
                <a:solidFill>
                  <a:srgbClr val="000000"/>
                </a:solidFill>
              </a:rPr>
              <a:t>Histograms with Python MatPlotlib </a:t>
            </a:r>
            <a:endParaRPr>
              <a:solidFill>
                <a:srgbClr val="000000"/>
              </a:solidFill>
            </a:endParaRPr>
          </a:p>
          <a:p>
            <a:pPr indent="0" lvl="0" marL="0" rtl="0" algn="l">
              <a:spcBef>
                <a:spcPts val="1600"/>
              </a:spcBef>
              <a:spcAft>
                <a:spcPts val="1600"/>
              </a:spcAft>
              <a:buNone/>
            </a:pPr>
            <a:r>
              <a:rPr lang="en">
                <a:solidFill>
                  <a:srgbClr val="000000"/>
                </a:solidFill>
              </a:rPr>
              <a:t>Basic Plots with Python Matplotlib</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So Lets Start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Introduction and Environment Setup</a:t>
            </a:r>
            <a:endParaRPr b="1"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https://github.com/moesaif/TPRA-Course</a:t>
            </a:r>
            <a:endParaRPr b="1"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Variables and Types in Python</a:t>
            </a:r>
            <a:endParaRPr b="1"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What is A Python List ?</a:t>
            </a:r>
            <a:endParaRPr b="1"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How to Subset Python List?</a:t>
            </a:r>
            <a:endParaRPr b="1"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How to do List Manipulation in Python?</a:t>
            </a:r>
            <a:endParaRPr b="1"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About Me</a:t>
            </a:r>
            <a:endParaRPr b="1"/>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Mohamed Saif Eldeen - CEO and Founder at SemiCode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Why you should listen to me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Why am Here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How to use Python Functions?</a:t>
            </a:r>
            <a:endParaRPr b="1"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How to use Python Methods?</a:t>
            </a:r>
            <a:endParaRPr b="1" sz="2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rgbClr val="FFFFFF"/>
                </a:solidFill>
              </a:rPr>
              <a:t>How to Make use of Python Packages ?</a:t>
            </a:r>
            <a:endParaRPr b="1"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460950" y="1708150"/>
            <a:ext cx="8222100" cy="137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Now we are ready to Start Data </a:t>
            </a:r>
            <a:endParaRPr b="1"/>
          </a:p>
          <a:p>
            <a:pPr indent="0" lvl="0" marL="0" rtl="0" algn="l">
              <a:spcBef>
                <a:spcPts val="0"/>
              </a:spcBef>
              <a:spcAft>
                <a:spcPts val="0"/>
              </a:spcAft>
              <a:buNone/>
            </a:pPr>
            <a:r>
              <a:rPr b="1" lang="en"/>
              <a:t>Libraries ..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Science</a:t>
            </a:r>
            <a:endParaRPr b="1"/>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is Data Science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Applications of Data Science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Python .VS 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Why Python?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Science</a:t>
            </a:r>
            <a:endParaRPr b="1"/>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rPr>
              <a:t>Data science is an interdisciplinary field that uses scientific methods, processes, algorithms and systems to extract knowledge and insights from data in various forms, both structured and unstructured, similar to data mining.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rgbClr val="FFFFFF"/>
                </a:solidFill>
              </a:rPr>
              <a:t>Applications of Data Science</a:t>
            </a:r>
            <a:endParaRPr b="1" sz="2400">
              <a:solidFill>
                <a:srgbClr val="FFFFFF"/>
              </a:solidFill>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40000"/>
              </a:lnSpc>
              <a:spcBef>
                <a:spcPts val="1500"/>
              </a:spcBef>
              <a:spcAft>
                <a:spcPts val="0"/>
              </a:spcAft>
              <a:buClr>
                <a:srgbClr val="000000"/>
              </a:buClr>
              <a:buSzPts val="1100"/>
              <a:buFont typeface="Arial"/>
              <a:buNone/>
            </a:pPr>
            <a:r>
              <a:rPr b="1" lang="en" sz="1500">
                <a:solidFill>
                  <a:srgbClr val="333333"/>
                </a:solidFill>
                <a:latin typeface="Arial"/>
                <a:ea typeface="Arial"/>
                <a:cs typeface="Arial"/>
                <a:sym typeface="Arial"/>
              </a:rPr>
              <a:t>Internet Search</a:t>
            </a:r>
            <a:endParaRPr b="1" sz="1500">
              <a:solidFill>
                <a:srgbClr val="333333"/>
              </a:solidFill>
              <a:latin typeface="Arial"/>
              <a:ea typeface="Arial"/>
              <a:cs typeface="Arial"/>
              <a:sym typeface="Arial"/>
            </a:endParaRPr>
          </a:p>
          <a:p>
            <a:pPr indent="0" lvl="0" marL="0" rtl="0" algn="l">
              <a:lnSpc>
                <a:spcPct val="140000"/>
              </a:lnSpc>
              <a:spcBef>
                <a:spcPts val="1500"/>
              </a:spcBef>
              <a:spcAft>
                <a:spcPts val="0"/>
              </a:spcAft>
              <a:buClr>
                <a:srgbClr val="000000"/>
              </a:buClr>
              <a:buSzPts val="1100"/>
              <a:buFont typeface="Arial"/>
              <a:buNone/>
            </a:pPr>
            <a:r>
              <a:rPr b="1" lang="en" sz="1500">
                <a:solidFill>
                  <a:srgbClr val="333333"/>
                </a:solidFill>
                <a:latin typeface="Arial"/>
                <a:ea typeface="Arial"/>
                <a:cs typeface="Arial"/>
                <a:sym typeface="Arial"/>
              </a:rPr>
              <a:t>Digital Advertisements (Targeted Advertising and re-targeting)</a:t>
            </a:r>
            <a:endParaRPr b="1" sz="1500">
              <a:solidFill>
                <a:srgbClr val="333333"/>
              </a:solidFill>
              <a:latin typeface="Arial"/>
              <a:ea typeface="Arial"/>
              <a:cs typeface="Arial"/>
              <a:sym typeface="Arial"/>
            </a:endParaRPr>
          </a:p>
          <a:p>
            <a:pPr indent="0" lvl="0" marL="0" rtl="0" algn="l">
              <a:lnSpc>
                <a:spcPct val="140000"/>
              </a:lnSpc>
              <a:spcBef>
                <a:spcPts val="1500"/>
              </a:spcBef>
              <a:spcAft>
                <a:spcPts val="0"/>
              </a:spcAft>
              <a:buClr>
                <a:srgbClr val="000000"/>
              </a:buClr>
              <a:buSzPts val="1100"/>
              <a:buFont typeface="Arial"/>
              <a:buNone/>
            </a:pPr>
            <a:r>
              <a:rPr b="1" lang="en" sz="1500">
                <a:solidFill>
                  <a:srgbClr val="333333"/>
                </a:solidFill>
                <a:latin typeface="Arial"/>
                <a:ea typeface="Arial"/>
                <a:cs typeface="Arial"/>
                <a:sym typeface="Arial"/>
              </a:rPr>
              <a:t>Recommender Systems</a:t>
            </a:r>
            <a:endParaRPr b="1" sz="1500">
              <a:solidFill>
                <a:srgbClr val="333333"/>
              </a:solidFill>
              <a:latin typeface="Arial"/>
              <a:ea typeface="Arial"/>
              <a:cs typeface="Arial"/>
              <a:sym typeface="Arial"/>
            </a:endParaRPr>
          </a:p>
          <a:p>
            <a:pPr indent="0" lvl="0" marL="0" rtl="0" algn="l">
              <a:lnSpc>
                <a:spcPct val="140000"/>
              </a:lnSpc>
              <a:spcBef>
                <a:spcPts val="1500"/>
              </a:spcBef>
              <a:spcAft>
                <a:spcPts val="0"/>
              </a:spcAft>
              <a:buClr>
                <a:srgbClr val="000000"/>
              </a:buClr>
              <a:buSzPts val="1100"/>
              <a:buFont typeface="Arial"/>
              <a:buNone/>
            </a:pPr>
            <a:r>
              <a:rPr b="1" lang="en" sz="1500">
                <a:solidFill>
                  <a:srgbClr val="333333"/>
                </a:solidFill>
                <a:latin typeface="Arial"/>
                <a:ea typeface="Arial"/>
                <a:cs typeface="Arial"/>
                <a:sym typeface="Arial"/>
              </a:rPr>
              <a:t>Fraud and Risk Detection</a:t>
            </a:r>
            <a:endParaRPr b="1" sz="1500">
              <a:solidFill>
                <a:srgbClr val="333333"/>
              </a:solidFill>
              <a:latin typeface="Arial"/>
              <a:ea typeface="Arial"/>
              <a:cs typeface="Arial"/>
              <a:sym typeface="Arial"/>
            </a:endParaRPr>
          </a:p>
          <a:p>
            <a:pPr indent="0" lvl="0" marL="0" rtl="0" algn="l">
              <a:spcBef>
                <a:spcPts val="1500"/>
              </a:spcBef>
              <a:spcAft>
                <a:spcPts val="1600"/>
              </a:spcAft>
              <a:buNone/>
            </a:pPr>
            <a:r>
              <a:rPr lang="en">
                <a:solidFill>
                  <a:srgbClr val="000000"/>
                </a:solidFill>
              </a:rPr>
              <a:t>...</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Python vs. R</a:t>
            </a:r>
            <a:endParaRPr b="1"/>
          </a:p>
        </p:txBody>
      </p:sp>
      <p:sp>
        <p:nvSpPr>
          <p:cNvPr id="98" name="Google Shape;98;p18"/>
          <p:cNvSpPr txBox="1"/>
          <p:nvPr>
            <p:ph idx="1" type="body"/>
          </p:nvPr>
        </p:nvSpPr>
        <p:spPr>
          <a:xfrm>
            <a:off x="471900" y="1719800"/>
            <a:ext cx="8222100" cy="257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Ease of Learning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Speed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Handling Capabilities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Graphics and Visualization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Deep Learning Support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Flexibility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 Repository and Libraries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Popularity Index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Job Scenario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Community &amp; Customer Support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endParaRPr b="1" sz="2400">
              <a:solidFill>
                <a:srgbClr val="FFFFFF"/>
              </a:solidFill>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Introduction and Environment Setup</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Variables and Types in Python</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What is A Python List ?</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How to Subset Python List?</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How to do List </a:t>
            </a:r>
            <a:r>
              <a:rPr lang="en">
                <a:solidFill>
                  <a:srgbClr val="000000"/>
                </a:solidFill>
                <a:highlight>
                  <a:srgbClr val="FFFFFF"/>
                </a:highlight>
              </a:rPr>
              <a:t>Manipulation</a:t>
            </a:r>
            <a:r>
              <a:rPr lang="en">
                <a:solidFill>
                  <a:srgbClr val="000000"/>
                </a:solidFill>
                <a:highlight>
                  <a:srgbClr val="FFFFFF"/>
                </a:highlight>
              </a:rPr>
              <a:t> in Python?</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How to use Python Functions?</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How to use Python Methods?</a:t>
            </a:r>
            <a:endParaRPr>
              <a:solidFill>
                <a:srgbClr val="000000"/>
              </a:solidFill>
              <a:highlight>
                <a:srgbClr val="FFFFFF"/>
              </a:highlight>
            </a:endParaRPr>
          </a:p>
          <a:p>
            <a:pPr indent="0" lvl="0" marL="0" rtl="0" algn="l">
              <a:spcBef>
                <a:spcPts val="0"/>
              </a:spcBef>
              <a:spcAft>
                <a:spcPts val="0"/>
              </a:spcAft>
              <a:buNone/>
            </a:pPr>
            <a:r>
              <a:rPr lang="en">
                <a:solidFill>
                  <a:srgbClr val="000000"/>
                </a:solidFill>
                <a:highlight>
                  <a:srgbClr val="FFFFFF"/>
                </a:highlight>
              </a:rPr>
              <a:t>How to Make use of Python Packages ?</a:t>
            </a:r>
            <a:endParaRPr>
              <a:solidFill>
                <a:srgbClr val="000000"/>
              </a:solidFill>
              <a:highlight>
                <a:srgbClr val="FFFFFF"/>
              </a:highlight>
            </a:endParaRPr>
          </a:p>
          <a:p>
            <a:pPr indent="0" lvl="0" marL="0" rtl="0" algn="l">
              <a:spcBef>
                <a:spcPts val="0"/>
              </a:spcBef>
              <a:spcAft>
                <a:spcPts val="0"/>
              </a:spcAft>
              <a:buNone/>
            </a:pPr>
            <a:r>
              <a:t/>
            </a:r>
            <a:endParaRPr sz="2300">
              <a:solidFill>
                <a:srgbClr val="000000"/>
              </a:solidFill>
              <a:highlight>
                <a:srgbClr val="FFFFFF"/>
              </a:highlight>
            </a:endParaRPr>
          </a:p>
          <a:p>
            <a:pPr indent="0" lvl="0" marL="457200" marR="0" rtl="0" algn="l">
              <a:lnSpc>
                <a:spcPct val="115000"/>
              </a:lnSpc>
              <a:spcBef>
                <a:spcPts val="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r>
              <a:rPr b="1" lang="en" sz="2400">
                <a:solidFill>
                  <a:srgbClr val="FFFFFF"/>
                </a:solidFill>
              </a:rPr>
              <a:t> Cont.</a:t>
            </a:r>
            <a:endParaRPr/>
          </a:p>
        </p:txBody>
      </p:sp>
      <p:sp>
        <p:nvSpPr>
          <p:cNvPr id="110" name="Google Shape;110;p20"/>
          <p:cNvSpPr txBox="1"/>
          <p:nvPr>
            <p:ph idx="1" type="body"/>
          </p:nvPr>
        </p:nvSpPr>
        <p:spPr>
          <a:xfrm>
            <a:off x="471900" y="1756125"/>
            <a:ext cx="8222100" cy="30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Learn NumPy for Python </a:t>
            </a:r>
            <a:endParaRPr>
              <a:solidFill>
                <a:srgbClr val="000000"/>
              </a:solidFill>
            </a:endParaRPr>
          </a:p>
          <a:p>
            <a:pPr indent="0" lvl="0" marL="0" rtl="0" algn="l">
              <a:spcBef>
                <a:spcPts val="3200"/>
              </a:spcBef>
              <a:spcAft>
                <a:spcPts val="0"/>
              </a:spcAft>
              <a:buNone/>
            </a:pPr>
            <a:r>
              <a:rPr lang="en">
                <a:solidFill>
                  <a:srgbClr val="000000"/>
                </a:solidFill>
              </a:rPr>
              <a:t>How to use NumPy Arrays in Python </a:t>
            </a:r>
            <a:endParaRPr>
              <a:solidFill>
                <a:srgbClr val="000000"/>
              </a:solidFill>
            </a:endParaRPr>
          </a:p>
          <a:p>
            <a:pPr indent="0" lvl="0" marL="0" rtl="0" algn="l">
              <a:spcBef>
                <a:spcPts val="3200"/>
              </a:spcBef>
              <a:spcAft>
                <a:spcPts val="0"/>
              </a:spcAft>
              <a:buNone/>
            </a:pPr>
            <a:r>
              <a:rPr lang="en">
                <a:solidFill>
                  <a:srgbClr val="000000"/>
                </a:solidFill>
              </a:rPr>
              <a:t>Basic Statistics in Python with NumPy</a:t>
            </a:r>
            <a:endParaRPr>
              <a:solidFill>
                <a:srgbClr val="000000"/>
              </a:solidFill>
            </a:endParaRPr>
          </a:p>
          <a:p>
            <a:pPr indent="0" lvl="0" marL="0" rtl="0" algn="l">
              <a:spcBef>
                <a:spcPts val="3200"/>
              </a:spcBef>
              <a:spcAft>
                <a:spcPts val="0"/>
              </a:spcAft>
              <a:buNone/>
            </a:pPr>
            <a:r>
              <a:rPr lang="en">
                <a:solidFill>
                  <a:srgbClr val="000000"/>
                </a:solidFill>
              </a:rPr>
              <a:t>Graphical Exploratory data analysis with Python</a:t>
            </a:r>
            <a:endParaRPr>
              <a:solidFill>
                <a:srgbClr val="000000"/>
              </a:solidFill>
            </a:endParaRPr>
          </a:p>
          <a:p>
            <a:pPr indent="0" lvl="0" marL="0" rtl="0" algn="l">
              <a:spcBef>
                <a:spcPts val="3200"/>
              </a:spcBef>
              <a:spcAft>
                <a:spcPts val="0"/>
              </a:spcAft>
              <a:buNone/>
            </a:pPr>
            <a:r>
              <a:rPr lang="en">
                <a:solidFill>
                  <a:srgbClr val="000000"/>
                </a:solidFill>
              </a:rPr>
              <a:t>Cumulative Distribution Functions</a:t>
            </a:r>
            <a:endParaRPr>
              <a:solidFill>
                <a:srgbClr val="000000"/>
              </a:solidFill>
            </a:endParaRPr>
          </a:p>
          <a:p>
            <a:pPr indent="0" lvl="0" marL="0" rtl="0" algn="l">
              <a:spcBef>
                <a:spcPts val="3200"/>
              </a:spcBef>
              <a:spcAft>
                <a:spcPts val="0"/>
              </a:spcAft>
              <a:buNone/>
            </a:pPr>
            <a:r>
              <a:t/>
            </a:r>
            <a:endParaRPr>
              <a:solidFill>
                <a:srgbClr val="000000"/>
              </a:solidFill>
            </a:endParaRPr>
          </a:p>
          <a:p>
            <a:pPr indent="0" lvl="0" marL="0" rtl="0" algn="l">
              <a:spcBef>
                <a:spcPts val="3200"/>
              </a:spcBef>
              <a:spcAft>
                <a:spcPts val="32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40000"/>
              </a:lnSpc>
              <a:spcBef>
                <a:spcPts val="1500"/>
              </a:spcBef>
              <a:spcAft>
                <a:spcPts val="1500"/>
              </a:spcAft>
              <a:buNone/>
            </a:pPr>
            <a:r>
              <a:rPr b="1" lang="en" sz="2400">
                <a:solidFill>
                  <a:srgbClr val="FFFFFF"/>
                </a:solidFill>
                <a:latin typeface="Arial"/>
                <a:ea typeface="Arial"/>
                <a:cs typeface="Arial"/>
                <a:sym typeface="Arial"/>
              </a:rPr>
              <a:t>Table of Contents</a:t>
            </a:r>
            <a:r>
              <a:rPr b="1" lang="en" sz="2400">
                <a:solidFill>
                  <a:srgbClr val="FFFFFF"/>
                </a:solidFill>
              </a:rPr>
              <a:t> Cont.</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Plotting Data with Python</a:t>
            </a:r>
            <a:endParaRPr>
              <a:solidFill>
                <a:srgbClr val="000000"/>
              </a:solidFill>
            </a:endParaRPr>
          </a:p>
          <a:p>
            <a:pPr indent="0" lvl="0" marL="0" rtl="0" algn="l">
              <a:spcBef>
                <a:spcPts val="1600"/>
              </a:spcBef>
              <a:spcAft>
                <a:spcPts val="0"/>
              </a:spcAft>
              <a:buNone/>
            </a:pPr>
            <a:r>
              <a:rPr lang="en">
                <a:solidFill>
                  <a:srgbClr val="000000"/>
                </a:solidFill>
              </a:rPr>
              <a:t>Plotting Histogram with Python</a:t>
            </a:r>
            <a:endParaRPr>
              <a:solidFill>
                <a:srgbClr val="000000"/>
              </a:solidFill>
            </a:endParaRPr>
          </a:p>
          <a:p>
            <a:pPr indent="0" lvl="0" marL="0" rtl="0" algn="l">
              <a:spcBef>
                <a:spcPts val="1600"/>
              </a:spcBef>
              <a:spcAft>
                <a:spcPts val="0"/>
              </a:spcAft>
              <a:buNone/>
            </a:pPr>
            <a:r>
              <a:rPr lang="en">
                <a:solidFill>
                  <a:srgbClr val="000000"/>
                </a:solidFill>
              </a:rPr>
              <a:t>Exploratory Data Analysis</a:t>
            </a:r>
            <a:endParaRPr>
              <a:solidFill>
                <a:srgbClr val="000000"/>
              </a:solidFill>
            </a:endParaRPr>
          </a:p>
          <a:p>
            <a:pPr indent="0" lvl="0" marL="0" rtl="0" algn="l">
              <a:spcBef>
                <a:spcPts val="1600"/>
              </a:spcBef>
              <a:spcAft>
                <a:spcPts val="0"/>
              </a:spcAft>
              <a:buNone/>
            </a:pPr>
            <a:r>
              <a:rPr lang="en">
                <a:solidFill>
                  <a:srgbClr val="000000"/>
                </a:solidFill>
              </a:rPr>
              <a:t>Statistical Thinking in Python</a:t>
            </a:r>
            <a:endParaRPr>
              <a:solidFill>
                <a:srgbClr val="000000"/>
              </a:solidFill>
            </a:endParaRPr>
          </a:p>
          <a:p>
            <a:pPr indent="0" lvl="0" marL="0" rtl="0" algn="l">
              <a:spcBef>
                <a:spcPts val="1600"/>
              </a:spcBef>
              <a:spcAft>
                <a:spcPts val="0"/>
              </a:spcAft>
              <a:buNone/>
            </a:pPr>
            <a:r>
              <a:rPr lang="en">
                <a:solidFill>
                  <a:srgbClr val="000000"/>
                </a:solidFill>
              </a:rPr>
              <a:t>Relational Databases</a:t>
            </a:r>
            <a:r>
              <a:rPr lang="en">
                <a:solidFill>
                  <a:srgbClr val="000000"/>
                </a:solidFill>
              </a:rPr>
              <a:t> </a:t>
            </a:r>
            <a:endParaRPr>
              <a:solidFill>
                <a:srgbClr val="000000"/>
              </a:solidFill>
            </a:endParaRPr>
          </a:p>
          <a:p>
            <a:pPr indent="0" lvl="0" marL="0" rtl="0" algn="l">
              <a:spcBef>
                <a:spcPts val="1600"/>
              </a:spcBef>
              <a:spcAft>
                <a:spcPts val="0"/>
              </a:spcAft>
              <a:buNone/>
            </a:pPr>
            <a:r>
              <a:rPr lang="en">
                <a:solidFill>
                  <a:srgbClr val="000000"/>
                </a:solidFill>
              </a:rPr>
              <a:t>Intro to SQL Queries</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