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53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692038495188102E-2"/>
          <c:y val="7.8703703703703706E-2"/>
          <c:w val="0.90286351706036749"/>
          <c:h val="0.73577136191309422"/>
        </c:manualLayout>
      </c:layout>
      <c:lineChart>
        <c:grouping val="standard"/>
        <c:varyColors val="0"/>
        <c:ser>
          <c:idx val="0"/>
          <c:order val="0"/>
          <c:tx>
            <c:v>Train Dataset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150</c:v>
                </c:pt>
                <c:pt idx="11">
                  <c:v>200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31</c:v>
                </c:pt>
                <c:pt idx="1">
                  <c:v>23</c:v>
                </c:pt>
                <c:pt idx="2">
                  <c:v>17</c:v>
                </c:pt>
                <c:pt idx="3">
                  <c:v>12</c:v>
                </c:pt>
                <c:pt idx="4">
                  <c:v>7</c:v>
                </c:pt>
                <c:pt idx="5">
                  <c:v>4</c:v>
                </c:pt>
                <c:pt idx="6">
                  <c:v>3</c:v>
                </c:pt>
                <c:pt idx="7">
                  <c:v>2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v>Validation Dataset</c:v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Sheet1!$F$2:$F$13</c:f>
              <c:numCache>
                <c:formatCode>General</c:formatCode>
                <c:ptCount val="12"/>
                <c:pt idx="0">
                  <c:v>44</c:v>
                </c:pt>
                <c:pt idx="1">
                  <c:v>33</c:v>
                </c:pt>
                <c:pt idx="2">
                  <c:v>21</c:v>
                </c:pt>
                <c:pt idx="3">
                  <c:v>15</c:v>
                </c:pt>
                <c:pt idx="4">
                  <c:v>10</c:v>
                </c:pt>
                <c:pt idx="5">
                  <c:v>7</c:v>
                </c:pt>
                <c:pt idx="6">
                  <c:v>7</c:v>
                </c:pt>
                <c:pt idx="7">
                  <c:v>13</c:v>
                </c:pt>
                <c:pt idx="8">
                  <c:v>32</c:v>
                </c:pt>
                <c:pt idx="9">
                  <c:v>31</c:v>
                </c:pt>
                <c:pt idx="10">
                  <c:v>37</c:v>
                </c:pt>
                <c:pt idx="11">
                  <c:v>37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76092520"/>
        <c:axId val="176092128"/>
      </c:lineChart>
      <c:catAx>
        <c:axId val="17609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092128"/>
        <c:crosses val="autoZero"/>
        <c:auto val="1"/>
        <c:lblAlgn val="ctr"/>
        <c:lblOffset val="100"/>
        <c:noMultiLvlLbl val="0"/>
      </c:catAx>
      <c:valAx>
        <c:axId val="176092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09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DC195-01F4-43EB-B11D-5C69EC172F8C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30E7-3170-4DE5-AD42-AB64A60B1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5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DC195-01F4-43EB-B11D-5C69EC172F8C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30E7-3170-4DE5-AD42-AB64A60B1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4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DC195-01F4-43EB-B11D-5C69EC172F8C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30E7-3170-4DE5-AD42-AB64A60B1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DC195-01F4-43EB-B11D-5C69EC172F8C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30E7-3170-4DE5-AD42-AB64A60B1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1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DC195-01F4-43EB-B11D-5C69EC172F8C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30E7-3170-4DE5-AD42-AB64A60B1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7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DC195-01F4-43EB-B11D-5C69EC172F8C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30E7-3170-4DE5-AD42-AB64A60B1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DC195-01F4-43EB-B11D-5C69EC172F8C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30E7-3170-4DE5-AD42-AB64A60B1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5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DC195-01F4-43EB-B11D-5C69EC172F8C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30E7-3170-4DE5-AD42-AB64A60B1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4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DC195-01F4-43EB-B11D-5C69EC172F8C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30E7-3170-4DE5-AD42-AB64A60B1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4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DC195-01F4-43EB-B11D-5C69EC172F8C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30E7-3170-4DE5-AD42-AB64A60B1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2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DC195-01F4-43EB-B11D-5C69EC172F8C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30E7-3170-4DE5-AD42-AB64A60B1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DC195-01F4-43EB-B11D-5C69EC172F8C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630E7-3170-4DE5-AD42-AB64A60B1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9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istill.pub/2016/misread-tsn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7864" y="4116388"/>
            <a:ext cx="9144000" cy="1345519"/>
          </a:xfrm>
        </p:spPr>
        <p:txBody>
          <a:bodyPr/>
          <a:lstStyle/>
          <a:p>
            <a:r>
              <a:rPr lang="en-US" dirty="0" smtClean="0"/>
              <a:t>Medical Claim Fraud Detection </a:t>
            </a:r>
            <a:r>
              <a:rPr lang="en-US" dirty="0"/>
              <a:t>U</a:t>
            </a:r>
            <a:r>
              <a:rPr lang="en-US" dirty="0" smtClean="0"/>
              <a:t>sing Deep Neural Networks</a:t>
            </a:r>
          </a:p>
          <a:p>
            <a:pPr>
              <a:lnSpc>
                <a:spcPct val="100000"/>
              </a:lnSpc>
            </a:pPr>
            <a:r>
              <a:rPr lang="en-US" sz="1200" dirty="0" smtClean="0"/>
              <a:t>OHSU - CS/EE 623 Deep Learning</a:t>
            </a:r>
          </a:p>
          <a:p>
            <a:pPr>
              <a:lnSpc>
                <a:spcPct val="100000"/>
              </a:lnSpc>
            </a:pPr>
            <a:r>
              <a:rPr lang="en-US" sz="1200" dirty="0" smtClean="0"/>
              <a:t>Mohammad Salari</a:t>
            </a:r>
          </a:p>
          <a:p>
            <a:pPr>
              <a:lnSpc>
                <a:spcPct val="100000"/>
              </a:lnSpc>
            </a:pP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644" y="5367867"/>
            <a:ext cx="5781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0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2133" y="2325688"/>
            <a:ext cx="1056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prediction be more than </a:t>
            </a:r>
            <a:r>
              <a:rPr lang="el-GR" dirty="0" smtClean="0"/>
              <a:t>α</a:t>
            </a:r>
            <a:r>
              <a:rPr lang="en-US" dirty="0" smtClean="0"/>
              <a:t> then claim is belonging to fraud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α could be assign by the number of fraud records that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l-GR" dirty="0" smtClean="0"/>
              <a:t>α</a:t>
            </a:r>
            <a:r>
              <a:rPr lang="en-US" dirty="0" smtClean="0"/>
              <a:t> &gt;&gt; and we predict a record as a fraud, the probability of </a:t>
            </a:r>
            <a:r>
              <a:rPr lang="en-US" b="1" i="1" dirty="0" smtClean="0"/>
              <a:t>being</a:t>
            </a:r>
            <a:r>
              <a:rPr lang="en-US" dirty="0" smtClean="0"/>
              <a:t> true positive is high but we defiantly will loose lots of fraud records with low probabilities.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some pre-knowledge could help up for example: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 err="1" smtClean="0"/>
              <a:t>y_pred</a:t>
            </a:r>
            <a:r>
              <a:rPr lang="en-US" b="1" i="1" dirty="0" smtClean="0"/>
              <a:t> &gt; 0.4 and Amount &gt; $1000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33" y="1374775"/>
            <a:ext cx="43338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8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Voting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463145"/>
            <a:ext cx="10515600" cy="2102909"/>
          </a:xfrm>
        </p:spPr>
        <p:txBody>
          <a:bodyPr>
            <a:normAutofit/>
          </a:bodyPr>
          <a:lstStyle/>
          <a:p>
            <a:pPr marL="742950" lvl="1" indent="-285750"/>
            <a:r>
              <a:rPr lang="en-US" sz="1600" dirty="0" smtClean="0"/>
              <a:t>Random Forest</a:t>
            </a:r>
          </a:p>
          <a:p>
            <a:pPr marL="742950" lvl="1" indent="-285750"/>
            <a:r>
              <a:rPr lang="en-US" sz="1600" dirty="0" smtClean="0"/>
              <a:t>SVM</a:t>
            </a:r>
          </a:p>
          <a:p>
            <a:pPr marL="742950" lvl="1" indent="-285750"/>
            <a:r>
              <a:rPr lang="en-US" sz="1600" dirty="0" smtClean="0"/>
              <a:t>Nearest Neighbor</a:t>
            </a:r>
          </a:p>
          <a:p>
            <a:pPr marL="742950" lvl="1" indent="-285750"/>
            <a:r>
              <a:rPr lang="en-US" sz="1600" dirty="0" smtClean="0"/>
              <a:t>Boosted Trees</a:t>
            </a:r>
          </a:p>
          <a:p>
            <a:pPr marL="742950" lvl="1" indent="-285750"/>
            <a:r>
              <a:rPr lang="en-US" sz="1600" dirty="0" smtClean="0"/>
              <a:t>Decision Trees</a:t>
            </a:r>
          </a:p>
          <a:p>
            <a:pPr marL="742950" lvl="1" indent="-285750"/>
            <a:r>
              <a:rPr lang="en-US" sz="1600" dirty="0" smtClean="0"/>
              <a:t>Neural Networks</a:t>
            </a:r>
            <a:endParaRPr lang="en-US" sz="1600" dirty="0"/>
          </a:p>
        </p:txBody>
      </p:sp>
      <p:sp>
        <p:nvSpPr>
          <p:cNvPr id="4" name="Flowchart: Connector 3"/>
          <p:cNvSpPr/>
          <p:nvPr/>
        </p:nvSpPr>
        <p:spPr>
          <a:xfrm>
            <a:off x="3983569" y="2146001"/>
            <a:ext cx="452966" cy="40534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85" y="2285659"/>
            <a:ext cx="265684" cy="2656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85" y="2551343"/>
            <a:ext cx="265684" cy="2656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498" y="1736672"/>
            <a:ext cx="265684" cy="2656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78109" y="1546225"/>
            <a:ext cx="144463" cy="1444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72796" y="2080243"/>
            <a:ext cx="144463" cy="1444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72795" y="2965956"/>
            <a:ext cx="144463" cy="1444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10" y="2215830"/>
            <a:ext cx="265684" cy="2656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376" y="2052286"/>
            <a:ext cx="568859" cy="568859"/>
          </a:xfrm>
          <a:prstGeom prst="rect">
            <a:avLst/>
          </a:prstGeom>
        </p:spPr>
      </p:pic>
      <p:sp>
        <p:nvSpPr>
          <p:cNvPr id="14" name="Flowchart: Connector 13"/>
          <p:cNvSpPr/>
          <p:nvPr/>
        </p:nvSpPr>
        <p:spPr>
          <a:xfrm>
            <a:off x="5479076" y="2134044"/>
            <a:ext cx="452966" cy="40534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764" y="2229845"/>
            <a:ext cx="265684" cy="26568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29111" y="2539601"/>
            <a:ext cx="122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95496" y="2555705"/>
            <a:ext cx="68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</a:t>
            </a:r>
            <a:endParaRPr lang="en-US" dirty="0"/>
          </a:p>
        </p:txBody>
      </p:sp>
      <p:sp>
        <p:nvSpPr>
          <p:cNvPr id="18" name="Flowchart: Connector 17"/>
          <p:cNvSpPr/>
          <p:nvPr/>
        </p:nvSpPr>
        <p:spPr>
          <a:xfrm>
            <a:off x="2972795" y="4056918"/>
            <a:ext cx="359831" cy="292398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9" name="Flowchart: Connector 18"/>
          <p:cNvSpPr/>
          <p:nvPr/>
        </p:nvSpPr>
        <p:spPr>
          <a:xfrm>
            <a:off x="2972795" y="3612038"/>
            <a:ext cx="359831" cy="292398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0" name="Flowchart: Connector 19"/>
          <p:cNvSpPr/>
          <p:nvPr/>
        </p:nvSpPr>
        <p:spPr>
          <a:xfrm>
            <a:off x="2972795" y="4501798"/>
            <a:ext cx="359831" cy="292398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1" name="Flowchart: Connector 20"/>
          <p:cNvSpPr/>
          <p:nvPr/>
        </p:nvSpPr>
        <p:spPr>
          <a:xfrm>
            <a:off x="2972795" y="5391558"/>
            <a:ext cx="359831" cy="292398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2" name="Flowchart: Connector 21"/>
          <p:cNvSpPr/>
          <p:nvPr/>
        </p:nvSpPr>
        <p:spPr>
          <a:xfrm>
            <a:off x="2972795" y="4946678"/>
            <a:ext cx="359831" cy="292398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" name="Flowchart: Connector 22"/>
          <p:cNvSpPr/>
          <p:nvPr/>
        </p:nvSpPr>
        <p:spPr>
          <a:xfrm>
            <a:off x="2972795" y="5802570"/>
            <a:ext cx="359831" cy="292398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4" name="Flowchart: Connector 23"/>
          <p:cNvSpPr/>
          <p:nvPr/>
        </p:nvSpPr>
        <p:spPr>
          <a:xfrm>
            <a:off x="4496947" y="4800479"/>
            <a:ext cx="359831" cy="292398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4259083" y="5556823"/>
            <a:ext cx="828586" cy="292398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bias</a:t>
            </a:r>
            <a:endParaRPr lang="en-US" dirty="0"/>
          </a:p>
        </p:txBody>
      </p:sp>
      <p:cxnSp>
        <p:nvCxnSpPr>
          <p:cNvPr id="28" name="Straight Connector 27"/>
          <p:cNvCxnSpPr>
            <a:stCxn id="19" idx="6"/>
            <a:endCxn id="24" idx="2"/>
          </p:cNvCxnSpPr>
          <p:nvPr/>
        </p:nvCxnSpPr>
        <p:spPr>
          <a:xfrm>
            <a:off x="3332626" y="3758237"/>
            <a:ext cx="1164321" cy="1188441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0" name="Straight Connector 29"/>
          <p:cNvCxnSpPr>
            <a:stCxn id="18" idx="6"/>
            <a:endCxn id="24" idx="2"/>
          </p:cNvCxnSpPr>
          <p:nvPr/>
        </p:nvCxnSpPr>
        <p:spPr>
          <a:xfrm>
            <a:off x="3332626" y="4203117"/>
            <a:ext cx="1164321" cy="743561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2" name="Straight Connector 31"/>
          <p:cNvCxnSpPr>
            <a:stCxn id="20" idx="6"/>
            <a:endCxn id="24" idx="2"/>
          </p:cNvCxnSpPr>
          <p:nvPr/>
        </p:nvCxnSpPr>
        <p:spPr>
          <a:xfrm>
            <a:off x="3332626" y="4647997"/>
            <a:ext cx="1164321" cy="298681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4" name="Straight Connector 33"/>
          <p:cNvCxnSpPr>
            <a:stCxn id="22" idx="6"/>
            <a:endCxn id="24" idx="2"/>
          </p:cNvCxnSpPr>
          <p:nvPr/>
        </p:nvCxnSpPr>
        <p:spPr>
          <a:xfrm flipV="1">
            <a:off x="3332626" y="4946678"/>
            <a:ext cx="1164321" cy="146199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6" name="Straight Connector 35"/>
          <p:cNvCxnSpPr>
            <a:stCxn id="21" idx="6"/>
            <a:endCxn id="24" idx="2"/>
          </p:cNvCxnSpPr>
          <p:nvPr/>
        </p:nvCxnSpPr>
        <p:spPr>
          <a:xfrm flipV="1">
            <a:off x="3332626" y="4946678"/>
            <a:ext cx="1164321" cy="591079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8" name="Straight Connector 37"/>
          <p:cNvCxnSpPr>
            <a:stCxn id="23" idx="6"/>
            <a:endCxn id="24" idx="2"/>
          </p:cNvCxnSpPr>
          <p:nvPr/>
        </p:nvCxnSpPr>
        <p:spPr>
          <a:xfrm flipV="1">
            <a:off x="3332626" y="4946678"/>
            <a:ext cx="1164321" cy="1002091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0" name="Straight Connector 39"/>
          <p:cNvCxnSpPr>
            <a:stCxn id="25" idx="0"/>
            <a:endCxn id="24" idx="4"/>
          </p:cNvCxnSpPr>
          <p:nvPr/>
        </p:nvCxnSpPr>
        <p:spPr>
          <a:xfrm flipV="1">
            <a:off x="4673376" y="5092877"/>
            <a:ext cx="3487" cy="463946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3629111" y="3921396"/>
            <a:ext cx="62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99540" y="4227777"/>
            <a:ext cx="62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421217" y="4499646"/>
            <a:ext cx="62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w3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442894" y="4781413"/>
            <a:ext cx="62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w4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442894" y="5054410"/>
            <a:ext cx="62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w7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442894" y="5357419"/>
            <a:ext cx="62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w6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442894" y="5630416"/>
            <a:ext cx="62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w7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852341" y="4715036"/>
            <a:ext cx="215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Activation Function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9" name="Straight Arrow Connector 58"/>
          <p:cNvCxnSpPr>
            <a:stCxn id="57" idx="3"/>
          </p:cNvCxnSpPr>
          <p:nvPr/>
        </p:nvCxnSpPr>
        <p:spPr>
          <a:xfrm>
            <a:off x="7011743" y="4899702"/>
            <a:ext cx="269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517065" y="4431147"/>
            <a:ext cx="40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∑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687733" y="4545812"/>
            <a:ext cx="319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Keep those algorithms that have more weights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41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9907" y="683861"/>
            <a:ext cx="19563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Agenda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889907" y="1686239"/>
            <a:ext cx="90786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Goal: build a two class, classifier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Medical claims from 2015 to 2018 with labels (Supervised learning)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 preparation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Feature selection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Balancing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Architecture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Number of hidden layer and number of </a:t>
            </a:r>
            <a:r>
              <a:rPr lang="en-US" sz="2400" dirty="0" smtClean="0"/>
              <a:t>neurons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18685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5113"/>
          </a:xfrm>
        </p:spPr>
        <p:txBody>
          <a:bodyPr/>
          <a:lstStyle/>
          <a:p>
            <a:r>
              <a:rPr lang="en-US" dirty="0" smtClean="0"/>
              <a:t>Visualizing high-dimensional data in a two or three-dimensional map</a:t>
            </a:r>
          </a:p>
          <a:p>
            <a:pPr lvl="1"/>
            <a:r>
              <a:rPr lang="en-US" dirty="0" smtClean="0"/>
              <a:t>PCA and T-SNE </a:t>
            </a:r>
            <a:r>
              <a:rPr lang="en-US" sz="1400" dirty="0" smtClean="0"/>
              <a:t>by Laurens van der </a:t>
            </a:r>
            <a:r>
              <a:rPr lang="en-US" sz="1400" dirty="0" err="1" smtClean="0"/>
              <a:t>Maaten</a:t>
            </a:r>
            <a:r>
              <a:rPr lang="en-US" sz="1400" dirty="0" smtClean="0"/>
              <a:t> and Geoffrey Hinton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5746385" y="3962791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t</a:t>
            </a:r>
            <a:r>
              <a:rPr lang="en-US" dirty="0" smtClean="0">
                <a:hlinkClick r:id="rId2"/>
              </a:rPr>
              <a:t>-SNE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31" y="3130457"/>
            <a:ext cx="4144739" cy="27486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730" y="3105195"/>
            <a:ext cx="4182831" cy="277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21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Imbalanced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522271"/>
              </p:ext>
            </p:extLst>
          </p:nvPr>
        </p:nvGraphicFramePr>
        <p:xfrm>
          <a:off x="902153" y="1438751"/>
          <a:ext cx="3482278" cy="921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1141"/>
                <a:gridCol w="1911137"/>
              </a:tblGrid>
              <a:tr h="276314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Data</a:t>
                      </a:r>
                      <a:r>
                        <a:rPr lang="en-US" sz="1200" b="1" dirty="0" smtClean="0"/>
                        <a:t> Set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Number of records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Non-fraud Claims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47</a:t>
                      </a:r>
                      <a:r>
                        <a:rPr lang="en-US" sz="1200" baseline="0" dirty="0" smtClean="0"/>
                        <a:t>944216</a:t>
                      </a:r>
                      <a:endParaRPr lang="en-US" sz="1200" dirty="0"/>
                    </a:p>
                  </a:txBody>
                  <a:tcPr/>
                </a:tc>
              </a:tr>
              <a:tr h="26184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Fraud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15379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46853" y="2614897"/>
            <a:ext cx="73015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Up Sampling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Didn’t get good result at the end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Using </a:t>
            </a:r>
            <a:r>
              <a:rPr lang="en-US" sz="1400" dirty="0"/>
              <a:t>less non fraud records instead of up-sampling fraud </a:t>
            </a:r>
            <a:r>
              <a:rPr lang="en-US" sz="1400" dirty="0" smtClean="0"/>
              <a:t>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Sub </a:t>
            </a:r>
            <a:r>
              <a:rPr lang="en-US" sz="1400" dirty="0"/>
              <a:t>samples must have a fair representation of non fraud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9" name="Flowchart: Magnetic Disk 8"/>
          <p:cNvSpPr/>
          <p:nvPr/>
        </p:nvSpPr>
        <p:spPr>
          <a:xfrm>
            <a:off x="7033529" y="2382629"/>
            <a:ext cx="3399066" cy="185703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Non-fraud</a:t>
            </a:r>
            <a:endParaRPr lang="en-US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7520669" y="3311146"/>
            <a:ext cx="146957" cy="179614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04282" y="410556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indent="-285750">
              <a:buFont typeface="Arial" panose="020B0604020202020204" pitchFamily="34" charset="0"/>
              <a:buChar char="•"/>
            </a:pPr>
            <a:r>
              <a:rPr lang="en-US" sz="1200" i="1" dirty="0">
                <a:latin typeface="Cambria Math" panose="02040503050406030204" pitchFamily="18" charset="0"/>
              </a:rPr>
              <a:t>R(</a:t>
            </a:r>
            <a:r>
              <a:rPr lang="en-US" sz="1200" i="1" dirty="0" err="1">
                <a:latin typeface="Cambria Math" panose="02040503050406030204" pitchFamily="18" charset="0"/>
              </a:rPr>
              <a:t>l,u</a:t>
            </a:r>
            <a:r>
              <a:rPr lang="en-US" sz="1200" i="1" dirty="0">
                <a:latin typeface="Cambria Math" panose="02040503050406030204" pitchFamily="18" charset="0"/>
              </a:rPr>
              <a:t>) as a rand generator function</a:t>
            </a:r>
          </a:p>
          <a:p>
            <a:pPr marL="0" lvl="3" indent="-285750">
              <a:buFont typeface="Arial" panose="020B0604020202020204" pitchFamily="34" charset="0"/>
              <a:buChar char="•"/>
            </a:pPr>
            <a:r>
              <a:rPr lang="en-US" sz="1200" i="1" dirty="0">
                <a:latin typeface="Cambria Math" panose="02040503050406030204" pitchFamily="18" charset="0"/>
              </a:rPr>
              <a:t> l → lower band</a:t>
            </a:r>
          </a:p>
          <a:p>
            <a:pPr marL="0" lvl="3" indent="-285750">
              <a:buFont typeface="Arial" panose="020B0604020202020204" pitchFamily="34" charset="0"/>
              <a:buChar char="•"/>
            </a:pPr>
            <a:r>
              <a:rPr lang="en-US" sz="1200" i="1" dirty="0">
                <a:latin typeface="Cambria Math" panose="02040503050406030204" pitchFamily="18" charset="0"/>
              </a:rPr>
              <a:t> u → upper band</a:t>
            </a:r>
          </a:p>
          <a:p>
            <a:pPr marL="0" lvl="2" indent="-285750">
              <a:buFont typeface="Arial" panose="020B0604020202020204" pitchFamily="34" charset="0"/>
              <a:buChar char="•"/>
            </a:pPr>
            <a:r>
              <a:rPr lang="en-US" sz="1200" i="1" dirty="0">
                <a:latin typeface="Cambria Math" panose="02040503050406030204" pitchFamily="18" charset="0"/>
              </a:rPr>
              <a:t>A → </a:t>
            </a:r>
            <a:r>
              <a:rPr lang="en-US" sz="1200" i="1" dirty="0" smtClean="0">
                <a:latin typeface="Cambria Math" panose="02040503050406030204" pitchFamily="18" charset="0"/>
              </a:rPr>
              <a:t>fix </a:t>
            </a:r>
            <a:r>
              <a:rPr lang="en-US" sz="1200" i="1" dirty="0">
                <a:latin typeface="Cambria Math" panose="02040503050406030204" pitchFamily="18" charset="0"/>
              </a:rPr>
              <a:t>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04282" y="3593150"/>
                <a:ext cx="17754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𝑆𝑒𝑙𝑒𝑐𝑡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𝐷𝑎𝑡𝑎</m:t>
                      </m:r>
                    </m:oMath>
                  </m:oMathPara>
                </a14:m>
                <a:endParaRPr lang="en-US" sz="1400" b="0" dirty="0" smtClean="0"/>
              </a:p>
              <a:p>
                <a:r>
                  <a:rPr lang="en-US" sz="1400" i="1" dirty="0" smtClean="0">
                    <a:latin typeface="Cambria Math" panose="02040503050406030204" pitchFamily="18" charset="0"/>
                  </a:rPr>
                  <a:t>  R(</a:t>
                </a:r>
                <a:r>
                  <a:rPr lang="en-US" sz="1400" i="1" dirty="0" err="1" smtClean="0">
                    <a:latin typeface="Cambria Math" panose="02040503050406030204" pitchFamily="18" charset="0"/>
                  </a:rPr>
                  <a:t>l,u</a:t>
                </a:r>
                <a:r>
                  <a:rPr lang="en-US" sz="1400" i="1" dirty="0">
                    <a:latin typeface="Cambria Math" panose="02040503050406030204" pitchFamily="18" charset="0"/>
                  </a:rPr>
                  <a:t>) &lt; A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282" y="3593150"/>
                <a:ext cx="1775422" cy="430887"/>
              </a:xfrm>
              <a:prstGeom prst="rect">
                <a:avLst/>
              </a:prstGeom>
              <a:blipFill rotWithShape="0">
                <a:blip r:embed="rId2"/>
                <a:stretch>
                  <a:fillRect l="-1718" b="-22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549" y="5189462"/>
            <a:ext cx="69342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2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39" y="1733826"/>
            <a:ext cx="3447850" cy="122875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Encoding Strings and Standardize Data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1620724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From Scikit Learn Label Encoder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How it acts?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With empty or null values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Frequency of string!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SQL has been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Lookup Table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36" y="3374115"/>
            <a:ext cx="2899775" cy="9692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2378" y="3213099"/>
            <a:ext cx="7321690" cy="14382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9342" y="3152846"/>
            <a:ext cx="1143865" cy="23811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957" y="4365296"/>
            <a:ext cx="1428750" cy="647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614" y="5129139"/>
            <a:ext cx="61055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6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Data Preparation</a:t>
            </a:r>
            <a:endParaRPr lang="en-US" sz="1400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873576" y="1190516"/>
            <a:ext cx="1445079" cy="734786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Features Selected </a:t>
            </a:r>
            <a:endParaRPr lang="en-US" sz="1200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2620735" y="1169164"/>
            <a:ext cx="1673679" cy="738340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Balance Data</a:t>
            </a:r>
            <a:endParaRPr lang="en-US" sz="1200" dirty="0"/>
          </a:p>
        </p:txBody>
      </p:sp>
      <p:sp>
        <p:nvSpPr>
          <p:cNvPr id="6" name="Snip Single Corner Rectangle 5"/>
          <p:cNvSpPr/>
          <p:nvPr/>
        </p:nvSpPr>
        <p:spPr>
          <a:xfrm>
            <a:off x="4596494" y="1151505"/>
            <a:ext cx="1673679" cy="755999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Map to digits</a:t>
            </a:r>
            <a:endParaRPr lang="en-US" sz="1200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6572253" y="1184602"/>
            <a:ext cx="1673679" cy="738729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Standardize</a:t>
            </a:r>
            <a:endParaRPr lang="en-US" sz="12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981727"/>
            <a:ext cx="10515600" cy="977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Deep Neural Networks Architecture</a:t>
            </a:r>
            <a:endParaRPr lang="en-US" dirty="0"/>
          </a:p>
        </p:txBody>
      </p:sp>
      <p:pic>
        <p:nvPicPr>
          <p:cNvPr id="129" name="Picture 1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36" y="3126978"/>
            <a:ext cx="4182831" cy="2773877"/>
          </a:xfrm>
          <a:prstGeom prst="rect">
            <a:avLst/>
          </a:prstGeom>
        </p:spPr>
      </p:pic>
      <p:grpSp>
        <p:nvGrpSpPr>
          <p:cNvPr id="140" name="Group 139"/>
          <p:cNvGrpSpPr/>
          <p:nvPr/>
        </p:nvGrpSpPr>
        <p:grpSpPr>
          <a:xfrm>
            <a:off x="5171595" y="3015763"/>
            <a:ext cx="6148673" cy="3074952"/>
            <a:chOff x="4596494" y="3015763"/>
            <a:chExt cx="6148673" cy="3074952"/>
          </a:xfrm>
        </p:grpSpPr>
        <p:sp>
          <p:nvSpPr>
            <p:cNvPr id="11" name="Flowchart: Connector 10"/>
            <p:cNvSpPr/>
            <p:nvPr/>
          </p:nvSpPr>
          <p:spPr>
            <a:xfrm>
              <a:off x="4596495" y="3512398"/>
              <a:ext cx="269422" cy="24137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4596494" y="4058208"/>
              <a:ext cx="269422" cy="24137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4596494" y="5196356"/>
              <a:ext cx="269422" cy="24137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12823" y="4273026"/>
              <a:ext cx="1736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r>
                <a:rPr lang="en-US" dirty="0" smtClean="0"/>
                <a:t>.</a:t>
              </a:r>
            </a:p>
            <a:p>
              <a:r>
                <a:rPr lang="en-US" dirty="0" smtClean="0"/>
                <a:t>.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5925234" y="3015763"/>
              <a:ext cx="269422" cy="24137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5925233" y="3505488"/>
              <a:ext cx="269422" cy="24137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5933399" y="3981388"/>
              <a:ext cx="269422" cy="24137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33397" y="4414486"/>
              <a:ext cx="1736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r>
                <a:rPr lang="en-US" dirty="0" smtClean="0"/>
                <a:t>.</a:t>
              </a:r>
            </a:p>
            <a:p>
              <a:r>
                <a:rPr lang="en-US" dirty="0" smtClean="0"/>
                <a:t>.</a:t>
              </a:r>
            </a:p>
            <a:p>
              <a:r>
                <a:rPr lang="en-US" dirty="0"/>
                <a:t>.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5933397" y="5849339"/>
              <a:ext cx="269422" cy="24137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7509108" y="3015763"/>
              <a:ext cx="269422" cy="24137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7509107" y="3505488"/>
              <a:ext cx="269422" cy="24137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517273" y="3981388"/>
              <a:ext cx="269422" cy="24137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9106" y="4414486"/>
              <a:ext cx="1736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r>
                <a:rPr lang="en-US" dirty="0" smtClean="0"/>
                <a:t>.</a:t>
              </a:r>
            </a:p>
            <a:p>
              <a:r>
                <a:rPr lang="en-US" dirty="0" smtClean="0"/>
                <a:t>.</a:t>
              </a:r>
            </a:p>
            <a:p>
              <a:r>
                <a:rPr lang="en-US" dirty="0"/>
                <a:t>.</a:t>
              </a:r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7517271" y="5849339"/>
              <a:ext cx="269422" cy="24137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11" idx="6"/>
              <a:endCxn id="15" idx="2"/>
            </p:cNvCxnSpPr>
            <p:nvPr/>
          </p:nvCxnSpPr>
          <p:spPr>
            <a:xfrm flipV="1">
              <a:off x="4865917" y="3136451"/>
              <a:ext cx="1059317" cy="4966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1" idx="6"/>
              <a:endCxn id="16" idx="2"/>
            </p:cNvCxnSpPr>
            <p:nvPr/>
          </p:nvCxnSpPr>
          <p:spPr>
            <a:xfrm flipV="1">
              <a:off x="4865917" y="3626176"/>
              <a:ext cx="1059316" cy="6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6"/>
              <a:endCxn id="17" idx="2"/>
            </p:cNvCxnSpPr>
            <p:nvPr/>
          </p:nvCxnSpPr>
          <p:spPr>
            <a:xfrm>
              <a:off x="4865917" y="3633086"/>
              <a:ext cx="1067482" cy="468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6"/>
              <a:endCxn id="20" idx="2"/>
            </p:cNvCxnSpPr>
            <p:nvPr/>
          </p:nvCxnSpPr>
          <p:spPr>
            <a:xfrm>
              <a:off x="4865917" y="3633086"/>
              <a:ext cx="1067480" cy="2336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2" idx="6"/>
              <a:endCxn id="15" idx="2"/>
            </p:cNvCxnSpPr>
            <p:nvPr/>
          </p:nvCxnSpPr>
          <p:spPr>
            <a:xfrm flipV="1">
              <a:off x="4865916" y="3136451"/>
              <a:ext cx="1059318" cy="1042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2" idx="6"/>
              <a:endCxn id="16" idx="2"/>
            </p:cNvCxnSpPr>
            <p:nvPr/>
          </p:nvCxnSpPr>
          <p:spPr>
            <a:xfrm flipV="1">
              <a:off x="4865916" y="3626176"/>
              <a:ext cx="1059317" cy="552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12" idx="6"/>
              <a:endCxn id="17" idx="2"/>
            </p:cNvCxnSpPr>
            <p:nvPr/>
          </p:nvCxnSpPr>
          <p:spPr>
            <a:xfrm flipV="1">
              <a:off x="4865916" y="4102076"/>
              <a:ext cx="1067483" cy="76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2" idx="6"/>
              <a:endCxn id="20" idx="2"/>
            </p:cNvCxnSpPr>
            <p:nvPr/>
          </p:nvCxnSpPr>
          <p:spPr>
            <a:xfrm>
              <a:off x="4865916" y="4178896"/>
              <a:ext cx="1067481" cy="17911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3" idx="6"/>
              <a:endCxn id="15" idx="2"/>
            </p:cNvCxnSpPr>
            <p:nvPr/>
          </p:nvCxnSpPr>
          <p:spPr>
            <a:xfrm flipV="1">
              <a:off x="4865916" y="3136451"/>
              <a:ext cx="1059318" cy="2180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3" idx="6"/>
              <a:endCxn id="16" idx="2"/>
            </p:cNvCxnSpPr>
            <p:nvPr/>
          </p:nvCxnSpPr>
          <p:spPr>
            <a:xfrm flipV="1">
              <a:off x="4865916" y="3626176"/>
              <a:ext cx="1059317" cy="1690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3" idx="6"/>
              <a:endCxn id="17" idx="2"/>
            </p:cNvCxnSpPr>
            <p:nvPr/>
          </p:nvCxnSpPr>
          <p:spPr>
            <a:xfrm flipV="1">
              <a:off x="4865916" y="4102076"/>
              <a:ext cx="1067483" cy="12149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13" idx="6"/>
              <a:endCxn id="20" idx="2"/>
            </p:cNvCxnSpPr>
            <p:nvPr/>
          </p:nvCxnSpPr>
          <p:spPr>
            <a:xfrm>
              <a:off x="4865916" y="5317044"/>
              <a:ext cx="1067481" cy="6529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15" idx="6"/>
              <a:endCxn id="22" idx="2"/>
            </p:cNvCxnSpPr>
            <p:nvPr/>
          </p:nvCxnSpPr>
          <p:spPr>
            <a:xfrm>
              <a:off x="6194656" y="3136451"/>
              <a:ext cx="13144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15" idx="6"/>
              <a:endCxn id="23" idx="2"/>
            </p:cNvCxnSpPr>
            <p:nvPr/>
          </p:nvCxnSpPr>
          <p:spPr>
            <a:xfrm>
              <a:off x="6194656" y="3136451"/>
              <a:ext cx="1314451" cy="489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5" idx="6"/>
              <a:endCxn id="24" idx="2"/>
            </p:cNvCxnSpPr>
            <p:nvPr/>
          </p:nvCxnSpPr>
          <p:spPr>
            <a:xfrm>
              <a:off x="6194656" y="3136451"/>
              <a:ext cx="1322617" cy="965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15" idx="6"/>
              <a:endCxn id="26" idx="2"/>
            </p:cNvCxnSpPr>
            <p:nvPr/>
          </p:nvCxnSpPr>
          <p:spPr>
            <a:xfrm>
              <a:off x="6194656" y="3136451"/>
              <a:ext cx="1322615" cy="28335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16" idx="6"/>
              <a:endCxn id="22" idx="2"/>
            </p:cNvCxnSpPr>
            <p:nvPr/>
          </p:nvCxnSpPr>
          <p:spPr>
            <a:xfrm flipV="1">
              <a:off x="6194655" y="3136451"/>
              <a:ext cx="1314453" cy="489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16" idx="6"/>
              <a:endCxn id="23" idx="2"/>
            </p:cNvCxnSpPr>
            <p:nvPr/>
          </p:nvCxnSpPr>
          <p:spPr>
            <a:xfrm>
              <a:off x="6194655" y="3626176"/>
              <a:ext cx="13144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16" idx="6"/>
              <a:endCxn id="24" idx="2"/>
            </p:cNvCxnSpPr>
            <p:nvPr/>
          </p:nvCxnSpPr>
          <p:spPr>
            <a:xfrm>
              <a:off x="6194655" y="3626176"/>
              <a:ext cx="1322618" cy="475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16" idx="6"/>
              <a:endCxn id="26" idx="2"/>
            </p:cNvCxnSpPr>
            <p:nvPr/>
          </p:nvCxnSpPr>
          <p:spPr>
            <a:xfrm>
              <a:off x="6194655" y="3626176"/>
              <a:ext cx="1322616" cy="2343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17" idx="6"/>
              <a:endCxn id="22" idx="2"/>
            </p:cNvCxnSpPr>
            <p:nvPr/>
          </p:nvCxnSpPr>
          <p:spPr>
            <a:xfrm flipV="1">
              <a:off x="6202821" y="3136451"/>
              <a:ext cx="1306287" cy="965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17" idx="6"/>
              <a:endCxn id="23" idx="2"/>
            </p:cNvCxnSpPr>
            <p:nvPr/>
          </p:nvCxnSpPr>
          <p:spPr>
            <a:xfrm flipV="1">
              <a:off x="6202821" y="3626176"/>
              <a:ext cx="1306286" cy="475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17" idx="6"/>
              <a:endCxn id="24" idx="2"/>
            </p:cNvCxnSpPr>
            <p:nvPr/>
          </p:nvCxnSpPr>
          <p:spPr>
            <a:xfrm>
              <a:off x="6202821" y="4102076"/>
              <a:ext cx="13144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17" idx="6"/>
              <a:endCxn id="26" idx="2"/>
            </p:cNvCxnSpPr>
            <p:nvPr/>
          </p:nvCxnSpPr>
          <p:spPr>
            <a:xfrm>
              <a:off x="6202821" y="4102076"/>
              <a:ext cx="1314450" cy="18679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20" idx="6"/>
              <a:endCxn id="22" idx="2"/>
            </p:cNvCxnSpPr>
            <p:nvPr/>
          </p:nvCxnSpPr>
          <p:spPr>
            <a:xfrm flipV="1">
              <a:off x="6202819" y="3136451"/>
              <a:ext cx="1306289" cy="28335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20" idx="6"/>
              <a:endCxn id="23" idx="2"/>
            </p:cNvCxnSpPr>
            <p:nvPr/>
          </p:nvCxnSpPr>
          <p:spPr>
            <a:xfrm flipV="1">
              <a:off x="6202819" y="3626176"/>
              <a:ext cx="1306288" cy="2343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20" idx="6"/>
              <a:endCxn id="24" idx="2"/>
            </p:cNvCxnSpPr>
            <p:nvPr/>
          </p:nvCxnSpPr>
          <p:spPr>
            <a:xfrm flipV="1">
              <a:off x="6202819" y="4102076"/>
              <a:ext cx="1314454" cy="18679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20" idx="6"/>
              <a:endCxn id="26" idx="2"/>
            </p:cNvCxnSpPr>
            <p:nvPr/>
          </p:nvCxnSpPr>
          <p:spPr>
            <a:xfrm>
              <a:off x="6202819" y="5970027"/>
              <a:ext cx="13144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Flowchart: Connector 111"/>
            <p:cNvSpPr/>
            <p:nvPr/>
          </p:nvSpPr>
          <p:spPr>
            <a:xfrm>
              <a:off x="8833214" y="4556725"/>
              <a:ext cx="269422" cy="24137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>
              <a:stCxn id="22" idx="6"/>
              <a:endCxn id="112" idx="2"/>
            </p:cNvCxnSpPr>
            <p:nvPr/>
          </p:nvCxnSpPr>
          <p:spPr>
            <a:xfrm>
              <a:off x="7778530" y="3136451"/>
              <a:ext cx="1054684" cy="15409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23" idx="6"/>
              <a:endCxn id="112" idx="2"/>
            </p:cNvCxnSpPr>
            <p:nvPr/>
          </p:nvCxnSpPr>
          <p:spPr>
            <a:xfrm>
              <a:off x="7778529" y="3626176"/>
              <a:ext cx="1054685" cy="10512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24" idx="6"/>
              <a:endCxn id="112" idx="2"/>
            </p:cNvCxnSpPr>
            <p:nvPr/>
          </p:nvCxnSpPr>
          <p:spPr>
            <a:xfrm>
              <a:off x="7786695" y="4102076"/>
              <a:ext cx="1046519" cy="575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26" idx="6"/>
              <a:endCxn id="112" idx="2"/>
            </p:cNvCxnSpPr>
            <p:nvPr/>
          </p:nvCxnSpPr>
          <p:spPr>
            <a:xfrm flipV="1">
              <a:off x="7786693" y="4677413"/>
              <a:ext cx="1046521" cy="1292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4596494" y="3082544"/>
              <a:ext cx="35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9102634" y="4449563"/>
              <a:ext cx="1642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Softmax</a:t>
              </a:r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→</a:t>
              </a:r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 Y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347198" y="3017393"/>
              <a:ext cx="12869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X = 14</a:t>
              </a:r>
            </a:p>
            <a:p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H1 = 28</a:t>
              </a:r>
            </a:p>
            <a:p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H2 = 28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937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DNN Architecture 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5236932"/>
            <a:ext cx="5725735" cy="1261835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Uniform,</a:t>
            </a:r>
            <a:r>
              <a:rPr lang="en-US" altLang="en-US" sz="1200" dirty="0">
                <a:solidFill>
                  <a:srgbClr val="404040"/>
                </a:solidFill>
                <a:latin typeface="Lato"/>
              </a:rPr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lecun_uniform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normal</a:t>
            </a:r>
            <a:r>
              <a:rPr lang="en-US" altLang="en-US" sz="1200" dirty="0" smtClean="0">
                <a:solidFill>
                  <a:srgbClr val="404040"/>
                </a:solidFill>
                <a:latin typeface="Lato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identity,</a:t>
            </a:r>
            <a:r>
              <a:rPr lang="en-US" altLang="en-US" sz="1200" dirty="0">
                <a:solidFill>
                  <a:srgbClr val="404040"/>
                </a:solidFill>
                <a:latin typeface="Lato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orthogonal</a:t>
            </a:r>
            <a:r>
              <a:rPr lang="en-US" altLang="en-US" sz="1200" dirty="0" smtClean="0">
                <a:solidFill>
                  <a:srgbClr val="404040"/>
                </a:solidFill>
                <a:latin typeface="Lato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effectLst/>
                <a:latin typeface="Lato"/>
              </a:rPr>
              <a:t>one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effectLst/>
              <a:latin typeface="Lato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glorot_normal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: Gaussian initialization scaled by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fan_in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+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fan_out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Glorot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2010)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glorot_uniform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Lato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he_normal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: Gaussian initialization scaled by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fan_in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(He et al., 2014)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he_uniform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effectLst/>
                <a:latin typeface="Lato"/>
              </a:rPr>
              <a:t>zero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effectLst/>
              <a:latin typeface="Lato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1545"/>
            <a:ext cx="11001375" cy="37623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8200" y="6611779"/>
            <a:ext cx="6824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Usage of </a:t>
            </a:r>
            <a:r>
              <a:rPr lang="en-US" sz="1000" b="1" dirty="0" smtClean="0"/>
              <a:t>initializations: </a:t>
            </a:r>
            <a:r>
              <a:rPr lang="en-US" sz="1000" dirty="0" smtClean="0"/>
              <a:t>https://faroit.github.io/keras-docs/1.2.2/initializations/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1965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r>
              <a:rPr lang="en-US" dirty="0" smtClean="0"/>
              <a:t> parameters set…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78" y="1437216"/>
            <a:ext cx="10620375" cy="647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389255"/>
            <a:ext cx="216746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Optimizer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SGD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RMSprop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Adagrad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Adadelta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Adam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Adamax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Nadam</a:t>
            </a:r>
            <a:endParaRPr lang="en-US" sz="1600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05667" y="2389255"/>
            <a:ext cx="3759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mean_squared_error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mean_absolute_error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mean_absolute_percentage_error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mean_squared_logarithmic_error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categorical_crossentropy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binary_crossentropy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5605519"/>
            <a:ext cx="104224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0" dirty="0" smtClean="0">
                <a:solidFill>
                  <a:srgbClr val="404040"/>
                </a:solidFill>
                <a:effectLst/>
                <a:latin typeface="Lato"/>
              </a:rPr>
              <a:t>A metric is a function that is used to judge the performance of your model. A metric function is similar to a loss function, except that the results from evaluating a metric are not used when training the model.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764867" y="2389255"/>
            <a:ext cx="25569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Custom Accuracy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10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Epochs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8430643"/>
              </p:ext>
            </p:extLst>
          </p:nvPr>
        </p:nvGraphicFramePr>
        <p:xfrm>
          <a:off x="3640665" y="147055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37" y="4461933"/>
            <a:ext cx="74771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2249</TotalTime>
  <Words>463</Words>
  <Application>Microsoft Office PowerPoint</Application>
  <PresentationFormat>Widescreen</PresentationFormat>
  <Paragraphs>129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Lato</vt:lpstr>
      <vt:lpstr>Office Theme</vt:lpstr>
      <vt:lpstr>PowerPoint Presentation</vt:lpstr>
      <vt:lpstr>PowerPoint Presentation</vt:lpstr>
      <vt:lpstr>Choosing features</vt:lpstr>
      <vt:lpstr>Imbalanced data</vt:lpstr>
      <vt:lpstr>Encoding Strings and Standardize Data</vt:lpstr>
      <vt:lpstr>Data Preparation</vt:lpstr>
      <vt:lpstr>DNN Architecture </vt:lpstr>
      <vt:lpstr>Keras parameters set… </vt:lpstr>
      <vt:lpstr>Number of Epochs</vt:lpstr>
      <vt:lpstr>Result</vt:lpstr>
      <vt:lpstr>Result – Voting System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Moe Salari</dc:creator>
  <cp:lastModifiedBy>Moe Salari</cp:lastModifiedBy>
  <cp:revision>63</cp:revision>
  <dcterms:created xsi:type="dcterms:W3CDTF">2018-12-09T19:26:20Z</dcterms:created>
  <dcterms:modified xsi:type="dcterms:W3CDTF">2018-12-13T00:53:21Z</dcterms:modified>
</cp:coreProperties>
</file>