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5"/>
  </p:handoutMasterIdLst>
  <p:sldIdLst>
    <p:sldId id="278" r:id="rId3"/>
    <p:sldId id="270" r:id="rId4"/>
    <p:sldId id="313" r:id="rId6"/>
    <p:sldId id="266" r:id="rId7"/>
    <p:sldId id="262" r:id="rId8"/>
    <p:sldId id="285" r:id="rId9"/>
    <p:sldId id="269" r:id="rId10"/>
    <p:sldId id="272" r:id="rId11"/>
    <p:sldId id="261" r:id="rId12"/>
    <p:sldId id="335" r:id="rId13"/>
    <p:sldId id="334" r:id="rId14"/>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DFDFD"/>
    <a:srgbClr val="555A5E"/>
    <a:srgbClr val="FFC0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58"/>
    <p:restoredTop sz="77230"/>
  </p:normalViewPr>
  <p:slideViewPr>
    <p:cSldViewPr snapToGrid="0">
      <p:cViewPr>
        <p:scale>
          <a:sx n="75" d="100"/>
          <a:sy n="75" d="100"/>
        </p:scale>
        <p:origin x="1680" y="408"/>
      </p:cViewPr>
      <p:guideLst/>
    </p:cSldViewPr>
  </p:slideViewPr>
  <p:notesTextViewPr>
    <p:cViewPr>
      <p:scale>
        <a:sx n="1" d="1"/>
        <a:sy n="1" d="1"/>
      </p:scale>
      <p:origin x="0" y="0"/>
    </p:cViewPr>
  </p:notesTextViewPr>
  <p:sorterViewPr showFormatting="0">
    <p:cViewPr varScale="1">
      <p:scale>
        <a:sx n="1" d="1"/>
        <a:sy n="1" d="1"/>
      </p:scale>
      <p:origin x="0" y="-13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259A2D56-6FAA-4766-9FD7-19FBCBBA5716}"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solidFill>
            <a:miter/>
          </a:ln>
        </p:spPr>
      </p:sp>
      <p:sp>
        <p:nvSpPr>
          <p:cNvPr id="6147"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latin typeface="Calibri" panose="020F0502020204030204" pitchFamily="34" charset="0"/>
                <a:ea typeface="SimSun" panose="02010600030101010101" pitchFamily="2" charset="-122"/>
              </a:rPr>
            </a:fld>
            <a:endParaRPr lang="zh-CN" altLang="en-US" sz="1200" dirty="0">
              <a:latin typeface="Calibri" panose="020F0502020204030204" pitchFamily="34" charset="0"/>
              <a:ea typeface="SimSun"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幻灯片图像占位符 1"/>
          <p:cNvSpPr>
            <a:spLocks noGrp="1" noRot="1" noChangeAspect="1" noTextEdit="1"/>
          </p:cNvSpPr>
          <p:nvPr>
            <p:ph type="sldImg"/>
          </p:nvPr>
        </p:nvSpPr>
        <p:spPr>
          <a:ln>
            <a:solidFill>
              <a:srgbClr val="000000"/>
            </a:solidFill>
            <a:miter/>
          </a:ln>
        </p:spPr>
      </p:sp>
      <p:sp>
        <p:nvSpPr>
          <p:cNvPr id="2867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p>
        </p:txBody>
      </p:sp>
      <p:sp>
        <p:nvSpPr>
          <p:cNvPr id="2867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latin typeface="Calibri" panose="020F0502020204030204" pitchFamily="34" charset="0"/>
                <a:ea typeface="SimSun" panose="02010600030101010101" pitchFamily="2" charset="-122"/>
              </a:rPr>
            </a:fld>
            <a:endParaRPr lang="zh-CN" altLang="en-US" sz="1200" dirty="0">
              <a:latin typeface="Calibri" panose="020F0502020204030204" pitchFamily="34" charset="0"/>
              <a:ea typeface="SimSun"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幻灯片图像占位符 1"/>
          <p:cNvSpPr>
            <a:spLocks noGrp="1" noRot="1" noChangeAspect="1" noTextEdit="1"/>
          </p:cNvSpPr>
          <p:nvPr>
            <p:ph type="sldImg"/>
          </p:nvPr>
        </p:nvSpPr>
        <p:spPr>
          <a:ln>
            <a:solidFill>
              <a:srgbClr val="000000"/>
            </a:solidFill>
            <a:miter/>
          </a:ln>
        </p:spPr>
      </p:sp>
      <p:sp>
        <p:nvSpPr>
          <p:cNvPr id="26627"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latin typeface="Calibri" panose="020F0502020204030204" pitchFamily="34" charset="0"/>
                <a:ea typeface="SimSun" panose="02010600030101010101" pitchFamily="2" charset="-122"/>
              </a:rPr>
            </a:fld>
            <a:endParaRPr lang="zh-CN" altLang="en-US" sz="1200" dirty="0">
              <a:latin typeface="Calibri" panose="020F0502020204030204" pitchFamily="34" charset="0"/>
              <a:ea typeface="SimSun"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幻灯片图像占位符 1"/>
          <p:cNvSpPr>
            <a:spLocks noGrp="1" noRot="1" noChangeAspect="1" noTextEdit="1"/>
          </p:cNvSpPr>
          <p:nvPr>
            <p:ph type="sldImg"/>
          </p:nvPr>
        </p:nvSpPr>
        <p:spPr>
          <a:ln>
            <a:solidFill>
              <a:srgbClr val="000000"/>
            </a:solidFill>
            <a:miter/>
          </a:ln>
        </p:spPr>
      </p:sp>
      <p:sp>
        <p:nvSpPr>
          <p:cNvPr id="1229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p>
        </p:txBody>
      </p:sp>
      <p:sp>
        <p:nvSpPr>
          <p:cNvPr id="1229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latin typeface="Calibri" panose="020F0502020204030204" pitchFamily="34" charset="0"/>
                <a:ea typeface="SimSun" panose="02010600030101010101" pitchFamily="2" charset="-122"/>
              </a:rPr>
            </a:fld>
            <a:endParaRPr lang="zh-CN" altLang="en-US" sz="1200" dirty="0">
              <a:latin typeface="Calibri" panose="020F0502020204030204" pitchFamily="34" charset="0"/>
              <a:ea typeface="SimSun"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幻灯片图像占位符 1"/>
          <p:cNvSpPr>
            <a:spLocks noGrp="1" noRot="1" noChangeAspect="1" noTextEdit="1"/>
          </p:cNvSpPr>
          <p:nvPr>
            <p:ph type="sldImg"/>
          </p:nvPr>
        </p:nvSpPr>
        <p:spPr>
          <a:ln>
            <a:solidFill>
              <a:srgbClr val="000000"/>
            </a:solidFill>
            <a:miter/>
          </a:ln>
        </p:spPr>
      </p:sp>
      <p:sp>
        <p:nvSpPr>
          <p:cNvPr id="1843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latin typeface="Calibri" panose="020F0502020204030204" pitchFamily="34" charset="0"/>
                <a:ea typeface="SimSun" panose="02010600030101010101" pitchFamily="2" charset="-122"/>
              </a:rPr>
            </a:fld>
            <a:endParaRPr lang="zh-CN" altLang="en-US" sz="1200" dirty="0">
              <a:latin typeface="Calibri" panose="020F0502020204030204" pitchFamily="34" charset="0"/>
              <a:ea typeface="SimSun"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幻灯片图像占位符 1"/>
          <p:cNvSpPr>
            <a:spLocks noGrp="1" noRot="1" noChangeAspect="1" noTextEdit="1"/>
          </p:cNvSpPr>
          <p:nvPr>
            <p:ph type="sldImg"/>
          </p:nvPr>
        </p:nvSpPr>
        <p:spPr>
          <a:ln>
            <a:solidFill>
              <a:srgbClr val="000000"/>
            </a:solidFill>
            <a:miter/>
          </a:ln>
        </p:spPr>
      </p:sp>
      <p:sp>
        <p:nvSpPr>
          <p:cNvPr id="819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latin typeface="Calibri" panose="020F0502020204030204" pitchFamily="34" charset="0"/>
                <a:ea typeface="SimSun" panose="02010600030101010101" pitchFamily="2" charset="-122"/>
              </a:rPr>
            </a:fld>
            <a:endParaRPr lang="zh-CN" altLang="en-US" sz="1200" dirty="0">
              <a:latin typeface="Calibri" panose="020F0502020204030204" pitchFamily="34" charset="0"/>
              <a:ea typeface="SimSun"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a:ln>
            <a:solidFill>
              <a:srgbClr val="000000"/>
            </a:solidFill>
            <a:miter/>
          </a:ln>
        </p:spPr>
      </p:sp>
      <p:sp>
        <p:nvSpPr>
          <p:cNvPr id="3277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p>
        </p:txBody>
      </p:sp>
      <p:sp>
        <p:nvSpPr>
          <p:cNvPr id="3277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latin typeface="Calibri" panose="020F0502020204030204" pitchFamily="34" charset="0"/>
                <a:ea typeface="SimSun" panose="02010600030101010101" pitchFamily="2" charset="-122"/>
              </a:rPr>
            </a:fld>
            <a:endParaRPr lang="zh-CN" altLang="en-US" sz="1200" dirty="0">
              <a:latin typeface="Calibri" panose="020F0502020204030204" pitchFamily="34" charset="0"/>
              <a:ea typeface="SimSun"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幻灯片图像占位符 1"/>
          <p:cNvSpPr>
            <a:spLocks noGrp="1" noRot="1" noChangeAspect="1" noTextEdit="1"/>
          </p:cNvSpPr>
          <p:nvPr>
            <p:ph type="sldImg"/>
          </p:nvPr>
        </p:nvSpPr>
        <p:spPr>
          <a:ln>
            <a:solidFill>
              <a:srgbClr val="000000"/>
            </a:solidFill>
            <a:miter/>
          </a:ln>
        </p:spPr>
      </p:sp>
      <p:sp>
        <p:nvSpPr>
          <p:cNvPr id="1024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p>
        </p:txBody>
      </p:sp>
      <p:sp>
        <p:nvSpPr>
          <p:cNvPr id="1024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latin typeface="Calibri" panose="020F0502020204030204" pitchFamily="34" charset="0"/>
                <a:ea typeface="SimSun" panose="02010600030101010101" pitchFamily="2" charset="-122"/>
              </a:rPr>
            </a:fld>
            <a:endParaRPr lang="zh-CN" altLang="en-US" sz="1200" dirty="0">
              <a:latin typeface="Calibri" panose="020F0502020204030204" pitchFamily="34" charset="0"/>
              <a:ea typeface="SimSun"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幻灯片图像占位符 1"/>
          <p:cNvSpPr>
            <a:spLocks noGrp="1" noRot="1" noChangeAspect="1" noTextEdit="1"/>
          </p:cNvSpPr>
          <p:nvPr>
            <p:ph type="sldImg"/>
          </p:nvPr>
        </p:nvSpPr>
        <p:spPr>
          <a:ln>
            <a:solidFill>
              <a:srgbClr val="000000"/>
            </a:solidFill>
            <a:miter/>
          </a:ln>
        </p:spPr>
      </p:sp>
      <p:sp>
        <p:nvSpPr>
          <p:cNvPr id="1024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p>
        </p:txBody>
      </p:sp>
      <p:sp>
        <p:nvSpPr>
          <p:cNvPr id="1024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latin typeface="Calibri" panose="020F0502020204030204" pitchFamily="34" charset="0"/>
                <a:ea typeface="SimSun" panose="02010600030101010101" pitchFamily="2" charset="-122"/>
              </a:rPr>
            </a:fld>
            <a:endParaRPr lang="zh-CN" altLang="en-US" sz="1200" dirty="0">
              <a:latin typeface="Calibri" panose="020F0502020204030204" pitchFamily="34" charset="0"/>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标题 8"/>
          <p:cNvSpPr>
            <a:spLocks noGrp="1"/>
          </p:cNvSpPr>
          <p:nvPr>
            <p:ph type="title" hasCustomPrompt="1"/>
          </p:nvPr>
        </p:nvSpPr>
        <p:spPr>
          <a:xfrm>
            <a:off x="489857" y="234496"/>
            <a:ext cx="4750435" cy="368300"/>
          </a:xfrm>
          <a:prstGeom prst="rect">
            <a:avLst/>
          </a:prstGeom>
          <a:noFill/>
        </p:spPr>
        <p:txBody>
          <a:bodyPr wrap="none" rtlCol="0">
            <a:spAutoFit/>
          </a:bodyPr>
          <a:lstStyle>
            <a:lvl1pPr algn="l">
              <a:defRPr lang="zh-CN" altLang="en-US" sz="2000" b="1">
                <a:solidFill>
                  <a:srgbClr val="FDFDFD"/>
                </a:solidFill>
                <a:latin typeface="Arial" panose="020B0604020202020204" pitchFamily="34" charset="0"/>
                <a:ea typeface="Microsoft YaHei" panose="020B0503020204020204" pitchFamily="34" charset="-122"/>
                <a:cs typeface="+mn-cs"/>
              </a:defRPr>
            </a:lvl1pPr>
          </a:lstStyle>
          <a:p>
            <a:pPr marL="0" lvl="0"/>
            <a:r>
              <a:rPr smtClean="0">
                <a:sym typeface="+mn-ea"/>
              </a:rPr>
              <a:t>Click here to edit the master title style</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自定义版式">
    <p:bg>
      <p:bgPr>
        <a:solidFill>
          <a:srgbClr val="404040"/>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grpSp>
        <p:nvGrpSpPr>
          <p:cNvPr id="1026" name="组合 6"/>
          <p:cNvGrpSpPr/>
          <p:nvPr userDrawn="1"/>
        </p:nvGrpSpPr>
        <p:grpSpPr>
          <a:xfrm flipH="1">
            <a:off x="0" y="0"/>
            <a:ext cx="12198350" cy="852488"/>
            <a:chOff x="0" y="12624"/>
            <a:chExt cx="12198350" cy="2324100"/>
          </a:xfrm>
        </p:grpSpPr>
        <p:sp>
          <p:nvSpPr>
            <p:cNvPr id="8" name="矩形 7"/>
            <p:cNvSpPr/>
            <p:nvPr/>
          </p:nvSpPr>
          <p:spPr>
            <a:xfrm>
              <a:off x="0" y="12624"/>
              <a:ext cx="12192000" cy="2324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9" name="任意多边形 8"/>
            <p:cNvSpPr/>
            <p:nvPr/>
          </p:nvSpPr>
          <p:spPr>
            <a:xfrm rot="5400000">
              <a:off x="10914529" y="1052903"/>
              <a:ext cx="2324100" cy="243542"/>
            </a:xfrm>
            <a:custGeom>
              <a:avLst/>
              <a:gdLst>
                <a:gd name="connsiteX0" fmla="*/ 0 w 2467054"/>
                <a:gd name="connsiteY0" fmla="*/ 243542 h 243542"/>
                <a:gd name="connsiteX1" fmla="*/ 0 w 2467054"/>
                <a:gd name="connsiteY1" fmla="*/ 0 h 243542"/>
                <a:gd name="connsiteX2" fmla="*/ 2467054 w 2467054"/>
                <a:gd name="connsiteY2" fmla="*/ 0 h 243542"/>
                <a:gd name="connsiteX3" fmla="*/ 2467054 w 2467054"/>
                <a:gd name="connsiteY3" fmla="*/ 243542 h 243542"/>
              </a:gdLst>
              <a:ahLst/>
              <a:cxnLst>
                <a:cxn ang="0">
                  <a:pos x="connsiteX0" y="connsiteY0"/>
                </a:cxn>
                <a:cxn ang="0">
                  <a:pos x="connsiteX1" y="connsiteY1"/>
                </a:cxn>
                <a:cxn ang="0">
                  <a:pos x="connsiteX2" y="connsiteY2"/>
                </a:cxn>
                <a:cxn ang="0">
                  <a:pos x="connsiteX3" y="connsiteY3"/>
                </a:cxn>
              </a:cxnLst>
              <a:rect l="l" t="t" r="r" b="b"/>
              <a:pathLst>
                <a:path w="2467054" h="243542">
                  <a:moveTo>
                    <a:pt x="0" y="243542"/>
                  </a:moveTo>
                  <a:lnTo>
                    <a:pt x="0" y="0"/>
                  </a:lnTo>
                  <a:lnTo>
                    <a:pt x="2467054" y="0"/>
                  </a:lnTo>
                  <a:lnTo>
                    <a:pt x="2467054" y="243542"/>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p:sp>
        <p:nvSpPr>
          <p:cNvPr id="9" name="文本框 8"/>
          <p:cNvSpPr txBox="1"/>
          <p:nvPr/>
        </p:nvSpPr>
        <p:spPr>
          <a:xfrm>
            <a:off x="833755" y="2028825"/>
            <a:ext cx="10847070" cy="2922905"/>
          </a:xfrm>
          <a:prstGeom prst="rect">
            <a:avLst/>
          </a:prstGeom>
          <a:noFill/>
        </p:spPr>
        <p:txBody>
          <a:bodyPr wrap="square" rtlCol="0">
            <a:spAutoFit/>
          </a:bodyPr>
          <a:lstStyle/>
          <a:p>
            <a:pPr marR="0" defTabSz="914400" eaLnBrk="1" fontAlgn="auto" hangingPunct="1">
              <a:spcBef>
                <a:spcPts val="0"/>
              </a:spcBef>
              <a:spcAft>
                <a:spcPts val="0"/>
              </a:spcAft>
              <a:buClrTx/>
              <a:buSzTx/>
              <a:buFontTx/>
              <a:buNone/>
              <a:defRPr/>
            </a:pPr>
            <a:r>
              <a:rPr kumimoji="0" lang="en-US" altLang="zh-CN" sz="4800" b="1" kern="1200" cap="none" spc="0" normalizeH="0" baseline="0" noProof="0">
                <a:solidFill>
                  <a:prstClr val="white"/>
                </a:solidFill>
                <a:latin typeface="+mn-lt"/>
                <a:ea typeface="+mn-ea"/>
                <a:cs typeface="+mn-ea"/>
                <a:sym typeface="Arial" panose="020B0604020202020204" pitchFamily="34" charset="0"/>
              </a:rPr>
              <a:t>Women from Different Classes</a:t>
            </a:r>
            <a:endParaRPr kumimoji="0" lang="en-US" altLang="zh-CN" sz="4800" b="1" kern="1200" cap="none" spc="0" normalizeH="0" baseline="0" noProof="0">
              <a:solidFill>
                <a:prstClr val="white"/>
              </a:solidFill>
              <a:latin typeface="+mn-lt"/>
              <a:ea typeface="+mn-ea"/>
              <a:cs typeface="+mn-ea"/>
              <a:sym typeface="Arial" panose="020B0604020202020204" pitchFamily="34" charset="0"/>
            </a:endParaRPr>
          </a:p>
          <a:p>
            <a:pPr marR="0" defTabSz="914400" eaLnBrk="1" fontAlgn="auto" hangingPunct="1">
              <a:spcBef>
                <a:spcPts val="0"/>
              </a:spcBef>
              <a:spcAft>
                <a:spcPts val="0"/>
              </a:spcAft>
              <a:buClrTx/>
              <a:buSzTx/>
              <a:buFontTx/>
              <a:buNone/>
              <a:defRPr/>
            </a:pPr>
            <a:r>
              <a:rPr kumimoji="0" lang="en-US" altLang="zh-CN" sz="4800" b="1" kern="1200" cap="none" spc="0" normalizeH="0" baseline="0" noProof="0">
                <a:solidFill>
                  <a:prstClr val="white"/>
                </a:solidFill>
                <a:latin typeface="+mn-lt"/>
                <a:ea typeface="+mn-ea"/>
                <a:cs typeface="+mn-ea"/>
                <a:sym typeface="Arial" panose="020B0604020202020204" pitchFamily="34" charset="0"/>
              </a:rPr>
              <a:t>					             </a:t>
            </a:r>
            <a:r>
              <a:rPr kumimoji="0" lang="en-US" altLang="zh-CN" sz="2400" b="1" kern="1200" cap="none" spc="0" normalizeH="0" baseline="0" noProof="0">
                <a:solidFill>
                  <a:prstClr val="white"/>
                </a:solidFill>
                <a:latin typeface="+mn-lt"/>
                <a:ea typeface="+mn-ea"/>
                <a:cs typeface="+mn-ea"/>
                <a:sym typeface="Arial" panose="020B0604020202020204" pitchFamily="34" charset="0"/>
              </a:rPr>
              <a:t>-- in the movie “Parasite”</a:t>
            </a:r>
            <a:endParaRPr kumimoji="0" lang="zh-CN" altLang="en-US" sz="2400" b="1" kern="1200" cap="none" spc="0" normalizeH="0" baseline="0" noProof="0">
              <a:solidFill>
                <a:prstClr val="white"/>
              </a:solidFill>
              <a:latin typeface="+mn-lt"/>
              <a:ea typeface="+mn-ea"/>
              <a:cs typeface="+mn-ea"/>
              <a:sym typeface="Arial" panose="020B0604020202020204" pitchFamily="34" charset="0"/>
            </a:endParaRPr>
          </a:p>
          <a:p>
            <a:pPr marR="0" defTabSz="914400" eaLnBrk="1" fontAlgn="auto" hangingPunct="1">
              <a:spcBef>
                <a:spcPts val="0"/>
              </a:spcBef>
              <a:spcAft>
                <a:spcPts val="0"/>
              </a:spcAft>
              <a:buClrTx/>
              <a:buSzTx/>
              <a:buFontTx/>
              <a:buNone/>
              <a:defRPr/>
            </a:pPr>
            <a:r>
              <a:rPr kumimoji="0" lang="en-US" altLang="zh-CN" sz="8800" b="1" kern="1200" cap="none" spc="0" normalizeH="0" baseline="0" noProof="0">
                <a:solidFill>
                  <a:prstClr val="white"/>
                </a:solidFill>
                <a:latin typeface="+mn-lt"/>
                <a:ea typeface="+mn-ea"/>
                <a:cs typeface="+mn-ea"/>
                <a:sym typeface="Arial" panose="020B0604020202020204" pitchFamily="34" charset="0"/>
              </a:rPr>
              <a:t>   </a:t>
            </a:r>
            <a:endParaRPr kumimoji="0" lang="zh-CN" altLang="en-US" sz="8800" b="1" kern="1200" cap="none" spc="0" normalizeH="0" baseline="0" noProof="0">
              <a:solidFill>
                <a:prstClr val="white"/>
              </a:solidFill>
              <a:latin typeface="+mn-lt"/>
              <a:ea typeface="+mn-ea"/>
              <a:cs typeface="+mn-ea"/>
              <a:sym typeface="Arial" panose="020B0604020202020204" pitchFamily="34" charset="0"/>
            </a:endParaRPr>
          </a:p>
        </p:txBody>
      </p:sp>
      <p:sp>
        <p:nvSpPr>
          <p:cNvPr id="10" name="文本框 9"/>
          <p:cNvSpPr txBox="1"/>
          <p:nvPr/>
        </p:nvSpPr>
        <p:spPr>
          <a:xfrm>
            <a:off x="833438" y="583248"/>
            <a:ext cx="9283700" cy="1445260"/>
          </a:xfrm>
          <a:prstGeom prst="rect">
            <a:avLst/>
          </a:prstGeom>
          <a:noFill/>
        </p:spPr>
        <p:txBody>
          <a:bodyPr wrap="square" rtlCol="0">
            <a:spAutoFit/>
          </a:bodyPr>
          <a:lstStyle/>
          <a:p>
            <a:pPr marR="0" defTabSz="914400" eaLnBrk="1" fontAlgn="auto" hangingPunct="1">
              <a:spcBef>
                <a:spcPts val="0"/>
              </a:spcBef>
              <a:spcAft>
                <a:spcPts val="0"/>
              </a:spcAft>
              <a:buClrTx/>
              <a:buSzTx/>
              <a:buFontTx/>
              <a:buNone/>
              <a:defRPr/>
            </a:pPr>
            <a:r>
              <a:rPr kumimoji="0" lang="en-US" altLang="zh-CN" sz="8800" b="1" kern="1200" cap="none" spc="0" normalizeH="0" baseline="0" noProof="0">
                <a:solidFill>
                  <a:srgbClr val="FFC000"/>
                </a:solidFill>
                <a:latin typeface="+mn-lt"/>
                <a:ea typeface="+mn-ea"/>
                <a:cs typeface="+mn-ea"/>
                <a:sym typeface="Arial" panose="020B0604020202020204" pitchFamily="34" charset="0"/>
              </a:rPr>
              <a:t>“Crazy”</a:t>
            </a:r>
            <a:r>
              <a:rPr kumimoji="0" lang="zh-CN" altLang="en-US" sz="8800" b="1" kern="1200" cap="none" spc="0" normalizeH="0" baseline="0" noProof="0">
                <a:solidFill>
                  <a:srgbClr val="FFC000"/>
                </a:solidFill>
                <a:latin typeface="+mn-lt"/>
                <a:ea typeface="+mn-ea"/>
                <a:cs typeface="+mn-ea"/>
                <a:sym typeface="Arial" panose="020B0604020202020204" pitchFamily="34" charset="0"/>
              </a:rPr>
              <a:t>　</a:t>
            </a:r>
            <a:endParaRPr kumimoji="0" lang="zh-CN" altLang="en-US" sz="8800" b="1" kern="1200" cap="none" spc="0" normalizeH="0" baseline="0" noProof="0">
              <a:solidFill>
                <a:srgbClr val="FFC000"/>
              </a:solidFill>
              <a:latin typeface="+mn-lt"/>
              <a:ea typeface="+mn-ea"/>
              <a:cs typeface="+mn-ea"/>
              <a:sym typeface="Arial" panose="020B0604020202020204" pitchFamily="34" charset="0"/>
            </a:endParaRPr>
          </a:p>
        </p:txBody>
      </p:sp>
      <p:sp>
        <p:nvSpPr>
          <p:cNvPr id="11" name="文本框 10"/>
          <p:cNvSpPr txBox="1"/>
          <p:nvPr/>
        </p:nvSpPr>
        <p:spPr>
          <a:xfrm>
            <a:off x="920750" y="3482340"/>
            <a:ext cx="5750560" cy="460375"/>
          </a:xfrm>
          <a:prstGeom prst="rect">
            <a:avLst/>
          </a:prstGeom>
          <a:noFill/>
        </p:spPr>
        <p:txBody>
          <a:bodyPr wrap="square" rtlCol="0">
            <a:spAutoFit/>
          </a:bodyPr>
          <a:lstStyle/>
          <a:p>
            <a:pPr marR="0" algn="l" defTabSz="914400" eaLnBrk="1" fontAlgn="auto" hangingPunct="1">
              <a:spcBef>
                <a:spcPts val="0"/>
              </a:spcBef>
              <a:spcAft>
                <a:spcPts val="0"/>
              </a:spcAft>
              <a:buClrTx/>
              <a:buSzTx/>
              <a:buFontTx/>
              <a:buNone/>
              <a:defRPr/>
            </a:pPr>
            <a:r>
              <a:rPr kumimoji="0" lang="en-US" altLang="zh-CN" sz="2400" b="1" baseline="0" noProof="0">
                <a:solidFill>
                  <a:srgbClr val="FFC000"/>
                </a:solidFill>
                <a:effectLst/>
                <a:uFillTx/>
                <a:latin typeface="+mj-lt"/>
                <a:ea typeface="+mn-ea"/>
                <a:cs typeface="+mn-ea"/>
                <a:sym typeface="Arial" panose="020B0604020202020204" pitchFamily="34" charset="0"/>
              </a:rPr>
              <a:t>Junfeng Zhao</a:t>
            </a:r>
            <a:endParaRPr kumimoji="0" lang="en-US" altLang="zh-CN" sz="2400" b="1" baseline="0" noProof="0">
              <a:solidFill>
                <a:srgbClr val="FFC000"/>
              </a:solidFill>
              <a:effectLst/>
              <a:uFillTx/>
              <a:latin typeface="+mj-lt"/>
              <a:ea typeface="+mn-ea"/>
              <a:cs typeface="+mn-ea"/>
              <a:sym typeface="Arial" panose="020B0604020202020204" pitchFamily="34" charset="0"/>
            </a:endParaRPr>
          </a:p>
        </p:txBody>
      </p:sp>
      <p:sp>
        <p:nvSpPr>
          <p:cNvPr id="12" name="矩形 11"/>
          <p:cNvSpPr/>
          <p:nvPr/>
        </p:nvSpPr>
        <p:spPr>
          <a:xfrm>
            <a:off x="0" y="1198245"/>
            <a:ext cx="139700" cy="10493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 name="文本框 10"/>
          <p:cNvSpPr txBox="1"/>
          <p:nvPr/>
        </p:nvSpPr>
        <p:spPr>
          <a:xfrm>
            <a:off x="833755" y="5084445"/>
            <a:ext cx="5750560" cy="1322070"/>
          </a:xfrm>
          <a:prstGeom prst="rect">
            <a:avLst/>
          </a:prstGeom>
          <a:noFill/>
        </p:spPr>
        <p:txBody>
          <a:bodyPr wrap="square" rtlCol="0">
            <a:spAutoFit/>
          </a:bodyPr>
          <a:p>
            <a:pPr marR="0" algn="l" defTabSz="914400" eaLnBrk="1" fontAlgn="auto" hangingPunct="1">
              <a:spcBef>
                <a:spcPts val="0"/>
              </a:spcBef>
              <a:spcAft>
                <a:spcPts val="0"/>
              </a:spcAft>
              <a:buClrTx/>
              <a:buSzTx/>
              <a:buFontTx/>
              <a:buNone/>
              <a:defRPr/>
            </a:pPr>
            <a:r>
              <a:rPr kumimoji="0" lang="en-US" sz="2000" b="1" cap="none" spc="0" normalizeH="0" baseline="0" noProof="0">
                <a:solidFill>
                  <a:schemeClr val="bg1"/>
                </a:solidFill>
                <a:effectLst>
                  <a:outerShdw blurRad="38100" dist="19050" dir="2700000" algn="tl" rotWithShape="0">
                    <a:schemeClr val="dk1">
                      <a:alpha val="40000"/>
                    </a:schemeClr>
                  </a:outerShdw>
                </a:effectLst>
                <a:ea typeface="+mn-ea"/>
                <a:cs typeface="+mn-ea"/>
                <a:sym typeface="Arial" panose="020B0604020202020204" pitchFamily="34" charset="0"/>
              </a:rPr>
              <a:t>Topic: Class and Gender</a:t>
            </a:r>
            <a:endParaRPr kumimoji="0" sz="2000" b="1" cap="none" spc="0" normalizeH="0" baseline="0" noProof="0">
              <a:solidFill>
                <a:schemeClr val="bg1"/>
              </a:solidFill>
              <a:effectLst>
                <a:outerShdw blurRad="38100" dist="19050" dir="2700000" algn="tl" rotWithShape="0">
                  <a:schemeClr val="dk1">
                    <a:alpha val="40000"/>
                  </a:schemeClr>
                </a:outerShdw>
              </a:effectLst>
              <a:ea typeface="+mn-ea"/>
              <a:cs typeface="+mn-ea"/>
              <a:sym typeface="Arial" panose="020B0604020202020204" pitchFamily="34" charset="0"/>
            </a:endParaRPr>
          </a:p>
          <a:p>
            <a:pPr marR="0" algn="l" defTabSz="914400" eaLnBrk="1" fontAlgn="auto" hangingPunct="1">
              <a:spcBef>
                <a:spcPts val="0"/>
              </a:spcBef>
              <a:spcAft>
                <a:spcPts val="0"/>
              </a:spcAft>
              <a:buClrTx/>
              <a:buSzTx/>
              <a:buFontTx/>
              <a:buNone/>
              <a:defRPr/>
            </a:pPr>
            <a:r>
              <a:rPr kumimoji="0" sz="2000" b="1" cap="none" spc="0" normalizeH="0" baseline="0" noProof="0">
                <a:solidFill>
                  <a:schemeClr val="bg1"/>
                </a:solidFill>
                <a:effectLst>
                  <a:outerShdw blurRad="38100" dist="19050" dir="2700000" algn="tl" rotWithShape="0">
                    <a:schemeClr val="dk1">
                      <a:alpha val="40000"/>
                    </a:schemeClr>
                  </a:outerShdw>
                </a:effectLst>
                <a:ea typeface="+mn-ea"/>
                <a:cs typeface="+mn-ea"/>
                <a:sym typeface="Arial" panose="020B0604020202020204" pitchFamily="34" charset="0"/>
              </a:rPr>
              <a:t>JMS215</a:t>
            </a:r>
            <a:endParaRPr kumimoji="0" sz="2000" b="1" cap="none" spc="0" normalizeH="0" baseline="0" noProof="0">
              <a:solidFill>
                <a:schemeClr val="bg1"/>
              </a:solidFill>
              <a:effectLst>
                <a:outerShdw blurRad="38100" dist="19050" dir="2700000" algn="tl" rotWithShape="0">
                  <a:schemeClr val="dk1">
                    <a:alpha val="40000"/>
                  </a:schemeClr>
                </a:outerShdw>
              </a:effectLst>
              <a:ea typeface="+mn-ea"/>
              <a:cs typeface="+mn-ea"/>
              <a:sym typeface="Arial" panose="020B0604020202020204" pitchFamily="34" charset="0"/>
            </a:endParaRPr>
          </a:p>
          <a:p>
            <a:pPr marR="0" algn="l" defTabSz="914400" eaLnBrk="1" fontAlgn="auto" hangingPunct="1">
              <a:spcBef>
                <a:spcPts val="0"/>
              </a:spcBef>
              <a:spcAft>
                <a:spcPts val="0"/>
              </a:spcAft>
              <a:buClrTx/>
              <a:buSzTx/>
              <a:buFontTx/>
              <a:buNone/>
              <a:defRPr/>
            </a:pPr>
            <a:r>
              <a:rPr kumimoji="0" lang="en-US" sz="2000" b="1" cap="none" spc="0" normalizeH="0" baseline="0" noProof="0">
                <a:solidFill>
                  <a:schemeClr val="bg1"/>
                </a:solidFill>
                <a:effectLst>
                  <a:outerShdw blurRad="38100" dist="19050" dir="2700000" algn="tl" rotWithShape="0">
                    <a:schemeClr val="dk1">
                      <a:alpha val="40000"/>
                    </a:schemeClr>
                  </a:outerShdw>
                </a:effectLst>
                <a:ea typeface="+mn-ea"/>
                <a:cs typeface="+mn-ea"/>
                <a:sym typeface="Arial" panose="020B0604020202020204" pitchFamily="34" charset="0"/>
              </a:rPr>
              <a:t>Professor: Thiam Huat Kam</a:t>
            </a:r>
            <a:endParaRPr kumimoji="0" lang="en-US" sz="2000" b="1" cap="none" spc="0" normalizeH="0" baseline="0" noProof="0">
              <a:solidFill>
                <a:schemeClr val="bg1"/>
              </a:solidFill>
              <a:effectLst>
                <a:outerShdw blurRad="38100" dist="19050" dir="2700000" algn="tl" rotWithShape="0">
                  <a:schemeClr val="dk1">
                    <a:alpha val="40000"/>
                  </a:schemeClr>
                </a:outerShdw>
              </a:effectLst>
              <a:ea typeface="+mn-ea"/>
              <a:cs typeface="+mn-ea"/>
              <a:sym typeface="Arial" panose="020B0604020202020204" pitchFamily="34" charset="0"/>
            </a:endParaRPr>
          </a:p>
          <a:p>
            <a:pPr marR="0" algn="l" defTabSz="914400" eaLnBrk="1" fontAlgn="auto" hangingPunct="1">
              <a:spcBef>
                <a:spcPts val="0"/>
              </a:spcBef>
              <a:spcAft>
                <a:spcPts val="0"/>
              </a:spcAft>
              <a:buClrTx/>
              <a:buSzTx/>
              <a:buFontTx/>
              <a:buNone/>
              <a:defRPr/>
            </a:pPr>
            <a:r>
              <a:rPr kumimoji="0" lang="en-US" sz="2000" b="1" cap="none" spc="0" normalizeH="0" baseline="0" noProof="0">
                <a:solidFill>
                  <a:schemeClr val="bg1"/>
                </a:solidFill>
                <a:effectLst>
                  <a:outerShdw blurRad="38100" dist="19050" dir="2700000" algn="tl" rotWithShape="0">
                    <a:schemeClr val="dk1">
                      <a:alpha val="40000"/>
                    </a:schemeClr>
                  </a:outerShdw>
                </a:effectLst>
                <a:ea typeface="+mn-ea"/>
                <a:cs typeface="+mn-ea"/>
                <a:sym typeface="Arial" panose="020B0604020202020204" pitchFamily="34" charset="0"/>
              </a:rPr>
              <a:t>Date: July 3 2020</a:t>
            </a:r>
            <a:endParaRPr kumimoji="0" lang="en-US" sz="2000" b="1" cap="none" spc="0" normalizeH="0" baseline="0" noProof="0">
              <a:solidFill>
                <a:schemeClr val="bg1"/>
              </a:solidFill>
              <a:effectLst>
                <a:outerShdw blurRad="38100" dist="19050" dir="2700000" algn="tl" rotWithShape="0">
                  <a:schemeClr val="dk1">
                    <a:alpha val="40000"/>
                  </a:schemeClr>
                </a:outerShdw>
              </a:effectLst>
              <a:ea typeface="+mn-ea"/>
              <a:cs typeface="+mn-ea"/>
              <a:sym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850900"/>
            <a:ext cx="12192000" cy="601345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9237" name="TextBox 13"/>
          <p:cNvSpPr txBox="1"/>
          <p:nvPr/>
        </p:nvSpPr>
        <p:spPr>
          <a:xfrm>
            <a:off x="426720" y="1183640"/>
            <a:ext cx="11113770" cy="5384165"/>
          </a:xfrm>
          <a:prstGeom prst="rect">
            <a:avLst/>
          </a:prstGeom>
          <a:noFill/>
          <a:ln w="9525">
            <a:noFill/>
          </a:ln>
        </p:spPr>
        <p:txBody>
          <a:bodyPr wrap="square" lIns="0" tIns="0" rIns="0" bIns="0">
            <a:spAutoFit/>
            <a:scene3d>
              <a:camera prst="orthographicFront"/>
              <a:lightRig rig="threePt" dir="t"/>
            </a:scene3d>
          </a:bodyPr>
          <a:p>
            <a:pPr algn="l" defTabSz="1216025" eaLnBrk="1" hangingPunct="1">
              <a:spcBef>
                <a:spcPct val="20000"/>
              </a:spcBef>
            </a:pPr>
            <a:r>
              <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Butsch, R. (2010).  Ralph, Fred, Archie and Homer and the King of Queens: Why television keeps recreating the white male 	working-class buffoon. In G. Dines and J.M Humez [Eds.] </a:t>
            </a:r>
            <a:r>
              <a:rPr lang="en-US" altLang="zh-CN" sz="1400" b="1" i="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Gender, Race, and Class in the Media </a:t>
            </a:r>
            <a:r>
              <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(3rd Ed, pp. 101-107). 	Thousand Oaks, CA: Sage Publications.</a:t>
            </a:r>
            <a:endPar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endParaRPr>
          </a:p>
          <a:p>
            <a:pPr algn="l" defTabSz="1216025" eaLnBrk="1" hangingPunct="1">
              <a:spcBef>
                <a:spcPct val="20000"/>
              </a:spcBef>
            </a:pPr>
            <a:endPar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endParaRPr>
          </a:p>
          <a:p>
            <a:pPr algn="l" defTabSz="1216025" eaLnBrk="1" hangingPunct="1">
              <a:spcBef>
                <a:spcPct val="20000"/>
              </a:spcBef>
            </a:pPr>
            <a:r>
              <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Ciasullo, A. (2011).  Making her (in)visible: Cultural representations of lesbianism and the lesbian body in the 1990s.” In M.C. 	Kearney  [Ed.] </a:t>
            </a:r>
            <a:r>
              <a:rPr lang="en-US" altLang="zh-CN" sz="1400" b="1" i="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The Gender and Media Reader</a:t>
            </a:r>
            <a:r>
              <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 (pp. 329-341). London: Routledge.</a:t>
            </a:r>
            <a:endPar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endParaRPr>
          </a:p>
          <a:p>
            <a:pPr algn="l" defTabSz="1216025" eaLnBrk="1" hangingPunct="1">
              <a:spcBef>
                <a:spcPct val="20000"/>
              </a:spcBef>
            </a:pPr>
            <a:endPar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endParaRPr>
          </a:p>
          <a:p>
            <a:pPr algn="l" defTabSz="1216025" eaLnBrk="1" hangingPunct="1">
              <a:spcBef>
                <a:spcPct val="20000"/>
              </a:spcBef>
            </a:pPr>
            <a:r>
              <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Douglas, S. (2007).  Where the girls are: Growing up female in the mass media. . In B. Arrighi [Ed.] </a:t>
            </a:r>
            <a:r>
              <a:rPr lang="en-US" altLang="zh-CN" sz="1400" b="1" i="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Understanding Inequality: the 	Intersection of Race/Ethnicity, Class, and Gender</a:t>
            </a:r>
            <a:r>
              <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 ( 2nd Ed. pp. 241-249). Lanham, MD: Rowman &amp; Littlefield.</a:t>
            </a:r>
            <a:endPar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endParaRPr>
          </a:p>
          <a:p>
            <a:pPr algn="l" defTabSz="1216025" eaLnBrk="1" hangingPunct="1">
              <a:spcBef>
                <a:spcPct val="20000"/>
              </a:spcBef>
            </a:pPr>
            <a:endPar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endParaRPr>
          </a:p>
          <a:p>
            <a:pPr algn="l" defTabSz="1216025" eaLnBrk="1" hangingPunct="1">
              <a:spcBef>
                <a:spcPct val="20000"/>
              </a:spcBef>
            </a:pPr>
            <a:r>
              <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 Heldman, C. (2008). Out-of-body image.  Ms., 51-55.</a:t>
            </a:r>
            <a:endPar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endParaRPr>
          </a:p>
          <a:p>
            <a:pPr algn="l" defTabSz="1216025" eaLnBrk="1" hangingPunct="1">
              <a:spcBef>
                <a:spcPct val="20000"/>
              </a:spcBef>
            </a:pPr>
            <a:endPar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endParaRPr>
          </a:p>
          <a:p>
            <a:pPr algn="l" defTabSz="1216025" eaLnBrk="1" hangingPunct="1">
              <a:spcBef>
                <a:spcPct val="20000"/>
              </a:spcBef>
            </a:pPr>
            <a:r>
              <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Hooks, B. (2009).  Ain’t I a Woman: Black Women and Feminism. Boston: South End Press.</a:t>
            </a:r>
            <a:endPar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endParaRPr>
          </a:p>
          <a:p>
            <a:pPr algn="l" defTabSz="1216025" eaLnBrk="1" hangingPunct="1">
              <a:spcBef>
                <a:spcPct val="20000"/>
              </a:spcBef>
            </a:pPr>
            <a:endPar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endParaRPr>
          </a:p>
          <a:p>
            <a:pPr algn="l" defTabSz="1216025" eaLnBrk="1" hangingPunct="1">
              <a:spcBef>
                <a:spcPct val="20000"/>
              </a:spcBef>
            </a:pPr>
            <a:r>
              <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Jensen, R. (2011). Whiteness. . In S. Caliendo and C. McIlwain [Eds.] </a:t>
            </a:r>
            <a:r>
              <a:rPr lang="en-US" altLang="zh-CN" sz="1400" b="1" i="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The Routledge Companion to Race and Ethnicity</a:t>
            </a:r>
            <a:r>
              <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 (pp. 21-28). 	London: Routledge.</a:t>
            </a:r>
            <a:endPar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endParaRPr>
          </a:p>
          <a:p>
            <a:pPr algn="l" defTabSz="1216025" eaLnBrk="1" hangingPunct="1">
              <a:spcBef>
                <a:spcPct val="20000"/>
              </a:spcBef>
            </a:pPr>
            <a:endPar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endParaRPr>
          </a:p>
          <a:p>
            <a:pPr algn="l" defTabSz="1216025" eaLnBrk="1" hangingPunct="1">
              <a:spcBef>
                <a:spcPct val="20000"/>
              </a:spcBef>
            </a:pPr>
            <a:r>
              <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Lull, J. (2003). Hegemony. In G. Dines and J.M. Humez [Eds.] </a:t>
            </a:r>
            <a:r>
              <a:rPr lang="en-US" altLang="zh-CN" sz="1400" b="1" i="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Gender, Race, Class and the Media</a:t>
            </a:r>
            <a:r>
              <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 (pp. 61-65). Thousand Oaks, CA: 	Sage Publications.</a:t>
            </a:r>
            <a:endPar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endParaRPr>
          </a:p>
          <a:p>
            <a:pPr algn="l" defTabSz="1216025" eaLnBrk="1" hangingPunct="1">
              <a:spcBef>
                <a:spcPct val="20000"/>
              </a:spcBef>
            </a:pPr>
            <a:endPar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endParaRPr>
          </a:p>
          <a:p>
            <a:pPr algn="l" defTabSz="1216025" eaLnBrk="1" hangingPunct="1">
              <a:spcBef>
                <a:spcPct val="20000"/>
              </a:spcBef>
            </a:pPr>
            <a:r>
              <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Sellnow, D. (2010). The Rhetorical Power of Popular Culture. Thousand Oaks, CA: Sage Publications.</a:t>
            </a:r>
            <a:endPar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endParaRPr>
          </a:p>
          <a:p>
            <a:pPr algn="l" defTabSz="1216025" eaLnBrk="1" hangingPunct="1">
              <a:spcBef>
                <a:spcPct val="20000"/>
              </a:spcBef>
            </a:pPr>
            <a:endParaRPr lang="en-US" altLang="zh-CN" sz="1400" b="1" dirty="0">
              <a:solidFill>
                <a:schemeClr val="bg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endParaRPr>
          </a:p>
        </p:txBody>
      </p:sp>
      <p:sp>
        <p:nvSpPr>
          <p:cNvPr id="11" name="标题 10"/>
          <p:cNvSpPr>
            <a:spLocks noGrp="1"/>
          </p:cNvSpPr>
          <p:nvPr>
            <p:ph type="title"/>
          </p:nvPr>
        </p:nvSpPr>
        <p:spPr>
          <a:xfrm>
            <a:off x="490538" y="243840"/>
            <a:ext cx="1550670" cy="368300"/>
          </a:xfrm>
        </p:spPr>
        <p:txBody>
          <a:bodyPr wrap="none" rtlCol="0">
            <a:sp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rPr>
              <a:t>References </a:t>
            </a:r>
            <a:endParaRPr kumimoji="0" lang="en-US" altLang="zh-CN"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p:sp>
        <p:nvSpPr>
          <p:cNvPr id="9" name="文本框 8"/>
          <p:cNvSpPr txBox="1"/>
          <p:nvPr/>
        </p:nvSpPr>
        <p:spPr>
          <a:xfrm>
            <a:off x="1274763" y="2508250"/>
            <a:ext cx="9283700" cy="1446213"/>
          </a:xfrm>
          <a:prstGeom prst="rect">
            <a:avLst/>
          </a:prstGeom>
          <a:noFill/>
        </p:spPr>
        <p:txBody>
          <a:bodyPr wrap="square" rtlCol="0">
            <a:spAutoFit/>
          </a:bodyPr>
          <a:lstStyle/>
          <a:p>
            <a:pPr marR="0" algn="ctr" defTabSz="914400" eaLnBrk="1" fontAlgn="auto" hangingPunct="1">
              <a:spcBef>
                <a:spcPts val="0"/>
              </a:spcBef>
              <a:spcAft>
                <a:spcPts val="0"/>
              </a:spcAft>
              <a:buClrTx/>
              <a:buSzTx/>
              <a:buFontTx/>
              <a:buNone/>
              <a:defRPr/>
            </a:pPr>
            <a:r>
              <a:rPr kumimoji="0" lang="en-US" altLang="zh-CN" sz="8800" b="1" kern="1200" cap="none" spc="0" normalizeH="0" baseline="0" noProof="0" smtClean="0">
                <a:solidFill>
                  <a:prstClr val="white"/>
                </a:solidFill>
                <a:latin typeface="+mn-lt"/>
                <a:ea typeface="+mn-ea"/>
                <a:cs typeface="+mn-ea"/>
                <a:sym typeface="Arial" panose="020B0604020202020204" pitchFamily="34" charset="0"/>
              </a:rPr>
              <a:t>THANKS</a:t>
            </a:r>
            <a:endParaRPr kumimoji="0" lang="zh-CN" altLang="en-US" sz="8800" b="1" kern="1200" cap="none" spc="0" normalizeH="0" baseline="0" noProof="0">
              <a:solidFill>
                <a:prstClr val="white"/>
              </a:solidFill>
              <a:latin typeface="+mn-lt"/>
              <a:ea typeface="+mn-ea"/>
              <a:cs typeface="+mn-ea"/>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5"/>
          <p:cNvSpPr/>
          <p:nvPr/>
        </p:nvSpPr>
        <p:spPr>
          <a:xfrm>
            <a:off x="4472940" y="2003425"/>
            <a:ext cx="3144838" cy="19939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lt1"/>
              </a:solidFill>
              <a:effectLst/>
              <a:uLnTx/>
              <a:uFillTx/>
              <a:latin typeface="+mn-lt"/>
              <a:ea typeface="+mn-ea"/>
              <a:cs typeface="+mn-cs"/>
            </a:endParaRPr>
          </a:p>
        </p:txBody>
      </p:sp>
      <p:sp>
        <p:nvSpPr>
          <p:cNvPr id="5124" name="Rectangle 6"/>
          <p:cNvSpPr/>
          <p:nvPr/>
        </p:nvSpPr>
        <p:spPr>
          <a:xfrm>
            <a:off x="7823200" y="2003425"/>
            <a:ext cx="3144838" cy="1993900"/>
          </a:xfrm>
          <a:prstGeom prst="rect">
            <a:avLst/>
          </a:prstGeom>
          <a:solidFill>
            <a:srgbClr val="595959"/>
          </a:solidFill>
          <a:ln w="9525">
            <a:noFill/>
          </a:ln>
        </p:spPr>
        <p:txBody>
          <a:bodyPr lIns="0" tIns="0" rIns="0" bIns="0"/>
          <a:p>
            <a:pPr eaLnBrk="1" hangingPunct="1"/>
            <a:endParaRPr lang="id-ID" altLang="zh-CN" dirty="0">
              <a:latin typeface="Arial" panose="020B0604020202020204" pitchFamily="34" charset="0"/>
            </a:endParaRPr>
          </a:p>
        </p:txBody>
      </p:sp>
      <p:sp>
        <p:nvSpPr>
          <p:cNvPr id="19" name="圆角矩形 18"/>
          <p:cNvSpPr/>
          <p:nvPr/>
        </p:nvSpPr>
        <p:spPr>
          <a:xfrm>
            <a:off x="1447800" y="4799965"/>
            <a:ext cx="3050540" cy="46228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6" name="文本框 17"/>
          <p:cNvSpPr txBox="1"/>
          <p:nvPr/>
        </p:nvSpPr>
        <p:spPr>
          <a:xfrm>
            <a:off x="1284605" y="4846955"/>
            <a:ext cx="3321685" cy="368300"/>
          </a:xfrm>
          <a:prstGeom prst="rect">
            <a:avLst/>
          </a:prstGeom>
          <a:noFill/>
          <a:ln w="9525">
            <a:noFill/>
          </a:ln>
        </p:spPr>
        <p:txBody>
          <a:bodyPr wrap="square">
            <a:spAutoFit/>
          </a:bodyPr>
          <a:p>
            <a:pPr algn="ctr" defTabSz="1216025" eaLnBrk="1" hangingPunct="1">
              <a:spcBef>
                <a:spcPct val="20000"/>
              </a:spcBef>
            </a:pPr>
            <a:r>
              <a:rPr lang="en-US" altLang="zh-CN" b="1" dirty="0">
                <a:solidFill>
                  <a:schemeClr val="bg1"/>
                </a:solidFill>
                <a:latin typeface="Arial" panose="020B0604020202020204" pitchFamily="34" charset="0"/>
                <a:sym typeface="Arial" panose="020B0604020202020204" pitchFamily="34" charset="0"/>
              </a:rPr>
              <a:t>PROFITS</a:t>
            </a:r>
            <a:endParaRPr lang="en-US" altLang="zh-CN" b="1" dirty="0">
              <a:solidFill>
                <a:schemeClr val="bg1"/>
              </a:solidFill>
              <a:latin typeface="Arial" panose="020B0604020202020204" pitchFamily="34" charset="0"/>
              <a:sym typeface="Arial" panose="020B0604020202020204" pitchFamily="34" charset="0"/>
            </a:endParaRPr>
          </a:p>
        </p:txBody>
      </p:sp>
      <p:sp>
        <p:nvSpPr>
          <p:cNvPr id="5129" name="TextBox 13"/>
          <p:cNvSpPr txBox="1"/>
          <p:nvPr/>
        </p:nvSpPr>
        <p:spPr>
          <a:xfrm>
            <a:off x="4722813" y="2314575"/>
            <a:ext cx="2574290" cy="245745"/>
          </a:xfrm>
          <a:prstGeom prst="rect">
            <a:avLst/>
          </a:prstGeom>
          <a:noFill/>
          <a:ln w="9525">
            <a:noFill/>
          </a:ln>
        </p:spPr>
        <p:txBody>
          <a:bodyPr wrap="square" lIns="0" tIns="0" rIns="0" bIns="0">
            <a:spAutoFit/>
          </a:bodyPr>
          <a:p>
            <a:pPr algn="ctr" defTabSz="1216025" eaLnBrk="1" hangingPunct="1">
              <a:spcBef>
                <a:spcPct val="20000"/>
              </a:spcBef>
            </a:pPr>
            <a:r>
              <a:rPr lang="en-US" altLang="x-none" sz="1600" b="1" dirty="0">
                <a:solidFill>
                  <a:schemeClr val="bg1"/>
                </a:solidFill>
                <a:latin typeface="Arial" panose="020B0604020202020204" pitchFamily="34" charset="0"/>
                <a:sym typeface="Arial" panose="020B0604020202020204" pitchFamily="34" charset="0"/>
              </a:rPr>
              <a:t>MORAL?</a:t>
            </a:r>
            <a:endParaRPr lang="en-US" altLang="x-none" sz="1600" b="1" dirty="0">
              <a:solidFill>
                <a:schemeClr val="bg1"/>
              </a:solidFill>
              <a:latin typeface="Arial" panose="020B0604020202020204" pitchFamily="34" charset="0"/>
              <a:sym typeface="Arial" panose="020B0604020202020204" pitchFamily="34" charset="0"/>
            </a:endParaRPr>
          </a:p>
        </p:txBody>
      </p:sp>
      <p:sp>
        <p:nvSpPr>
          <p:cNvPr id="5131" name="矩形 24"/>
          <p:cNvSpPr/>
          <p:nvPr/>
        </p:nvSpPr>
        <p:spPr>
          <a:xfrm>
            <a:off x="1447800" y="5405438"/>
            <a:ext cx="9725025" cy="1107440"/>
          </a:xfrm>
          <a:prstGeom prst="rect">
            <a:avLst/>
          </a:prstGeom>
          <a:noFill/>
          <a:ln w="9525">
            <a:noFill/>
          </a:ln>
        </p:spPr>
        <p:txBody>
          <a:bodyPr lIns="0" tIns="0" rIns="0" bIns="0">
            <a:spAutoFit/>
          </a:bodyPr>
          <a:p>
            <a:pPr defTabSz="1216025" eaLnBrk="1" hangingPunct="1">
              <a:lnSpc>
                <a:spcPct val="120000"/>
              </a:lnSpc>
              <a:spcBef>
                <a:spcPct val="20000"/>
              </a:spcBef>
            </a:pPr>
            <a:r>
              <a:rPr lang="en-US" altLang="zh-CN" sz="2000" dirty="0">
                <a:solidFill>
                  <a:srgbClr val="445469"/>
                </a:solidFill>
                <a:latin typeface="Microsoft YaHei" panose="020B0503020204020204" pitchFamily="34" charset="-122"/>
                <a:sym typeface="Arial" panose="020B0604020202020204" pitchFamily="34" charset="0"/>
              </a:rPr>
              <a:t>Sellnow(2010) explained that </a:t>
            </a:r>
            <a:r>
              <a:rPr lang="en-US" altLang="zh-CN" sz="2000" dirty="0">
                <a:solidFill>
                  <a:srgbClr val="445469"/>
                </a:solidFill>
                <a:latin typeface="+mj-lt"/>
                <a:cs typeface="+mj-lt"/>
                <a:sym typeface="Arial" panose="020B0604020202020204" pitchFamily="34" charset="0"/>
              </a:rPr>
              <a:t>“</a:t>
            </a:r>
            <a:r>
              <a:rPr lang="en-US" altLang="zh-CN" sz="2000" dirty="0">
                <a:solidFill>
                  <a:srgbClr val="445469"/>
                </a:solidFill>
                <a:latin typeface="Microsoft YaHei" panose="020B0503020204020204" pitchFamily="34" charset="-122"/>
                <a:sym typeface="Arial" panose="020B0604020202020204" pitchFamily="34" charset="0"/>
              </a:rPr>
              <a:t>producers of entertainment media may operate by ethical standards that differ from yours or mine and, moreover, they might at times compromise ethical standards in the quest for higher profits</a:t>
            </a:r>
            <a:r>
              <a:rPr lang="en-US" altLang="zh-CN" sz="2000" dirty="0">
                <a:solidFill>
                  <a:srgbClr val="445469"/>
                </a:solidFill>
                <a:latin typeface="+mj-lt"/>
                <a:cs typeface="+mj-lt"/>
                <a:sym typeface="Arial" panose="020B0604020202020204" pitchFamily="34" charset="0"/>
              </a:rPr>
              <a:t>”</a:t>
            </a:r>
            <a:r>
              <a:rPr lang="en-US" altLang="zh-CN" sz="2000" dirty="0">
                <a:solidFill>
                  <a:srgbClr val="445469"/>
                </a:solidFill>
                <a:latin typeface="Microsoft YaHei" panose="020B0503020204020204" pitchFamily="34" charset="-122"/>
                <a:sym typeface="Arial" panose="020B0604020202020204" pitchFamily="34" charset="0"/>
              </a:rPr>
              <a:t>(p. 2).</a:t>
            </a:r>
            <a:endParaRPr lang="en-US" altLang="zh-CN" sz="2000" dirty="0">
              <a:solidFill>
                <a:srgbClr val="445469"/>
              </a:solidFill>
              <a:latin typeface="Microsoft YaHei" panose="020B0503020204020204" pitchFamily="34" charset="-122"/>
              <a:sym typeface="Arial" panose="020B0604020202020204" pitchFamily="34" charset="0"/>
            </a:endParaRPr>
          </a:p>
        </p:txBody>
      </p:sp>
      <p:sp>
        <p:nvSpPr>
          <p:cNvPr id="7" name="标题 6"/>
          <p:cNvSpPr>
            <a:spLocks noGrp="1"/>
          </p:cNvSpPr>
          <p:nvPr>
            <p:ph type="title"/>
          </p:nvPr>
        </p:nvSpPr>
        <p:spPr>
          <a:xfrm>
            <a:off x="490538" y="234950"/>
            <a:ext cx="2790190" cy="368300"/>
          </a:xfrm>
        </p:spPr>
        <p:txBody>
          <a:bodyPr wrap="none" rtlCol="0">
            <a:sp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rPr>
              <a:t>The goal of the media</a:t>
            </a:r>
            <a:endParaRPr kumimoji="0" lang="en-US" altLang="zh-CN"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endParaRPr>
          </a:p>
        </p:txBody>
      </p:sp>
      <p:sp>
        <p:nvSpPr>
          <p:cNvPr id="3" name="矩形 24"/>
          <p:cNvSpPr/>
          <p:nvPr/>
        </p:nvSpPr>
        <p:spPr>
          <a:xfrm>
            <a:off x="1459230" y="1290003"/>
            <a:ext cx="9725025" cy="368935"/>
          </a:xfrm>
          <a:prstGeom prst="rect">
            <a:avLst/>
          </a:prstGeom>
          <a:noFill/>
          <a:ln w="9525">
            <a:noFill/>
          </a:ln>
        </p:spPr>
        <p:txBody>
          <a:bodyPr lIns="0" tIns="0" rIns="0" bIns="0">
            <a:spAutoFit/>
          </a:bodyPr>
          <a:p>
            <a:pPr defTabSz="1216025" eaLnBrk="1" hangingPunct="1">
              <a:lnSpc>
                <a:spcPct val="120000"/>
              </a:lnSpc>
              <a:spcBef>
                <a:spcPct val="20000"/>
              </a:spcBef>
            </a:pPr>
            <a:r>
              <a:rPr lang="en-US" altLang="zh-CN" sz="2000" dirty="0">
                <a:solidFill>
                  <a:srgbClr val="445469"/>
                </a:solidFill>
                <a:latin typeface="Microsoft YaHei" panose="020B0503020204020204" pitchFamily="34" charset="-122"/>
                <a:sym typeface="Arial" panose="020B0604020202020204" pitchFamily="34" charset="0"/>
              </a:rPr>
              <a:t>what does the media represent?</a:t>
            </a:r>
            <a:r>
              <a:rPr lang="en-US" altLang="zh-CN" sz="1200" dirty="0">
                <a:solidFill>
                  <a:srgbClr val="445469"/>
                </a:solidFill>
                <a:latin typeface="Microsoft YaHei" panose="020B0503020204020204" pitchFamily="34" charset="-122"/>
                <a:sym typeface="Arial" panose="020B0604020202020204" pitchFamily="34" charset="0"/>
              </a:rPr>
              <a:t> </a:t>
            </a:r>
            <a:endParaRPr lang="en-US" altLang="zh-CN" sz="1200" dirty="0">
              <a:solidFill>
                <a:srgbClr val="445469"/>
              </a:solidFill>
              <a:latin typeface="Microsoft YaHei" panose="020B0503020204020204" pitchFamily="34" charset="-122"/>
              <a:sym typeface="Arial" panose="020B0604020202020204" pitchFamily="34" charset="0"/>
            </a:endParaRPr>
          </a:p>
        </p:txBody>
      </p:sp>
      <p:pic>
        <p:nvPicPr>
          <p:cNvPr id="4" name="Picture 3" descr="poor"/>
          <p:cNvPicPr>
            <a:picLocks noChangeAspect="1"/>
          </p:cNvPicPr>
          <p:nvPr/>
        </p:nvPicPr>
        <p:blipFill>
          <a:blip r:embed="rId1"/>
          <a:stretch>
            <a:fillRect/>
          </a:stretch>
        </p:blipFill>
        <p:spPr>
          <a:xfrm>
            <a:off x="7823200" y="2019300"/>
            <a:ext cx="3145155" cy="1983105"/>
          </a:xfrm>
          <a:prstGeom prst="rect">
            <a:avLst/>
          </a:prstGeom>
        </p:spPr>
      </p:pic>
      <p:sp>
        <p:nvSpPr>
          <p:cNvPr id="5" name="TextBox 13"/>
          <p:cNvSpPr txBox="1"/>
          <p:nvPr/>
        </p:nvSpPr>
        <p:spPr>
          <a:xfrm>
            <a:off x="4687253" y="2630805"/>
            <a:ext cx="2574290" cy="245745"/>
          </a:xfrm>
          <a:prstGeom prst="rect">
            <a:avLst/>
          </a:prstGeom>
          <a:noFill/>
          <a:ln w="9525">
            <a:noFill/>
          </a:ln>
        </p:spPr>
        <p:txBody>
          <a:bodyPr wrap="square" lIns="0" tIns="0" rIns="0" bIns="0">
            <a:spAutoFit/>
          </a:bodyPr>
          <a:p>
            <a:pPr algn="ctr" defTabSz="1216025" eaLnBrk="1" hangingPunct="1">
              <a:spcBef>
                <a:spcPct val="20000"/>
              </a:spcBef>
            </a:pPr>
            <a:r>
              <a:rPr lang="en-US" altLang="x-none" sz="1600" b="1" dirty="0">
                <a:solidFill>
                  <a:schemeClr val="bg1"/>
                </a:solidFill>
                <a:latin typeface="Arial" panose="020B0604020202020204" pitchFamily="34" charset="0"/>
                <a:sym typeface="Arial" panose="020B0604020202020204" pitchFamily="34" charset="0"/>
              </a:rPr>
              <a:t>LAW?</a:t>
            </a:r>
            <a:endParaRPr lang="en-US" altLang="x-none" sz="1600" b="1" dirty="0">
              <a:solidFill>
                <a:schemeClr val="bg1"/>
              </a:solidFill>
              <a:latin typeface="Arial" panose="020B0604020202020204" pitchFamily="34" charset="0"/>
              <a:sym typeface="Arial" panose="020B0604020202020204" pitchFamily="34" charset="0"/>
            </a:endParaRPr>
          </a:p>
        </p:txBody>
      </p:sp>
      <p:sp>
        <p:nvSpPr>
          <p:cNvPr id="6" name="TextBox 13"/>
          <p:cNvSpPr txBox="1"/>
          <p:nvPr/>
        </p:nvSpPr>
        <p:spPr>
          <a:xfrm>
            <a:off x="4687253" y="2965450"/>
            <a:ext cx="2574290" cy="245745"/>
          </a:xfrm>
          <a:prstGeom prst="rect">
            <a:avLst/>
          </a:prstGeom>
          <a:noFill/>
          <a:ln w="9525">
            <a:noFill/>
          </a:ln>
        </p:spPr>
        <p:txBody>
          <a:bodyPr wrap="square" lIns="0" tIns="0" rIns="0" bIns="0">
            <a:spAutoFit/>
          </a:bodyPr>
          <a:p>
            <a:pPr algn="ctr" defTabSz="1216025" eaLnBrk="1" hangingPunct="1">
              <a:spcBef>
                <a:spcPct val="20000"/>
              </a:spcBef>
            </a:pPr>
            <a:r>
              <a:rPr lang="en-US" altLang="x-none" sz="1600" b="1" dirty="0">
                <a:solidFill>
                  <a:schemeClr val="bg1"/>
                </a:solidFill>
                <a:latin typeface="Arial" panose="020B0604020202020204" pitchFamily="34" charset="0"/>
                <a:sym typeface="Arial" panose="020B0604020202020204" pitchFamily="34" charset="0"/>
              </a:rPr>
              <a:t>POOR?</a:t>
            </a:r>
            <a:endParaRPr lang="en-US" altLang="x-none" sz="1600" b="1" dirty="0">
              <a:solidFill>
                <a:schemeClr val="bg1"/>
              </a:solidFill>
              <a:latin typeface="Arial" panose="020B0604020202020204" pitchFamily="34" charset="0"/>
              <a:sym typeface="Arial" panose="020B0604020202020204" pitchFamily="34" charset="0"/>
            </a:endParaRPr>
          </a:p>
        </p:txBody>
      </p:sp>
      <p:sp>
        <p:nvSpPr>
          <p:cNvPr id="8" name="TextBox 13"/>
          <p:cNvSpPr txBox="1"/>
          <p:nvPr/>
        </p:nvSpPr>
        <p:spPr>
          <a:xfrm>
            <a:off x="4705033" y="3308985"/>
            <a:ext cx="2574290" cy="245745"/>
          </a:xfrm>
          <a:prstGeom prst="rect">
            <a:avLst/>
          </a:prstGeom>
          <a:noFill/>
          <a:ln w="9525">
            <a:noFill/>
          </a:ln>
        </p:spPr>
        <p:txBody>
          <a:bodyPr wrap="square" lIns="0" tIns="0" rIns="0" bIns="0">
            <a:spAutoFit/>
          </a:bodyPr>
          <a:p>
            <a:pPr algn="ctr" defTabSz="1216025" eaLnBrk="1" hangingPunct="1">
              <a:spcBef>
                <a:spcPct val="20000"/>
              </a:spcBef>
            </a:pPr>
            <a:r>
              <a:rPr lang="en-US" altLang="x-none" sz="1600" b="1" dirty="0">
                <a:solidFill>
                  <a:schemeClr val="bg1"/>
                </a:solidFill>
                <a:latin typeface="Arial" panose="020B0604020202020204" pitchFamily="34" charset="0"/>
                <a:sym typeface="Arial" panose="020B0604020202020204" pitchFamily="34" charset="0"/>
              </a:rPr>
              <a:t>THE WEAK?</a:t>
            </a:r>
            <a:endParaRPr lang="en-US" altLang="x-none" sz="1600" b="1" dirty="0">
              <a:solidFill>
                <a:schemeClr val="bg1"/>
              </a:solidFill>
              <a:latin typeface="Arial" panose="020B0604020202020204" pitchFamily="34" charset="0"/>
              <a:sym typeface="Arial" panose="020B0604020202020204" pitchFamily="34" charset="0"/>
            </a:endParaRPr>
          </a:p>
        </p:txBody>
      </p:sp>
      <p:sp>
        <p:nvSpPr>
          <p:cNvPr id="9" name="矩形 24"/>
          <p:cNvSpPr/>
          <p:nvPr/>
        </p:nvSpPr>
        <p:spPr>
          <a:xfrm>
            <a:off x="7873365" y="4095115"/>
            <a:ext cx="3147060" cy="441960"/>
          </a:xfrm>
          <a:prstGeom prst="rect">
            <a:avLst/>
          </a:prstGeom>
          <a:noFill/>
          <a:ln w="9525">
            <a:noFill/>
          </a:ln>
        </p:spPr>
        <p:txBody>
          <a:bodyPr wrap="square" lIns="0" tIns="0" rIns="0" bIns="0">
            <a:spAutoFit/>
          </a:bodyPr>
          <a:p>
            <a:pPr defTabSz="1216025" eaLnBrk="1" hangingPunct="1">
              <a:lnSpc>
                <a:spcPct val="120000"/>
              </a:lnSpc>
              <a:spcBef>
                <a:spcPct val="20000"/>
              </a:spcBef>
            </a:pPr>
            <a:r>
              <a:rPr lang="en-US" altLang="zh-CN" sz="800" dirty="0">
                <a:solidFill>
                  <a:srgbClr val="445469"/>
                </a:solidFill>
                <a:latin typeface="Microsoft YaHei" panose="020B0503020204020204" pitchFamily="34" charset="-122"/>
                <a:sym typeface="Arial" panose="020B0604020202020204" pitchFamily="34" charset="0"/>
              </a:rPr>
              <a:t>picture comes from https://www.vox.com/policy-and-politics/2016/11/22/13641654/paul-ryan-trump-poverty-safety-net</a:t>
            </a:r>
            <a:endParaRPr lang="en-US" altLang="zh-CN" sz="800" dirty="0">
              <a:solidFill>
                <a:srgbClr val="445469"/>
              </a:solidFill>
              <a:latin typeface="Microsoft YaHei" panose="020B0503020204020204" pitchFamily="34" charset="-122"/>
              <a:sym typeface="Arial" panose="020B0604020202020204" pitchFamily="34" charset="0"/>
            </a:endParaRPr>
          </a:p>
        </p:txBody>
      </p:sp>
      <p:sp>
        <p:nvSpPr>
          <p:cNvPr id="10" name="矩形 24"/>
          <p:cNvSpPr/>
          <p:nvPr/>
        </p:nvSpPr>
        <p:spPr>
          <a:xfrm>
            <a:off x="1459230" y="4095115"/>
            <a:ext cx="3147060" cy="441960"/>
          </a:xfrm>
          <a:prstGeom prst="rect">
            <a:avLst/>
          </a:prstGeom>
          <a:noFill/>
          <a:ln w="9525">
            <a:noFill/>
          </a:ln>
        </p:spPr>
        <p:txBody>
          <a:bodyPr wrap="square" lIns="0" tIns="0" rIns="0" bIns="0">
            <a:spAutoFit/>
          </a:bodyPr>
          <a:p>
            <a:pPr defTabSz="1216025" eaLnBrk="1" hangingPunct="1">
              <a:lnSpc>
                <a:spcPct val="120000"/>
              </a:lnSpc>
              <a:spcBef>
                <a:spcPct val="20000"/>
              </a:spcBef>
            </a:pPr>
            <a:r>
              <a:rPr lang="en-US" altLang="zh-CN" sz="800" dirty="0">
                <a:solidFill>
                  <a:srgbClr val="445469"/>
                </a:solidFill>
                <a:latin typeface="Microsoft YaHei" panose="020B0503020204020204" pitchFamily="34" charset="-122"/>
                <a:sym typeface="Arial" panose="020B0604020202020204" pitchFamily="34" charset="0"/>
              </a:rPr>
              <a:t>picture comes from https://www.nbcnews.com/better/lifestyle/are-you-swiping-away-money-these-simple-tips-can-help-ncna1064331</a:t>
            </a:r>
            <a:endParaRPr lang="en-US" altLang="zh-CN" sz="800" dirty="0">
              <a:solidFill>
                <a:srgbClr val="445469"/>
              </a:solidFill>
              <a:latin typeface="Microsoft YaHei" panose="020B0503020204020204" pitchFamily="34" charset="-122"/>
              <a:sym typeface="Arial" panose="020B0604020202020204" pitchFamily="34" charset="0"/>
            </a:endParaRPr>
          </a:p>
        </p:txBody>
      </p:sp>
      <p:pic>
        <p:nvPicPr>
          <p:cNvPr id="11" name="Picture 10" descr="money"/>
          <p:cNvPicPr>
            <a:picLocks noChangeAspect="1"/>
          </p:cNvPicPr>
          <p:nvPr/>
        </p:nvPicPr>
        <p:blipFill>
          <a:blip r:embed="rId2"/>
          <a:srcRect t="22066" r="32892"/>
          <a:stretch>
            <a:fillRect/>
          </a:stretch>
        </p:blipFill>
        <p:spPr>
          <a:xfrm>
            <a:off x="1447800" y="2019300"/>
            <a:ext cx="2781935" cy="1936750"/>
          </a:xfrm>
          <a:prstGeom prst="rect">
            <a:avLst/>
          </a:prstGeom>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AutoShape 1"/>
          <p:cNvSpPr/>
          <p:nvPr/>
        </p:nvSpPr>
        <p:spPr>
          <a:xfrm>
            <a:off x="3854768" y="1837055"/>
            <a:ext cx="2117725" cy="2720975"/>
          </a:xfrm>
          <a:custGeom>
            <a:avLst/>
            <a:gdLst/>
            <a:ahLst/>
            <a:cxnLst>
              <a:cxn ang="0">
                <a:pos x="77941578" y="128784956"/>
              </a:cxn>
              <a:cxn ang="0">
                <a:pos x="77941578" y="128784956"/>
              </a:cxn>
              <a:cxn ang="0">
                <a:pos x="77941578" y="128784956"/>
              </a:cxn>
              <a:cxn ang="0">
                <a:pos x="77941578" y="128784956"/>
              </a:cxn>
            </a:cxnLst>
            <a:pathLst>
              <a:path w="21600" h="21600">
                <a:moveTo>
                  <a:pt x="0" y="0"/>
                </a:moveTo>
                <a:lnTo>
                  <a:pt x="21600" y="0"/>
                </a:lnTo>
                <a:lnTo>
                  <a:pt x="21600" y="21600"/>
                </a:lnTo>
                <a:lnTo>
                  <a:pt x="0" y="21600"/>
                </a:lnTo>
                <a:lnTo>
                  <a:pt x="0" y="0"/>
                </a:lnTo>
                <a:close/>
              </a:path>
            </a:pathLst>
          </a:custGeom>
          <a:solidFill>
            <a:srgbClr val="595959">
              <a:alpha val="100000"/>
            </a:srgbClr>
          </a:solidFill>
          <a:ln w="25400" cap="flat" cmpd="sng">
            <a:solidFill>
              <a:srgbClr val="000000">
                <a:alpha val="0"/>
              </a:srgbClr>
            </a:solidFill>
            <a:prstDash val="solid"/>
            <a:miter lim="0"/>
            <a:headEnd type="none" w="med" len="med"/>
            <a:tailEnd type="none" w="med" len="med"/>
          </a:ln>
        </p:spPr>
        <p:txBody>
          <a:bodyPr/>
          <a:p>
            <a:endParaRPr lang="zh-CN" altLang="en-US"/>
          </a:p>
        </p:txBody>
      </p:sp>
      <p:sp>
        <p:nvSpPr>
          <p:cNvPr id="27651" name="AutoShape 2"/>
          <p:cNvSpPr/>
          <p:nvPr/>
        </p:nvSpPr>
        <p:spPr>
          <a:xfrm>
            <a:off x="6140450" y="1836420"/>
            <a:ext cx="2117725" cy="2720975"/>
          </a:xfrm>
          <a:custGeom>
            <a:avLst/>
            <a:gdLst/>
            <a:ahLst/>
            <a:cxnLst>
              <a:cxn ang="0">
                <a:pos x="77941578" y="128784956"/>
              </a:cxn>
              <a:cxn ang="0">
                <a:pos x="77941578" y="128784956"/>
              </a:cxn>
              <a:cxn ang="0">
                <a:pos x="77941578" y="128784956"/>
              </a:cxn>
              <a:cxn ang="0">
                <a:pos x="77941578" y="128784956"/>
              </a:cxn>
            </a:cxnLst>
            <a:pathLst>
              <a:path w="21600" h="21600">
                <a:moveTo>
                  <a:pt x="0" y="0"/>
                </a:moveTo>
                <a:lnTo>
                  <a:pt x="21600" y="0"/>
                </a:lnTo>
                <a:lnTo>
                  <a:pt x="21600" y="21600"/>
                </a:lnTo>
                <a:lnTo>
                  <a:pt x="0" y="21600"/>
                </a:lnTo>
                <a:lnTo>
                  <a:pt x="0" y="0"/>
                </a:lnTo>
                <a:close/>
              </a:path>
            </a:pathLst>
          </a:custGeom>
          <a:solidFill>
            <a:srgbClr val="FFC000">
              <a:alpha val="100000"/>
            </a:srgbClr>
          </a:solidFill>
          <a:ln w="25400" cap="flat" cmpd="sng">
            <a:solidFill>
              <a:srgbClr val="000000">
                <a:alpha val="0"/>
              </a:srgbClr>
            </a:solidFill>
            <a:prstDash val="solid"/>
            <a:miter lim="0"/>
            <a:headEnd type="none" w="med" len="med"/>
            <a:tailEnd type="none" w="med" len="med"/>
          </a:ln>
        </p:spPr>
        <p:txBody>
          <a:bodyPr/>
          <a:p>
            <a:endParaRPr lang="zh-CN" altLang="en-US"/>
          </a:p>
        </p:txBody>
      </p:sp>
      <p:sp>
        <p:nvSpPr>
          <p:cNvPr id="27652" name="AutoShape 3"/>
          <p:cNvSpPr/>
          <p:nvPr/>
        </p:nvSpPr>
        <p:spPr>
          <a:xfrm>
            <a:off x="8435975" y="1836420"/>
            <a:ext cx="2116138" cy="2720975"/>
          </a:xfrm>
          <a:custGeom>
            <a:avLst/>
            <a:gdLst/>
            <a:ahLst/>
            <a:cxnLst>
              <a:cxn ang="0">
                <a:pos x="77941578" y="128784956"/>
              </a:cxn>
              <a:cxn ang="0">
                <a:pos x="77941578" y="128784956"/>
              </a:cxn>
              <a:cxn ang="0">
                <a:pos x="77941578" y="128784956"/>
              </a:cxn>
              <a:cxn ang="0">
                <a:pos x="77941578" y="128784956"/>
              </a:cxn>
            </a:cxnLst>
            <a:pathLst>
              <a:path w="21600" h="21600">
                <a:moveTo>
                  <a:pt x="0" y="0"/>
                </a:moveTo>
                <a:lnTo>
                  <a:pt x="21600" y="0"/>
                </a:lnTo>
                <a:lnTo>
                  <a:pt x="21600" y="21600"/>
                </a:lnTo>
                <a:lnTo>
                  <a:pt x="0" y="21600"/>
                </a:lnTo>
                <a:lnTo>
                  <a:pt x="0" y="0"/>
                </a:lnTo>
                <a:close/>
              </a:path>
            </a:pathLst>
          </a:custGeom>
          <a:solidFill>
            <a:srgbClr val="595959">
              <a:alpha val="100000"/>
            </a:srgbClr>
          </a:solidFill>
          <a:ln w="25400" cap="flat" cmpd="sng">
            <a:solidFill>
              <a:srgbClr val="000000">
                <a:alpha val="0"/>
              </a:srgbClr>
            </a:solidFill>
            <a:prstDash val="solid"/>
            <a:miter lim="0"/>
            <a:headEnd type="none" w="med" len="med"/>
            <a:tailEnd type="none" w="med" len="med"/>
          </a:ln>
        </p:spPr>
        <p:txBody>
          <a:bodyPr/>
          <a:p>
            <a:endParaRPr lang="zh-CN" altLang="en-US"/>
          </a:p>
        </p:txBody>
      </p:sp>
      <p:sp>
        <p:nvSpPr>
          <p:cNvPr id="27653" name="AutoShape 4"/>
          <p:cNvSpPr/>
          <p:nvPr/>
        </p:nvSpPr>
        <p:spPr>
          <a:xfrm>
            <a:off x="1571625" y="1836420"/>
            <a:ext cx="2116138" cy="2720975"/>
          </a:xfrm>
          <a:custGeom>
            <a:avLst/>
            <a:gdLst/>
            <a:ahLst/>
            <a:cxnLst>
              <a:cxn ang="0">
                <a:pos x="77941578" y="128784956"/>
              </a:cxn>
              <a:cxn ang="0">
                <a:pos x="77941578" y="128784956"/>
              </a:cxn>
              <a:cxn ang="0">
                <a:pos x="77941578" y="128784956"/>
              </a:cxn>
              <a:cxn ang="0">
                <a:pos x="77941578" y="128784956"/>
              </a:cxn>
            </a:cxnLst>
            <a:pathLst>
              <a:path w="21600" h="21600">
                <a:moveTo>
                  <a:pt x="0" y="0"/>
                </a:moveTo>
                <a:lnTo>
                  <a:pt x="21600" y="0"/>
                </a:lnTo>
                <a:lnTo>
                  <a:pt x="21600" y="21600"/>
                </a:lnTo>
                <a:lnTo>
                  <a:pt x="0" y="21600"/>
                </a:lnTo>
                <a:lnTo>
                  <a:pt x="0" y="0"/>
                </a:lnTo>
                <a:close/>
              </a:path>
            </a:pathLst>
          </a:custGeom>
          <a:solidFill>
            <a:srgbClr val="FFC000">
              <a:alpha val="100000"/>
            </a:srgbClr>
          </a:solidFill>
          <a:ln w="25400" cap="flat" cmpd="sng">
            <a:solidFill>
              <a:srgbClr val="000000">
                <a:alpha val="0"/>
              </a:srgbClr>
            </a:solidFill>
            <a:prstDash val="solid"/>
            <a:miter lim="0"/>
            <a:headEnd type="none" w="med" len="med"/>
            <a:tailEnd type="none" w="med" len="med"/>
          </a:ln>
        </p:spPr>
        <p:txBody>
          <a:bodyPr/>
          <a:p>
            <a:endParaRPr lang="zh-CN" altLang="en-US"/>
          </a:p>
        </p:txBody>
      </p:sp>
      <p:sp>
        <p:nvSpPr>
          <p:cNvPr id="27654" name="矩形 48"/>
          <p:cNvSpPr/>
          <p:nvPr/>
        </p:nvSpPr>
        <p:spPr>
          <a:xfrm>
            <a:off x="1866900" y="2567940"/>
            <a:ext cx="1526540" cy="1550035"/>
          </a:xfrm>
          <a:prstGeom prst="rect">
            <a:avLst/>
          </a:prstGeom>
          <a:noFill/>
          <a:ln w="9525">
            <a:noFill/>
          </a:ln>
        </p:spPr>
        <p:txBody>
          <a:bodyPr wrap="square" lIns="0" tIns="0" rIns="0" bIns="0">
            <a:spAutoFit/>
          </a:bodyPr>
          <a:p>
            <a:pPr algn="l" defTabSz="1216025" eaLnBrk="1" hangingPunct="1">
              <a:lnSpc>
                <a:spcPct val="120000"/>
              </a:lnSpc>
              <a:spcBef>
                <a:spcPct val="20000"/>
              </a:spcBef>
            </a:pPr>
            <a:r>
              <a:rPr lang="en-US" altLang="zh-CN" sz="1400" dirty="0">
                <a:solidFill>
                  <a:schemeClr val="bg1"/>
                </a:solidFill>
                <a:latin typeface="Arial" panose="020B0604020202020204" pitchFamily="34" charset="0"/>
                <a:sym typeface="Arial" panose="020B0604020202020204" pitchFamily="34" charset="0"/>
              </a:rPr>
              <a:t>“I</a:t>
            </a:r>
            <a:r>
              <a:rPr lang="zh-CN" altLang="en-US" sz="1400" dirty="0">
                <a:solidFill>
                  <a:schemeClr val="bg1"/>
                </a:solidFill>
                <a:latin typeface="Arial" panose="020B0604020202020204" pitchFamily="34" charset="0"/>
                <a:sym typeface="Arial" panose="020B0604020202020204" pitchFamily="34" charset="0"/>
              </a:rPr>
              <a:t>deological work is winning and securing of hegemony over time</a:t>
            </a:r>
            <a:r>
              <a:rPr lang="zh-CN" altLang="en-US" sz="1400" dirty="0">
                <a:solidFill>
                  <a:schemeClr val="bg1"/>
                </a:solidFill>
                <a:latin typeface="+mj-lt"/>
                <a:cs typeface="+mj-lt"/>
                <a:sym typeface="Arial" panose="020B0604020202020204" pitchFamily="34" charset="0"/>
              </a:rPr>
              <a:t>”</a:t>
            </a:r>
            <a:r>
              <a:rPr lang="zh-CN" altLang="en-US" sz="1400" dirty="0">
                <a:solidFill>
                  <a:schemeClr val="bg1"/>
                </a:solidFill>
                <a:latin typeface="Arial" panose="020B0604020202020204" pitchFamily="34" charset="0"/>
                <a:sym typeface="Arial" panose="020B0604020202020204" pitchFamily="34" charset="0"/>
              </a:rPr>
              <a:t>(Lull, </a:t>
            </a:r>
            <a:r>
              <a:rPr lang="en-US" altLang="zh-CN" sz="1400" dirty="0">
                <a:solidFill>
                  <a:schemeClr val="bg1"/>
                </a:solidFill>
                <a:latin typeface="Arial" panose="020B0604020202020204" pitchFamily="34" charset="0"/>
                <a:sym typeface="Arial" panose="020B0604020202020204" pitchFamily="34" charset="0"/>
              </a:rPr>
              <a:t>2003,</a:t>
            </a:r>
            <a:r>
              <a:rPr lang="zh-CN" altLang="en-US" sz="1400" dirty="0">
                <a:solidFill>
                  <a:schemeClr val="bg1"/>
                </a:solidFill>
                <a:latin typeface="Arial" panose="020B0604020202020204" pitchFamily="34" charset="0"/>
                <a:sym typeface="Arial" panose="020B0604020202020204" pitchFamily="34" charset="0"/>
              </a:rPr>
              <a:t> </a:t>
            </a:r>
            <a:r>
              <a:rPr lang="en-US" altLang="zh-CN" sz="1400" dirty="0">
                <a:solidFill>
                  <a:schemeClr val="bg1"/>
                </a:solidFill>
                <a:latin typeface="Arial" panose="020B0604020202020204" pitchFamily="34" charset="0"/>
                <a:sym typeface="Arial" panose="020B0604020202020204" pitchFamily="34" charset="0"/>
              </a:rPr>
              <a:t>p. </a:t>
            </a:r>
            <a:r>
              <a:rPr lang="zh-CN" altLang="en-US" sz="1400" dirty="0">
                <a:solidFill>
                  <a:schemeClr val="bg1"/>
                </a:solidFill>
                <a:latin typeface="Arial" panose="020B0604020202020204" pitchFamily="34" charset="0"/>
                <a:sym typeface="Arial" panose="020B0604020202020204" pitchFamily="34" charset="0"/>
              </a:rPr>
              <a:t>65).</a:t>
            </a:r>
            <a:endParaRPr lang="zh-CN" altLang="en-US" sz="1400" dirty="0">
              <a:solidFill>
                <a:schemeClr val="bg1"/>
              </a:solidFill>
              <a:latin typeface="Arial" panose="020B0604020202020204" pitchFamily="34" charset="0"/>
              <a:sym typeface="Arial" panose="020B0604020202020204" pitchFamily="34" charset="0"/>
            </a:endParaRPr>
          </a:p>
        </p:txBody>
      </p:sp>
      <p:sp>
        <p:nvSpPr>
          <p:cNvPr id="27655" name="矩形 49"/>
          <p:cNvSpPr/>
          <p:nvPr/>
        </p:nvSpPr>
        <p:spPr>
          <a:xfrm>
            <a:off x="6229985" y="2292985"/>
            <a:ext cx="2238375" cy="1851660"/>
          </a:xfrm>
          <a:prstGeom prst="rect">
            <a:avLst/>
          </a:prstGeom>
          <a:noFill/>
          <a:ln w="9525">
            <a:noFill/>
          </a:ln>
        </p:spPr>
        <p:txBody>
          <a:bodyPr wrap="square" lIns="0" tIns="0" rIns="0" bIns="0">
            <a:spAutoFit/>
          </a:bodyPr>
          <a:p>
            <a:pPr algn="l" defTabSz="1216025" eaLnBrk="1" hangingPunct="1">
              <a:lnSpc>
                <a:spcPct val="120000"/>
              </a:lnSpc>
              <a:spcBef>
                <a:spcPct val="20000"/>
              </a:spcBef>
            </a:pPr>
            <a:r>
              <a:rPr lang="en-US" altLang="zh-CN" sz="1400" dirty="0">
                <a:solidFill>
                  <a:schemeClr val="bg1"/>
                </a:solidFill>
                <a:latin typeface="Arial" panose="020B0604020202020204" pitchFamily="34" charset="0"/>
                <a:sym typeface="Arial" panose="020B0604020202020204" pitchFamily="34" charset="0"/>
              </a:rPr>
              <a:t>“</a:t>
            </a:r>
            <a:r>
              <a:rPr lang="zh-CN" altLang="en-US" sz="1400" dirty="0">
                <a:solidFill>
                  <a:schemeClr val="bg1"/>
                </a:solidFill>
                <a:latin typeface="Arial" panose="020B0604020202020204" pitchFamily="34" charset="0"/>
                <a:sym typeface="Arial" panose="020B0604020202020204" pitchFamily="34" charset="0"/>
              </a:rPr>
              <a:t>media's ingrained preference for covering events rather than explaining underlying causes or processes</a:t>
            </a:r>
            <a:r>
              <a:rPr lang="zh-CN" altLang="en-US" sz="1400" dirty="0">
                <a:solidFill>
                  <a:schemeClr val="bg1"/>
                </a:solidFill>
                <a:latin typeface="+mj-lt"/>
                <a:cs typeface="+mj-lt"/>
                <a:sym typeface="Arial" panose="020B0604020202020204" pitchFamily="34" charset="0"/>
              </a:rPr>
              <a:t>”</a:t>
            </a:r>
            <a:r>
              <a:rPr lang="zh-CN" altLang="en-US" sz="1400" dirty="0">
                <a:solidFill>
                  <a:schemeClr val="bg1"/>
                </a:solidFill>
                <a:latin typeface="Arial" panose="020B0604020202020204" pitchFamily="34" charset="0"/>
                <a:sym typeface="Arial" panose="020B0604020202020204" pitchFamily="34" charset="0"/>
              </a:rPr>
              <a:t>(</a:t>
            </a:r>
            <a:r>
              <a:rPr lang="zh-CN" altLang="en-US" sz="1400" dirty="0">
                <a:solidFill>
                  <a:schemeClr val="bg1"/>
                </a:solidFill>
                <a:sym typeface="Arial" panose="020B0604020202020204" pitchFamily="34" charset="0"/>
              </a:rPr>
              <a:t>Douglas</a:t>
            </a:r>
            <a:r>
              <a:rPr lang="en-US" altLang="zh-CN" sz="1400" dirty="0">
                <a:solidFill>
                  <a:schemeClr val="bg1"/>
                </a:solidFill>
                <a:sym typeface="Arial" panose="020B0604020202020204" pitchFamily="34" charset="0"/>
              </a:rPr>
              <a:t>, </a:t>
            </a:r>
            <a:endParaRPr lang="en-US" altLang="zh-CN" sz="1400" dirty="0">
              <a:solidFill>
                <a:schemeClr val="bg1"/>
              </a:solidFill>
              <a:sym typeface="Arial" panose="020B0604020202020204" pitchFamily="34" charset="0"/>
            </a:endParaRPr>
          </a:p>
          <a:p>
            <a:pPr algn="l" defTabSz="1216025" eaLnBrk="1" hangingPunct="1">
              <a:lnSpc>
                <a:spcPct val="120000"/>
              </a:lnSpc>
              <a:spcBef>
                <a:spcPct val="20000"/>
              </a:spcBef>
            </a:pPr>
            <a:r>
              <a:rPr lang="en-US" altLang="zh-CN" sz="1400" dirty="0">
                <a:solidFill>
                  <a:schemeClr val="bg1"/>
                </a:solidFill>
                <a:sym typeface="Arial" panose="020B0604020202020204" pitchFamily="34" charset="0"/>
              </a:rPr>
              <a:t>2007, </a:t>
            </a:r>
            <a:r>
              <a:rPr lang="zh-CN" altLang="en-US" sz="1400" dirty="0">
                <a:solidFill>
                  <a:schemeClr val="bg1"/>
                </a:solidFill>
                <a:latin typeface="Arial" panose="020B0604020202020204" pitchFamily="34" charset="0"/>
                <a:sym typeface="Arial" panose="020B0604020202020204" pitchFamily="34" charset="0"/>
              </a:rPr>
              <a:t>p. 242).</a:t>
            </a:r>
            <a:endParaRPr lang="zh-CN" altLang="en-US" sz="1400" dirty="0">
              <a:solidFill>
                <a:schemeClr val="bg1"/>
              </a:solidFill>
              <a:latin typeface="Arial" panose="020B0604020202020204" pitchFamily="34" charset="0"/>
              <a:sym typeface="Arial" panose="020B0604020202020204" pitchFamily="34" charset="0"/>
            </a:endParaRPr>
          </a:p>
        </p:txBody>
      </p:sp>
      <p:sp>
        <p:nvSpPr>
          <p:cNvPr id="27658" name="矩形 52"/>
          <p:cNvSpPr/>
          <p:nvPr/>
        </p:nvSpPr>
        <p:spPr>
          <a:xfrm>
            <a:off x="1359535" y="5339080"/>
            <a:ext cx="10309860" cy="559435"/>
          </a:xfrm>
          <a:prstGeom prst="rect">
            <a:avLst/>
          </a:prstGeom>
          <a:noFill/>
          <a:ln w="9525">
            <a:noFill/>
          </a:ln>
        </p:spPr>
        <p:txBody>
          <a:bodyPr wrap="square" lIns="0" tIns="0" rIns="0" bIns="0">
            <a:spAutoFit/>
          </a:bodyPr>
          <a:p>
            <a:pPr defTabSz="1216025" eaLnBrk="1" hangingPunct="1">
              <a:lnSpc>
                <a:spcPct val="120000"/>
              </a:lnSpc>
              <a:spcBef>
                <a:spcPct val="20000"/>
              </a:spcBef>
            </a:pPr>
            <a:r>
              <a:rPr lang="en-US" altLang="zh-CN" sz="1400" dirty="0">
                <a:solidFill>
                  <a:srgbClr val="445469"/>
                </a:solidFill>
                <a:latin typeface="+mj-lt"/>
                <a:cs typeface="+mj-lt"/>
                <a:sym typeface="Arial" panose="020B0604020202020204" pitchFamily="34" charset="0"/>
              </a:rPr>
              <a:t>Race: “</a:t>
            </a:r>
            <a:r>
              <a:rPr lang="zh-CN" altLang="en-US" sz="1400" dirty="0">
                <a:solidFill>
                  <a:srgbClr val="445469"/>
                </a:solidFill>
                <a:latin typeface="+mj-lt"/>
                <a:cs typeface="+mj-lt"/>
                <a:sym typeface="Arial" panose="020B0604020202020204" pitchFamily="34" charset="0"/>
              </a:rPr>
              <a:t>But whiteness itself is either politically oppressive or culturally empty</a:t>
            </a:r>
            <a:r>
              <a:rPr lang="en-US" altLang="zh-CN" sz="1400" dirty="0">
                <a:solidFill>
                  <a:srgbClr val="445469"/>
                </a:solidFill>
                <a:latin typeface="+mj-lt"/>
                <a:cs typeface="+mj-lt"/>
                <a:sym typeface="Arial" panose="020B0604020202020204" pitchFamily="34" charset="0"/>
              </a:rPr>
              <a:t>”(Jensen, 2011,  p. 27)</a:t>
            </a:r>
            <a:r>
              <a:rPr lang="zh-CN" altLang="en-US" sz="1400" dirty="0">
                <a:solidFill>
                  <a:srgbClr val="445469"/>
                </a:solidFill>
                <a:latin typeface="+mj-lt"/>
                <a:cs typeface="+mj-lt"/>
                <a:sym typeface="Arial" panose="020B0604020202020204" pitchFamily="34" charset="0"/>
              </a:rPr>
              <a:t>.</a:t>
            </a:r>
            <a:endParaRPr lang="zh-CN" altLang="en-US" sz="1400" dirty="0">
              <a:solidFill>
                <a:srgbClr val="445469"/>
              </a:solidFill>
              <a:latin typeface="+mj-lt"/>
              <a:cs typeface="+mj-lt"/>
              <a:sym typeface="Arial" panose="020B0604020202020204" pitchFamily="34" charset="0"/>
            </a:endParaRPr>
          </a:p>
          <a:p>
            <a:pPr defTabSz="1216025" eaLnBrk="1" hangingPunct="1">
              <a:lnSpc>
                <a:spcPct val="120000"/>
              </a:lnSpc>
              <a:spcBef>
                <a:spcPct val="20000"/>
              </a:spcBef>
            </a:pPr>
            <a:r>
              <a:rPr lang="zh-CN" altLang="en-US" sz="1400" dirty="0">
                <a:solidFill>
                  <a:srgbClr val="445469"/>
                </a:solidFill>
                <a:latin typeface="+mj-lt"/>
                <a:cs typeface="+mj-lt"/>
                <a:sym typeface="Arial" panose="020B0604020202020204" pitchFamily="34" charset="0"/>
              </a:rPr>
              <a:t>Sexuality:</a:t>
            </a:r>
            <a:r>
              <a:rPr lang="en-US" altLang="zh-CN" sz="1400" dirty="0">
                <a:solidFill>
                  <a:srgbClr val="445469"/>
                </a:solidFill>
                <a:latin typeface="+mj-lt"/>
                <a:cs typeface="+mj-lt"/>
                <a:sym typeface="Arial" panose="020B0604020202020204" pitchFamily="34" charset="0"/>
              </a:rPr>
              <a:t> </a:t>
            </a:r>
            <a:r>
              <a:rPr lang="en-US" altLang="zh-CN" sz="1400" dirty="0">
                <a:solidFill>
                  <a:srgbClr val="445469"/>
                </a:solidFill>
                <a:latin typeface="+mj-lt"/>
                <a:cs typeface="+mj-lt"/>
                <a:sym typeface="Arial" panose="020B0604020202020204" pitchFamily="34" charset="0"/>
              </a:rPr>
              <a:t>“Le</a:t>
            </a:r>
            <a:r>
              <a:rPr lang="zh-CN" altLang="en-US" sz="1400" dirty="0">
                <a:solidFill>
                  <a:srgbClr val="445469"/>
                </a:solidFill>
                <a:latin typeface="+mj-lt"/>
                <a:cs typeface="+mj-lt"/>
                <a:sym typeface="Arial" panose="020B0604020202020204" pitchFamily="34" charset="0"/>
              </a:rPr>
              <a:t>sbian communities can be just as oppressive as straight communities when it comes to style</a:t>
            </a:r>
            <a:r>
              <a:rPr lang="en-US" altLang="zh-CN" sz="1400" dirty="0">
                <a:solidFill>
                  <a:srgbClr val="445469"/>
                </a:solidFill>
                <a:latin typeface="+mj-lt"/>
                <a:cs typeface="+mj-lt"/>
                <a:sym typeface="Arial" panose="020B0604020202020204" pitchFamily="34" charset="0"/>
              </a:rPr>
              <a:t>”(Ciasullo, 2011, p. 336).</a:t>
            </a:r>
            <a:r>
              <a:rPr lang="zh-CN" altLang="en-US" sz="1400" dirty="0">
                <a:solidFill>
                  <a:srgbClr val="445469"/>
                </a:solidFill>
                <a:latin typeface="+mj-lt"/>
                <a:cs typeface="+mj-lt"/>
                <a:sym typeface="Arial" panose="020B0604020202020204" pitchFamily="34" charset="0"/>
              </a:rPr>
              <a:t> </a:t>
            </a:r>
            <a:endParaRPr lang="zh-CN" altLang="en-US" sz="1400" dirty="0">
              <a:solidFill>
                <a:srgbClr val="445469"/>
              </a:solidFill>
              <a:latin typeface="+mj-lt"/>
              <a:cs typeface="+mj-lt"/>
              <a:sym typeface="Arial" panose="020B0604020202020204" pitchFamily="34" charset="0"/>
            </a:endParaRPr>
          </a:p>
        </p:txBody>
      </p:sp>
      <p:sp>
        <p:nvSpPr>
          <p:cNvPr id="27659" name="TextBox 13"/>
          <p:cNvSpPr txBox="1"/>
          <p:nvPr/>
        </p:nvSpPr>
        <p:spPr>
          <a:xfrm>
            <a:off x="1359535" y="4934585"/>
            <a:ext cx="2965450" cy="307340"/>
          </a:xfrm>
          <a:prstGeom prst="rect">
            <a:avLst/>
          </a:prstGeom>
          <a:noFill/>
          <a:ln w="9525">
            <a:noFill/>
          </a:ln>
        </p:spPr>
        <p:txBody>
          <a:bodyPr wrap="square" lIns="0" tIns="0" rIns="0" bIns="0">
            <a:spAutoFit/>
          </a:bodyPr>
          <a:p>
            <a:pPr defTabSz="1216025" eaLnBrk="1" hangingPunct="1">
              <a:spcBef>
                <a:spcPct val="20000"/>
              </a:spcBef>
            </a:pPr>
            <a:r>
              <a:rPr lang="en-US" sz="2000" b="1" dirty="0">
                <a:solidFill>
                  <a:srgbClr val="445469"/>
                </a:solidFill>
                <a:latin typeface="Arial" panose="020B0604020202020204" pitchFamily="34" charset="0"/>
                <a:sym typeface="Arial" panose="020B0604020202020204" pitchFamily="34" charset="0"/>
              </a:rPr>
              <a:t>Oppression</a:t>
            </a:r>
            <a:endParaRPr lang="en-US" altLang="en-US" sz="2000" b="1" dirty="0">
              <a:solidFill>
                <a:srgbClr val="445469"/>
              </a:solidFill>
              <a:latin typeface="Arial" panose="020B0604020202020204" pitchFamily="34" charset="0"/>
              <a:sym typeface="Arial" panose="020B0604020202020204" pitchFamily="34" charset="0"/>
            </a:endParaRPr>
          </a:p>
        </p:txBody>
      </p:sp>
      <p:sp>
        <p:nvSpPr>
          <p:cNvPr id="4" name="标题 3"/>
          <p:cNvSpPr>
            <a:spLocks noGrp="1"/>
          </p:cNvSpPr>
          <p:nvPr>
            <p:ph type="title"/>
          </p:nvPr>
        </p:nvSpPr>
        <p:spPr>
          <a:xfrm>
            <a:off x="490538" y="234950"/>
            <a:ext cx="1452880" cy="368300"/>
          </a:xfrm>
        </p:spPr>
        <p:txBody>
          <a:bodyPr wrap="none" rtlCol="0">
            <a:sp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rPr>
              <a:t>Problem</a:t>
            </a:r>
            <a:r>
              <a:rPr kumimoji="0"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rPr>
              <a:t>？</a:t>
            </a:r>
            <a:endParaRPr kumimoji="0"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endParaRPr>
          </a:p>
        </p:txBody>
      </p:sp>
      <p:sp>
        <p:nvSpPr>
          <p:cNvPr id="3" name="标题 3"/>
          <p:cNvSpPr>
            <a:spLocks noGrp="1"/>
          </p:cNvSpPr>
          <p:nvPr/>
        </p:nvSpPr>
        <p:spPr>
          <a:xfrm>
            <a:off x="4124643" y="3029585"/>
            <a:ext cx="1071880" cy="588645"/>
          </a:xfrm>
          <a:prstGeom prst="rect">
            <a:avLst/>
          </a:prstGeom>
          <a:noFill/>
        </p:spPr>
        <p:txBody>
          <a:bodyPr wrap="none" rtlCol="0">
            <a:spAutoFit/>
          </a:bodyPr>
          <a:lstStyle>
            <a:lvl1pPr algn="l" defTabSz="914400" rtl="0" eaLnBrk="1" latinLnBrk="0" hangingPunct="1">
              <a:lnSpc>
                <a:spcPct val="90000"/>
              </a:lnSpc>
              <a:spcBef>
                <a:spcPct val="0"/>
              </a:spcBef>
              <a:buNone/>
              <a:defRPr lang="zh-CN" altLang="en-US" sz="2000" b="1" kern="1200">
                <a:solidFill>
                  <a:srgbClr val="FDFDFD"/>
                </a:solidFill>
                <a:latin typeface="Arial" panose="020B0604020202020204" pitchFamily="34" charset="0"/>
                <a:ea typeface="Microsoft YaHei" panose="020B0503020204020204" pitchFamily="34" charset="-122"/>
                <a:cs typeface="+mn-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18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rPr>
              <a:t>NO</a:t>
            </a:r>
            <a:endParaRPr kumimoji="0" lang="en-US" altLang="zh-CN" sz="18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endParaRPr>
          </a:p>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18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rPr>
              <a:t>CHOICE</a:t>
            </a:r>
            <a:endParaRPr kumimoji="0" sz="18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endParaRPr>
          </a:p>
        </p:txBody>
      </p:sp>
      <p:sp>
        <p:nvSpPr>
          <p:cNvPr id="5" name="标题 3"/>
          <p:cNvSpPr>
            <a:spLocks noGrp="1"/>
          </p:cNvSpPr>
          <p:nvPr/>
        </p:nvSpPr>
        <p:spPr>
          <a:xfrm>
            <a:off x="8398193" y="3029585"/>
            <a:ext cx="2172335" cy="588645"/>
          </a:xfrm>
          <a:prstGeom prst="rect">
            <a:avLst/>
          </a:prstGeom>
          <a:noFill/>
        </p:spPr>
        <p:txBody>
          <a:bodyPr wrap="none" rtlCol="0">
            <a:spAutoFit/>
          </a:bodyPr>
          <a:lstStyle>
            <a:lvl1pPr algn="l" defTabSz="914400" rtl="0" eaLnBrk="1" latinLnBrk="0" hangingPunct="1">
              <a:lnSpc>
                <a:spcPct val="90000"/>
              </a:lnSpc>
              <a:spcBef>
                <a:spcPct val="0"/>
              </a:spcBef>
              <a:buNone/>
              <a:defRPr lang="zh-CN" altLang="en-US" sz="2000" b="1" kern="1200">
                <a:solidFill>
                  <a:srgbClr val="FDFDFD"/>
                </a:solidFill>
                <a:latin typeface="Arial" panose="020B0604020202020204" pitchFamily="34" charset="0"/>
                <a:ea typeface="Microsoft YaHei" panose="020B0503020204020204" pitchFamily="34" charset="-122"/>
                <a:cs typeface="+mn-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18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rPr>
              <a:t>NO </a:t>
            </a:r>
            <a:endParaRPr kumimoji="0" lang="en-US" altLang="zh-CN" sz="18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endParaRPr>
          </a:p>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18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rPr>
              <a:t>UNDERSTANDING</a:t>
            </a:r>
            <a:endParaRPr kumimoji="0" sz="18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Freeform 5"/>
          <p:cNvSpPr/>
          <p:nvPr/>
        </p:nvSpPr>
        <p:spPr>
          <a:xfrm>
            <a:off x="2108200" y="3013075"/>
            <a:ext cx="3013710" cy="1128395"/>
          </a:xfrm>
          <a:custGeom>
            <a:avLst/>
            <a:gdLst/>
            <a:ahLst/>
            <a:cxnLst>
              <a:cxn ang="0">
                <a:pos x="503223" y="0"/>
              </a:cxn>
              <a:cxn ang="0">
                <a:pos x="0" y="764684"/>
              </a:cxn>
              <a:cxn ang="0">
                <a:pos x="2229581" y="764684"/>
              </a:cxn>
              <a:cxn ang="0">
                <a:pos x="1724567" y="0"/>
              </a:cxn>
              <a:cxn ang="0">
                <a:pos x="503223" y="0"/>
              </a:cxn>
            </a:cxnLst>
            <a:pathLst>
              <a:path w="1245" h="427">
                <a:moveTo>
                  <a:pt x="281" y="0"/>
                </a:moveTo>
                <a:lnTo>
                  <a:pt x="0" y="427"/>
                </a:lnTo>
                <a:lnTo>
                  <a:pt x="1245" y="427"/>
                </a:lnTo>
                <a:lnTo>
                  <a:pt x="963" y="0"/>
                </a:lnTo>
                <a:lnTo>
                  <a:pt x="281" y="0"/>
                </a:lnTo>
                <a:close/>
              </a:path>
            </a:pathLst>
          </a:custGeom>
          <a:solidFill>
            <a:srgbClr val="595959">
              <a:alpha val="100000"/>
            </a:srgbClr>
          </a:solidFill>
          <a:ln w="9525">
            <a:noFill/>
          </a:ln>
        </p:spPr>
        <p:txBody>
          <a:bodyPr/>
          <a:p>
            <a:endParaRPr lang="zh-CN" altLang="en-US"/>
          </a:p>
        </p:txBody>
      </p:sp>
      <p:sp>
        <p:nvSpPr>
          <p:cNvPr id="25603" name="Freeform 6"/>
          <p:cNvSpPr/>
          <p:nvPr/>
        </p:nvSpPr>
        <p:spPr>
          <a:xfrm>
            <a:off x="1483360" y="4072255"/>
            <a:ext cx="4281170" cy="1019810"/>
          </a:xfrm>
          <a:custGeom>
            <a:avLst/>
            <a:gdLst/>
            <a:ahLst/>
            <a:cxnLst>
              <a:cxn ang="0">
                <a:pos x="506805" y="0"/>
              </a:cxn>
              <a:cxn ang="0">
                <a:pos x="0" y="762893"/>
              </a:cxn>
              <a:cxn ang="0">
                <a:pos x="3241400" y="762893"/>
              </a:cxn>
              <a:cxn ang="0">
                <a:pos x="2736386" y="0"/>
              </a:cxn>
              <a:cxn ang="0">
                <a:pos x="506805" y="0"/>
              </a:cxn>
            </a:cxnLst>
            <a:pathLst>
              <a:path w="1810" h="426">
                <a:moveTo>
                  <a:pt x="283" y="0"/>
                </a:moveTo>
                <a:lnTo>
                  <a:pt x="0" y="426"/>
                </a:lnTo>
                <a:lnTo>
                  <a:pt x="1810" y="426"/>
                </a:lnTo>
                <a:lnTo>
                  <a:pt x="1528" y="0"/>
                </a:lnTo>
                <a:lnTo>
                  <a:pt x="283" y="0"/>
                </a:lnTo>
                <a:close/>
              </a:path>
            </a:pathLst>
          </a:custGeom>
          <a:solidFill>
            <a:srgbClr val="FFC000">
              <a:alpha val="100000"/>
            </a:srgbClr>
          </a:solidFill>
          <a:ln w="9525">
            <a:noFill/>
          </a:ln>
        </p:spPr>
        <p:txBody>
          <a:bodyPr/>
          <a:p>
            <a:endParaRPr lang="zh-CN" altLang="en-US"/>
          </a:p>
        </p:txBody>
      </p:sp>
      <p:sp>
        <p:nvSpPr>
          <p:cNvPr id="25604" name="Freeform 7"/>
          <p:cNvSpPr/>
          <p:nvPr/>
        </p:nvSpPr>
        <p:spPr>
          <a:xfrm>
            <a:off x="820420" y="5099685"/>
            <a:ext cx="5626735" cy="1071245"/>
          </a:xfrm>
          <a:custGeom>
            <a:avLst/>
            <a:gdLst/>
            <a:ahLst/>
            <a:cxnLst>
              <a:cxn ang="0">
                <a:pos x="503223" y="0"/>
              </a:cxn>
              <a:cxn ang="0">
                <a:pos x="0" y="761103"/>
              </a:cxn>
              <a:cxn ang="0">
                <a:pos x="4247845" y="761103"/>
              </a:cxn>
              <a:cxn ang="0">
                <a:pos x="3744622" y="0"/>
              </a:cxn>
              <a:cxn ang="0">
                <a:pos x="503223" y="0"/>
              </a:cxn>
            </a:cxnLst>
            <a:pathLst>
              <a:path w="2372" h="425">
                <a:moveTo>
                  <a:pt x="281" y="0"/>
                </a:moveTo>
                <a:lnTo>
                  <a:pt x="0" y="425"/>
                </a:lnTo>
                <a:lnTo>
                  <a:pt x="2372" y="425"/>
                </a:lnTo>
                <a:lnTo>
                  <a:pt x="2091" y="0"/>
                </a:lnTo>
                <a:lnTo>
                  <a:pt x="281" y="0"/>
                </a:lnTo>
                <a:close/>
              </a:path>
            </a:pathLst>
          </a:custGeom>
          <a:solidFill>
            <a:srgbClr val="595959">
              <a:alpha val="100000"/>
            </a:srgbClr>
          </a:solidFill>
          <a:ln w="9525">
            <a:noFill/>
          </a:ln>
        </p:spPr>
        <p:txBody>
          <a:bodyPr/>
          <a:p>
            <a:endParaRPr lang="zh-CN" altLang="en-US"/>
          </a:p>
        </p:txBody>
      </p:sp>
      <p:sp>
        <p:nvSpPr>
          <p:cNvPr id="10" name="Oval 16"/>
          <p:cNvSpPr/>
          <p:nvPr/>
        </p:nvSpPr>
        <p:spPr>
          <a:xfrm>
            <a:off x="8109585" y="1153478"/>
            <a:ext cx="590550" cy="595313"/>
          </a:xfrm>
          <a:prstGeom prst="ellipse">
            <a:avLst/>
          </a:prstGeom>
          <a:solidFill>
            <a:srgbClr val="595959"/>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8800" b="0" i="0" u="none" strike="noStrike" kern="120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1" name="Oval 20"/>
          <p:cNvSpPr/>
          <p:nvPr/>
        </p:nvSpPr>
        <p:spPr>
          <a:xfrm>
            <a:off x="8109585" y="3295015"/>
            <a:ext cx="590550" cy="593725"/>
          </a:xfrm>
          <a:prstGeom prst="ellipse">
            <a:avLst/>
          </a:prstGeom>
          <a:solidFill>
            <a:srgbClr val="595959"/>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8800" b="0" i="0" u="none" strike="noStrike" kern="120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2" name="Oval 22"/>
          <p:cNvSpPr/>
          <p:nvPr/>
        </p:nvSpPr>
        <p:spPr>
          <a:xfrm>
            <a:off x="8109585" y="4314190"/>
            <a:ext cx="590550" cy="595313"/>
          </a:xfrm>
          <a:prstGeom prst="ellipse">
            <a:avLst/>
          </a:prstGeom>
          <a:solidFill>
            <a:srgbClr val="FFC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8800" b="0" i="0" u="none" strike="noStrike" kern="120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cxnSp>
        <p:nvCxnSpPr>
          <p:cNvPr id="16" name="Straight Arrow Connector 30"/>
          <p:cNvCxnSpPr/>
          <p:nvPr/>
        </p:nvCxnSpPr>
        <p:spPr>
          <a:xfrm flipV="1">
            <a:off x="5907405" y="1443355"/>
            <a:ext cx="2014220" cy="489585"/>
          </a:xfrm>
          <a:prstGeom prst="straightConnector1">
            <a:avLst/>
          </a:prstGeom>
          <a:ln>
            <a:solidFill>
              <a:srgbClr val="ADBACA"/>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32"/>
          <p:cNvCxnSpPr/>
          <p:nvPr/>
        </p:nvCxnSpPr>
        <p:spPr>
          <a:xfrm flipV="1">
            <a:off x="6447155" y="2479675"/>
            <a:ext cx="1428750" cy="533400"/>
          </a:xfrm>
          <a:prstGeom prst="straightConnector1">
            <a:avLst/>
          </a:prstGeom>
          <a:ln>
            <a:solidFill>
              <a:srgbClr val="ADBACA"/>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33"/>
          <p:cNvCxnSpPr/>
          <p:nvPr/>
        </p:nvCxnSpPr>
        <p:spPr>
          <a:xfrm flipV="1">
            <a:off x="6739255" y="3553460"/>
            <a:ext cx="1155065" cy="518795"/>
          </a:xfrm>
          <a:prstGeom prst="straightConnector1">
            <a:avLst/>
          </a:prstGeom>
          <a:ln>
            <a:solidFill>
              <a:srgbClr val="ADBACA"/>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34"/>
          <p:cNvCxnSpPr/>
          <p:nvPr/>
        </p:nvCxnSpPr>
        <p:spPr>
          <a:xfrm flipV="1">
            <a:off x="7051675" y="4619625"/>
            <a:ext cx="849630" cy="497840"/>
          </a:xfrm>
          <a:prstGeom prst="straightConnector1">
            <a:avLst/>
          </a:prstGeom>
          <a:ln>
            <a:solidFill>
              <a:srgbClr val="969696"/>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44"/>
          <p:cNvCxnSpPr/>
          <p:nvPr/>
        </p:nvCxnSpPr>
        <p:spPr>
          <a:xfrm flipV="1">
            <a:off x="4382135" y="1932940"/>
            <a:ext cx="1525270" cy="593090"/>
          </a:xfrm>
          <a:prstGeom prst="line">
            <a:avLst/>
          </a:prstGeom>
          <a:ln>
            <a:solidFill>
              <a:srgbClr val="ADBACA"/>
            </a:solidFill>
          </a:ln>
        </p:spPr>
        <p:style>
          <a:lnRef idx="1">
            <a:schemeClr val="accent1"/>
          </a:lnRef>
          <a:fillRef idx="0">
            <a:schemeClr val="accent1"/>
          </a:fillRef>
          <a:effectRef idx="0">
            <a:schemeClr val="accent1"/>
          </a:effectRef>
          <a:fontRef idx="minor">
            <a:schemeClr val="tx1"/>
          </a:fontRef>
        </p:style>
      </p:cxnSp>
      <p:cxnSp>
        <p:nvCxnSpPr>
          <p:cNvPr id="21" name="Straight Connector 46"/>
          <p:cNvCxnSpPr/>
          <p:nvPr/>
        </p:nvCxnSpPr>
        <p:spPr>
          <a:xfrm flipV="1">
            <a:off x="4983480" y="3013075"/>
            <a:ext cx="1463675" cy="494030"/>
          </a:xfrm>
          <a:prstGeom prst="line">
            <a:avLst/>
          </a:prstGeom>
          <a:ln>
            <a:solidFill>
              <a:srgbClr val="ADBACA"/>
            </a:solidFill>
          </a:ln>
        </p:spPr>
        <p:style>
          <a:lnRef idx="1">
            <a:schemeClr val="accent1"/>
          </a:lnRef>
          <a:fillRef idx="0">
            <a:schemeClr val="accent1"/>
          </a:fillRef>
          <a:effectRef idx="0">
            <a:schemeClr val="accent1"/>
          </a:effectRef>
          <a:fontRef idx="minor">
            <a:schemeClr val="tx1"/>
          </a:fontRef>
        </p:style>
      </p:cxnSp>
      <p:cxnSp>
        <p:nvCxnSpPr>
          <p:cNvPr id="22" name="Straight Connector 48"/>
          <p:cNvCxnSpPr/>
          <p:nvPr/>
        </p:nvCxnSpPr>
        <p:spPr>
          <a:xfrm flipV="1">
            <a:off x="6195695" y="5107940"/>
            <a:ext cx="865505" cy="444500"/>
          </a:xfrm>
          <a:prstGeom prst="line">
            <a:avLst/>
          </a:prstGeom>
          <a:ln>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23" name="Straight Connector 50"/>
          <p:cNvCxnSpPr/>
          <p:nvPr/>
        </p:nvCxnSpPr>
        <p:spPr>
          <a:xfrm flipV="1">
            <a:off x="5622290" y="4076700"/>
            <a:ext cx="1116965" cy="513080"/>
          </a:xfrm>
          <a:prstGeom prst="line">
            <a:avLst/>
          </a:prstGeom>
          <a:ln>
            <a:solidFill>
              <a:srgbClr val="969696"/>
            </a:solidFill>
          </a:ln>
        </p:spPr>
        <p:style>
          <a:lnRef idx="1">
            <a:schemeClr val="accent1"/>
          </a:lnRef>
          <a:fillRef idx="0">
            <a:schemeClr val="accent1"/>
          </a:fillRef>
          <a:effectRef idx="0">
            <a:schemeClr val="accent1"/>
          </a:effectRef>
          <a:fontRef idx="minor">
            <a:schemeClr val="tx1"/>
          </a:fontRef>
        </p:style>
      </p:cxnSp>
      <p:sp>
        <p:nvSpPr>
          <p:cNvPr id="25617" name="Text Box 10"/>
          <p:cNvSpPr txBox="1"/>
          <p:nvPr/>
        </p:nvSpPr>
        <p:spPr>
          <a:xfrm>
            <a:off x="2340293" y="5448618"/>
            <a:ext cx="2605087" cy="291465"/>
          </a:xfrm>
          <a:prstGeom prst="rect">
            <a:avLst/>
          </a:prstGeom>
          <a:noFill/>
          <a:ln w="9525">
            <a:noFill/>
          </a:ln>
        </p:spPr>
        <p:txBody>
          <a:bodyPr lIns="45720" tIns="22860" rIns="45720" bIns="22860">
            <a:spAutoFit/>
          </a:bodyPr>
          <a:p>
            <a:pPr algn="ctr" defTabSz="1087755" eaLnBrk="1" hangingPunct="1"/>
            <a:r>
              <a:rPr lang="en-US" sz="1600" b="1" dirty="0">
                <a:solidFill>
                  <a:srgbClr val="FFFFFF"/>
                </a:solidFill>
                <a:latin typeface="Arial" panose="020B0604020202020204" pitchFamily="34" charset="0"/>
                <a:ea typeface="Open Sans" pitchFamily="34" charset="0"/>
                <a:sym typeface="Arial" panose="020B0604020202020204" pitchFamily="34" charset="0"/>
              </a:rPr>
              <a:t>SEXUALITY</a:t>
            </a:r>
            <a:endParaRPr lang="en-US" sz="1600" b="1" dirty="0">
              <a:solidFill>
                <a:srgbClr val="FFFFFF"/>
              </a:solidFill>
              <a:latin typeface="Arial" panose="020B0604020202020204" pitchFamily="34" charset="0"/>
              <a:ea typeface="Open Sans" pitchFamily="34" charset="0"/>
              <a:sym typeface="Arial" panose="020B0604020202020204" pitchFamily="34" charset="0"/>
            </a:endParaRPr>
          </a:p>
        </p:txBody>
      </p:sp>
      <p:sp>
        <p:nvSpPr>
          <p:cNvPr id="25618" name="Text Box 10"/>
          <p:cNvSpPr txBox="1"/>
          <p:nvPr/>
        </p:nvSpPr>
        <p:spPr>
          <a:xfrm>
            <a:off x="2357438" y="4515803"/>
            <a:ext cx="2605087" cy="291465"/>
          </a:xfrm>
          <a:prstGeom prst="rect">
            <a:avLst/>
          </a:prstGeom>
          <a:noFill/>
          <a:ln w="9525">
            <a:noFill/>
          </a:ln>
        </p:spPr>
        <p:txBody>
          <a:bodyPr lIns="45720" tIns="22860" rIns="45720" bIns="22860">
            <a:spAutoFit/>
          </a:bodyPr>
          <a:p>
            <a:pPr algn="ctr" defTabSz="1087755" eaLnBrk="1" hangingPunct="1"/>
            <a:r>
              <a:rPr lang="en-US" sz="1600" b="1" dirty="0">
                <a:solidFill>
                  <a:srgbClr val="FFFFFF"/>
                </a:solidFill>
                <a:latin typeface="Arial" panose="020B0604020202020204" pitchFamily="34" charset="0"/>
                <a:ea typeface="Open Sans" pitchFamily="34" charset="0"/>
                <a:sym typeface="Arial" panose="020B0604020202020204" pitchFamily="34" charset="0"/>
              </a:rPr>
              <a:t>GENDER</a:t>
            </a:r>
            <a:endParaRPr lang="en-US" sz="1600" b="1" dirty="0">
              <a:solidFill>
                <a:srgbClr val="FFFFFF"/>
              </a:solidFill>
              <a:latin typeface="Arial" panose="020B0604020202020204" pitchFamily="34" charset="0"/>
              <a:ea typeface="Open Sans" pitchFamily="34" charset="0"/>
              <a:sym typeface="Arial" panose="020B0604020202020204" pitchFamily="34" charset="0"/>
            </a:endParaRPr>
          </a:p>
        </p:txBody>
      </p:sp>
      <p:sp>
        <p:nvSpPr>
          <p:cNvPr id="25619" name="Text Box 10"/>
          <p:cNvSpPr txBox="1"/>
          <p:nvPr/>
        </p:nvSpPr>
        <p:spPr>
          <a:xfrm>
            <a:off x="2648268" y="3479165"/>
            <a:ext cx="1989137" cy="291465"/>
          </a:xfrm>
          <a:prstGeom prst="rect">
            <a:avLst/>
          </a:prstGeom>
          <a:noFill/>
          <a:ln w="9525">
            <a:noFill/>
          </a:ln>
        </p:spPr>
        <p:txBody>
          <a:bodyPr lIns="45720" tIns="22860" rIns="45720" bIns="22860">
            <a:spAutoFit/>
          </a:bodyPr>
          <a:p>
            <a:pPr algn="ctr" defTabSz="1087755" eaLnBrk="1" hangingPunct="1"/>
            <a:r>
              <a:rPr lang="en-US" sz="1600" b="1" dirty="0">
                <a:solidFill>
                  <a:srgbClr val="FFFFFF"/>
                </a:solidFill>
                <a:latin typeface="Arial" panose="020B0604020202020204" pitchFamily="34" charset="0"/>
                <a:cs typeface="Open Sans" pitchFamily="34" charset="0"/>
                <a:sym typeface="Arial" panose="020B0604020202020204" pitchFamily="34" charset="0"/>
              </a:rPr>
              <a:t>CLASS</a:t>
            </a:r>
            <a:endParaRPr lang="en-US" sz="1600" b="1" dirty="0">
              <a:solidFill>
                <a:srgbClr val="FFFFFF"/>
              </a:solidFill>
              <a:latin typeface="Arial" panose="020B0604020202020204" pitchFamily="34" charset="0"/>
              <a:ea typeface="Open Sans" pitchFamily="34" charset="0"/>
              <a:sym typeface="Arial" panose="020B0604020202020204" pitchFamily="34" charset="0"/>
            </a:endParaRPr>
          </a:p>
        </p:txBody>
      </p:sp>
      <p:sp>
        <p:nvSpPr>
          <p:cNvPr id="40" name="Oval 18"/>
          <p:cNvSpPr/>
          <p:nvPr/>
        </p:nvSpPr>
        <p:spPr>
          <a:xfrm>
            <a:off x="8119110" y="2232978"/>
            <a:ext cx="581025" cy="584200"/>
          </a:xfrm>
          <a:prstGeom prst="ellipse">
            <a:avLst/>
          </a:prstGeom>
          <a:solidFill>
            <a:srgbClr val="FFC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8800" b="0" i="0" u="none" strike="noStrike" kern="120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3" name="等腰三角形 12"/>
          <p:cNvSpPr/>
          <p:nvPr/>
        </p:nvSpPr>
        <p:spPr>
          <a:xfrm>
            <a:off x="2786380" y="1634490"/>
            <a:ext cx="1657350" cy="1374140"/>
          </a:xfrm>
          <a:custGeom>
            <a:avLst/>
            <a:gdLst>
              <a:gd name="connsiteX0" fmla="*/ 0 w 1230944"/>
              <a:gd name="connsiteY0" fmla="*/ 795948 h 795948"/>
              <a:gd name="connsiteX1" fmla="*/ 615472 w 1230944"/>
              <a:gd name="connsiteY1" fmla="*/ 0 h 795948"/>
              <a:gd name="connsiteX2" fmla="*/ 1230944 w 1230944"/>
              <a:gd name="connsiteY2" fmla="*/ 795948 h 795948"/>
              <a:gd name="connsiteX3" fmla="*/ 0 w 1230944"/>
              <a:gd name="connsiteY3" fmla="*/ 795948 h 795948"/>
              <a:gd name="connsiteX0-1" fmla="*/ 0 w 1230944"/>
              <a:gd name="connsiteY0-2" fmla="*/ 836053 h 836053"/>
              <a:gd name="connsiteX1-3" fmla="*/ 615472 w 1230944"/>
              <a:gd name="connsiteY1-4" fmla="*/ 0 h 836053"/>
              <a:gd name="connsiteX2-5" fmla="*/ 1230944 w 1230944"/>
              <a:gd name="connsiteY2-6" fmla="*/ 836053 h 836053"/>
              <a:gd name="connsiteX3-7" fmla="*/ 0 w 1230944"/>
              <a:gd name="connsiteY3-8" fmla="*/ 836053 h 836053"/>
              <a:gd name="connsiteX0-9" fmla="*/ 0 w 1214902"/>
              <a:gd name="connsiteY0-10" fmla="*/ 836053 h 836053"/>
              <a:gd name="connsiteX1-11" fmla="*/ 599430 w 1214902"/>
              <a:gd name="connsiteY1-12" fmla="*/ 0 h 836053"/>
              <a:gd name="connsiteX2-13" fmla="*/ 1214902 w 1214902"/>
              <a:gd name="connsiteY2-14" fmla="*/ 836053 h 836053"/>
              <a:gd name="connsiteX3-15" fmla="*/ 0 w 1214902"/>
              <a:gd name="connsiteY3-16" fmla="*/ 836053 h 836053"/>
            </a:gdLst>
            <a:ahLst/>
            <a:cxnLst>
              <a:cxn ang="0">
                <a:pos x="connsiteX0-1" y="connsiteY0-2"/>
              </a:cxn>
              <a:cxn ang="0">
                <a:pos x="connsiteX1-3" y="connsiteY1-4"/>
              </a:cxn>
              <a:cxn ang="0">
                <a:pos x="connsiteX2-5" y="connsiteY2-6"/>
              </a:cxn>
              <a:cxn ang="0">
                <a:pos x="connsiteX3-7" y="connsiteY3-8"/>
              </a:cxn>
            </a:cxnLst>
            <a:rect l="l" t="t" r="r" b="b"/>
            <a:pathLst>
              <a:path w="1214902" h="836053">
                <a:moveTo>
                  <a:pt x="0" y="836053"/>
                </a:moveTo>
                <a:lnTo>
                  <a:pt x="599430" y="0"/>
                </a:lnTo>
                <a:lnTo>
                  <a:pt x="1214902" y="836053"/>
                </a:lnTo>
                <a:lnTo>
                  <a:pt x="0" y="83605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5627" name="TextBox 13"/>
          <p:cNvSpPr txBox="1"/>
          <p:nvPr/>
        </p:nvSpPr>
        <p:spPr>
          <a:xfrm>
            <a:off x="8877935" y="1329055"/>
            <a:ext cx="2707640" cy="245745"/>
          </a:xfrm>
          <a:prstGeom prst="rect">
            <a:avLst/>
          </a:prstGeom>
          <a:noFill/>
          <a:ln w="9525">
            <a:noFill/>
          </a:ln>
        </p:spPr>
        <p:txBody>
          <a:bodyPr wrap="square" lIns="0" tIns="0" rIns="0" bIns="0">
            <a:spAutoFit/>
          </a:bodyPr>
          <a:p>
            <a:pPr defTabSz="1216025" eaLnBrk="1" hangingPunct="1">
              <a:spcBef>
                <a:spcPct val="20000"/>
              </a:spcBef>
            </a:pPr>
            <a:r>
              <a:rPr lang="en-US" altLang="x-none" sz="1600" b="1" dirty="0">
                <a:solidFill>
                  <a:srgbClr val="445469"/>
                </a:solidFill>
                <a:latin typeface="Arial" panose="020B0604020202020204" pitchFamily="34" charset="0"/>
                <a:sym typeface="Arial" panose="020B0604020202020204" pitchFamily="34" charset="0"/>
              </a:rPr>
              <a:t>White VS Black</a:t>
            </a:r>
            <a:endParaRPr lang="en-US" altLang="x-none" sz="1600" b="1" dirty="0">
              <a:solidFill>
                <a:srgbClr val="445469"/>
              </a:solidFill>
              <a:latin typeface="Arial" panose="020B0604020202020204" pitchFamily="34" charset="0"/>
              <a:sym typeface="Arial" panose="020B0604020202020204" pitchFamily="34" charset="0"/>
            </a:endParaRPr>
          </a:p>
        </p:txBody>
      </p:sp>
      <p:sp>
        <p:nvSpPr>
          <p:cNvPr id="25629" name="TextBox 13"/>
          <p:cNvSpPr txBox="1"/>
          <p:nvPr/>
        </p:nvSpPr>
        <p:spPr>
          <a:xfrm>
            <a:off x="8877935" y="2402205"/>
            <a:ext cx="2707640" cy="245745"/>
          </a:xfrm>
          <a:prstGeom prst="rect">
            <a:avLst/>
          </a:prstGeom>
          <a:noFill/>
          <a:ln w="9525">
            <a:noFill/>
          </a:ln>
        </p:spPr>
        <p:txBody>
          <a:bodyPr wrap="square" lIns="0" tIns="0" rIns="0" bIns="0">
            <a:spAutoFit/>
          </a:bodyPr>
          <a:p>
            <a:pPr defTabSz="1216025" eaLnBrk="1" hangingPunct="1">
              <a:spcBef>
                <a:spcPct val="20000"/>
              </a:spcBef>
            </a:pPr>
            <a:r>
              <a:rPr lang="en-US" sz="1600" b="1" dirty="0">
                <a:solidFill>
                  <a:srgbClr val="445469"/>
                </a:solidFill>
                <a:latin typeface="Arial" panose="020B0604020202020204" pitchFamily="34" charset="0"/>
                <a:sym typeface="Arial" panose="020B0604020202020204" pitchFamily="34" charset="0"/>
              </a:rPr>
              <a:t>Rich VS Poor</a:t>
            </a:r>
            <a:endParaRPr lang="en-US" sz="1600" b="1" dirty="0">
              <a:solidFill>
                <a:srgbClr val="445469"/>
              </a:solidFill>
              <a:latin typeface="Arial" panose="020B0604020202020204" pitchFamily="34" charset="0"/>
              <a:sym typeface="Arial" panose="020B0604020202020204" pitchFamily="34" charset="0"/>
            </a:endParaRPr>
          </a:p>
        </p:txBody>
      </p:sp>
      <p:sp>
        <p:nvSpPr>
          <p:cNvPr id="25631" name="TextBox 13"/>
          <p:cNvSpPr txBox="1"/>
          <p:nvPr/>
        </p:nvSpPr>
        <p:spPr>
          <a:xfrm>
            <a:off x="8877935" y="3469005"/>
            <a:ext cx="2707640" cy="245745"/>
          </a:xfrm>
          <a:prstGeom prst="rect">
            <a:avLst/>
          </a:prstGeom>
          <a:noFill/>
          <a:ln w="9525">
            <a:noFill/>
          </a:ln>
        </p:spPr>
        <p:txBody>
          <a:bodyPr wrap="square" lIns="0" tIns="0" rIns="0" bIns="0">
            <a:spAutoFit/>
          </a:bodyPr>
          <a:p>
            <a:pPr defTabSz="1216025" eaLnBrk="1" hangingPunct="1">
              <a:spcBef>
                <a:spcPct val="20000"/>
              </a:spcBef>
            </a:pPr>
            <a:r>
              <a:rPr lang="en-US" sz="1600" b="1" dirty="0">
                <a:solidFill>
                  <a:srgbClr val="445469"/>
                </a:solidFill>
                <a:latin typeface="Arial" panose="020B0604020202020204" pitchFamily="34" charset="0"/>
                <a:sym typeface="Arial" panose="020B0604020202020204" pitchFamily="34" charset="0"/>
              </a:rPr>
              <a:t>Man</a:t>
            </a:r>
            <a:r>
              <a:rPr lang="en-US" sz="1600" b="1" dirty="0">
                <a:solidFill>
                  <a:srgbClr val="445469"/>
                </a:solidFill>
                <a:latin typeface="Arial" panose="020B0604020202020204" pitchFamily="34" charset="0"/>
                <a:sym typeface="Arial" panose="020B0604020202020204" pitchFamily="34" charset="0"/>
              </a:rPr>
              <a:t> VS Women</a:t>
            </a:r>
            <a:endParaRPr lang="en-US" sz="1600" b="1" dirty="0">
              <a:solidFill>
                <a:srgbClr val="445469"/>
              </a:solidFill>
              <a:latin typeface="Arial" panose="020B0604020202020204" pitchFamily="34" charset="0"/>
              <a:sym typeface="Arial" panose="020B0604020202020204" pitchFamily="34" charset="0"/>
            </a:endParaRPr>
          </a:p>
        </p:txBody>
      </p:sp>
      <p:sp>
        <p:nvSpPr>
          <p:cNvPr id="8" name="标题 7"/>
          <p:cNvSpPr>
            <a:spLocks noGrp="1"/>
          </p:cNvSpPr>
          <p:nvPr>
            <p:ph type="title"/>
          </p:nvPr>
        </p:nvSpPr>
        <p:spPr>
          <a:xfrm>
            <a:off x="490538" y="234950"/>
            <a:ext cx="5086985" cy="368300"/>
          </a:xfrm>
        </p:spPr>
        <p:txBody>
          <a:bodyPr wrap="none" rtlCol="0">
            <a:sp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rPr>
              <a:t>OPPRESSION : The Strong VS The Weak</a:t>
            </a:r>
            <a:endParaRPr kumimoji="0" lang="en-US" altLang="zh-CN"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endParaRPr>
          </a:p>
        </p:txBody>
      </p:sp>
      <p:sp>
        <p:nvSpPr>
          <p:cNvPr id="25620" name="Text Box 10"/>
          <p:cNvSpPr txBox="1"/>
          <p:nvPr/>
        </p:nvSpPr>
        <p:spPr>
          <a:xfrm>
            <a:off x="2972435" y="2539365"/>
            <a:ext cx="1375410" cy="291465"/>
          </a:xfrm>
          <a:prstGeom prst="rect">
            <a:avLst/>
          </a:prstGeom>
          <a:noFill/>
          <a:ln w="9525">
            <a:noFill/>
          </a:ln>
        </p:spPr>
        <p:txBody>
          <a:bodyPr wrap="square" lIns="45720" tIns="22860" rIns="45720" bIns="22860">
            <a:spAutoFit/>
            <a:scene3d>
              <a:camera prst="orthographicFront"/>
              <a:lightRig rig="threePt" dir="t"/>
            </a:scene3d>
          </a:bodyPr>
          <a:p>
            <a:pPr algn="ctr" defTabSz="1087755" eaLnBrk="1" hangingPunct="1"/>
            <a:r>
              <a:rPr lang="en-US" altLang="x-none" sz="1600" b="1" dirty="0">
                <a:solidFill>
                  <a:schemeClr val="bg1"/>
                </a:solidFill>
                <a:effectLst>
                  <a:outerShdw blurRad="38100" dist="19050" dir="2700000" algn="tl" rotWithShape="0">
                    <a:schemeClr val="dk1">
                      <a:alpha val="40000"/>
                    </a:schemeClr>
                  </a:outerShdw>
                </a:effectLst>
                <a:latin typeface="Arial" panose="020B0604020202020204" pitchFamily="34" charset="0"/>
                <a:ea typeface="Open Sans" pitchFamily="34" charset="0"/>
                <a:sym typeface="Arial" panose="020B0604020202020204" pitchFamily="34" charset="0"/>
              </a:rPr>
              <a:t>RACE</a:t>
            </a:r>
            <a:endParaRPr lang="en-US" altLang="x-none" sz="1600" b="1" dirty="0">
              <a:solidFill>
                <a:schemeClr val="bg1"/>
              </a:solidFill>
              <a:effectLst>
                <a:outerShdw blurRad="38100" dist="19050" dir="2700000" algn="tl" rotWithShape="0">
                  <a:schemeClr val="dk1">
                    <a:alpha val="40000"/>
                  </a:schemeClr>
                </a:outerShdw>
              </a:effectLst>
              <a:latin typeface="Arial" panose="020B0604020202020204" pitchFamily="34" charset="0"/>
              <a:ea typeface="Open Sans" pitchFamily="34" charset="0"/>
              <a:sym typeface="Arial" panose="020B0604020202020204" pitchFamily="34" charset="0"/>
            </a:endParaRPr>
          </a:p>
        </p:txBody>
      </p:sp>
      <p:sp>
        <p:nvSpPr>
          <p:cNvPr id="2" name="TextBox 13"/>
          <p:cNvSpPr txBox="1"/>
          <p:nvPr/>
        </p:nvSpPr>
        <p:spPr>
          <a:xfrm>
            <a:off x="8822690" y="4496435"/>
            <a:ext cx="3150870" cy="245745"/>
          </a:xfrm>
          <a:prstGeom prst="rect">
            <a:avLst/>
          </a:prstGeom>
          <a:noFill/>
          <a:ln w="9525">
            <a:noFill/>
          </a:ln>
        </p:spPr>
        <p:txBody>
          <a:bodyPr wrap="square" lIns="0" tIns="0" rIns="0" bIns="0">
            <a:spAutoFit/>
          </a:bodyPr>
          <a:p>
            <a:pPr defTabSz="1216025" eaLnBrk="1" hangingPunct="1">
              <a:spcBef>
                <a:spcPct val="20000"/>
              </a:spcBef>
            </a:pPr>
            <a:r>
              <a:rPr lang="en-US" sz="1600" b="1" dirty="0">
                <a:solidFill>
                  <a:srgbClr val="445469"/>
                </a:solidFill>
                <a:latin typeface="Arial" panose="020B0604020202020204" pitchFamily="34" charset="0"/>
                <a:sym typeface="Arial" panose="020B0604020202020204" pitchFamily="34" charset="0"/>
              </a:rPr>
              <a:t>Heterosexual VS Homosexual</a:t>
            </a:r>
            <a:endParaRPr lang="en-US" sz="1600" b="1" dirty="0">
              <a:solidFill>
                <a:srgbClr val="445469"/>
              </a:solidFill>
              <a:latin typeface="Arial" panose="020B0604020202020204" pitchFamily="34" charset="0"/>
              <a:sym typeface="Arial" panose="020B0604020202020204" pitchFamily="34" charset="0"/>
            </a:endParaRPr>
          </a:p>
        </p:txBody>
      </p:sp>
      <p:sp>
        <p:nvSpPr>
          <p:cNvPr id="4" name="Text Box 10"/>
          <p:cNvSpPr txBox="1"/>
          <p:nvPr/>
        </p:nvSpPr>
        <p:spPr>
          <a:xfrm>
            <a:off x="8173085" y="1311275"/>
            <a:ext cx="463550" cy="291465"/>
          </a:xfrm>
          <a:prstGeom prst="rect">
            <a:avLst/>
          </a:prstGeom>
          <a:noFill/>
          <a:ln w="9525">
            <a:noFill/>
          </a:ln>
        </p:spPr>
        <p:txBody>
          <a:bodyPr wrap="square" lIns="45720" tIns="22860" rIns="45720" bIns="22860">
            <a:spAutoFit/>
            <a:scene3d>
              <a:camera prst="orthographicFront"/>
              <a:lightRig rig="threePt" dir="t"/>
            </a:scene3d>
          </a:bodyPr>
          <a:p>
            <a:pPr algn="ctr" defTabSz="1087755" eaLnBrk="1" hangingPunct="1"/>
            <a:r>
              <a:rPr lang="en-US" altLang="x-none" sz="1600" b="1" dirty="0">
                <a:solidFill>
                  <a:schemeClr val="bg1"/>
                </a:solidFill>
                <a:effectLst>
                  <a:outerShdw blurRad="38100" dist="19050" dir="2700000" algn="tl" rotWithShape="0">
                    <a:schemeClr val="dk1">
                      <a:alpha val="40000"/>
                    </a:schemeClr>
                  </a:outerShdw>
                </a:effectLst>
                <a:latin typeface="Arial" panose="020B0604020202020204" pitchFamily="34" charset="0"/>
                <a:ea typeface="Open Sans" pitchFamily="34" charset="0"/>
                <a:sym typeface="Arial" panose="020B0604020202020204" pitchFamily="34" charset="0"/>
              </a:rPr>
              <a:t>R:4</a:t>
            </a:r>
            <a:endParaRPr lang="en-US" altLang="x-none" sz="1600" b="1" dirty="0">
              <a:solidFill>
                <a:schemeClr val="bg1"/>
              </a:solidFill>
              <a:effectLst>
                <a:outerShdw blurRad="38100" dist="19050" dir="2700000" algn="tl" rotWithShape="0">
                  <a:schemeClr val="dk1">
                    <a:alpha val="40000"/>
                  </a:schemeClr>
                </a:outerShdw>
              </a:effectLst>
              <a:latin typeface="Arial" panose="020B0604020202020204" pitchFamily="34" charset="0"/>
              <a:ea typeface="Open Sans" pitchFamily="34" charset="0"/>
              <a:sym typeface="Arial" panose="020B0604020202020204" pitchFamily="34" charset="0"/>
            </a:endParaRPr>
          </a:p>
        </p:txBody>
      </p:sp>
      <p:sp>
        <p:nvSpPr>
          <p:cNvPr id="5" name="Text Box 10"/>
          <p:cNvSpPr txBox="1"/>
          <p:nvPr/>
        </p:nvSpPr>
        <p:spPr>
          <a:xfrm>
            <a:off x="8173085" y="3446145"/>
            <a:ext cx="463550" cy="291465"/>
          </a:xfrm>
          <a:prstGeom prst="rect">
            <a:avLst/>
          </a:prstGeom>
          <a:noFill/>
          <a:ln w="9525">
            <a:noFill/>
          </a:ln>
        </p:spPr>
        <p:txBody>
          <a:bodyPr wrap="square" lIns="45720" tIns="22860" rIns="45720" bIns="22860">
            <a:spAutoFit/>
            <a:scene3d>
              <a:camera prst="orthographicFront"/>
              <a:lightRig rig="threePt" dir="t"/>
            </a:scene3d>
          </a:bodyPr>
          <a:p>
            <a:pPr algn="ctr" defTabSz="1087755" eaLnBrk="1" hangingPunct="1"/>
            <a:r>
              <a:rPr lang="en-US" altLang="x-none" sz="1600" b="1" dirty="0">
                <a:solidFill>
                  <a:schemeClr val="bg1"/>
                </a:solidFill>
                <a:effectLst>
                  <a:outerShdw blurRad="38100" dist="19050" dir="2700000" algn="tl" rotWithShape="0">
                    <a:schemeClr val="dk1">
                      <a:alpha val="40000"/>
                    </a:schemeClr>
                  </a:outerShdw>
                </a:effectLst>
                <a:latin typeface="Arial" panose="020B0604020202020204" pitchFamily="34" charset="0"/>
                <a:ea typeface="Open Sans" pitchFamily="34" charset="0"/>
                <a:sym typeface="Arial" panose="020B0604020202020204" pitchFamily="34" charset="0"/>
              </a:rPr>
              <a:t>G:2</a:t>
            </a:r>
            <a:endParaRPr lang="en-US" altLang="x-none" sz="1600" b="1" dirty="0">
              <a:solidFill>
                <a:schemeClr val="bg1"/>
              </a:solidFill>
              <a:effectLst>
                <a:outerShdw blurRad="38100" dist="19050" dir="2700000" algn="tl" rotWithShape="0">
                  <a:schemeClr val="dk1">
                    <a:alpha val="40000"/>
                  </a:schemeClr>
                </a:outerShdw>
              </a:effectLst>
              <a:latin typeface="Arial" panose="020B0604020202020204" pitchFamily="34" charset="0"/>
              <a:ea typeface="Open Sans" pitchFamily="34" charset="0"/>
              <a:sym typeface="Arial" panose="020B0604020202020204" pitchFamily="34" charset="0"/>
            </a:endParaRPr>
          </a:p>
        </p:txBody>
      </p:sp>
      <p:sp>
        <p:nvSpPr>
          <p:cNvPr id="6" name="Text Box 10"/>
          <p:cNvSpPr txBox="1"/>
          <p:nvPr/>
        </p:nvSpPr>
        <p:spPr>
          <a:xfrm>
            <a:off x="8178165" y="2384425"/>
            <a:ext cx="463550" cy="291465"/>
          </a:xfrm>
          <a:prstGeom prst="rect">
            <a:avLst/>
          </a:prstGeom>
          <a:noFill/>
          <a:ln w="9525">
            <a:noFill/>
          </a:ln>
        </p:spPr>
        <p:txBody>
          <a:bodyPr wrap="square" lIns="45720" tIns="22860" rIns="45720" bIns="22860">
            <a:spAutoFit/>
            <a:scene3d>
              <a:camera prst="orthographicFront"/>
              <a:lightRig rig="threePt" dir="t"/>
            </a:scene3d>
          </a:bodyPr>
          <a:p>
            <a:pPr algn="ctr" defTabSz="1087755" eaLnBrk="1" hangingPunct="1"/>
            <a:r>
              <a:rPr lang="en-US" altLang="x-none" sz="1600" b="1" dirty="0">
                <a:solidFill>
                  <a:schemeClr val="bg1"/>
                </a:solidFill>
                <a:effectLst>
                  <a:outerShdw blurRad="38100" dist="19050" dir="2700000" algn="tl" rotWithShape="0">
                    <a:schemeClr val="dk1">
                      <a:alpha val="40000"/>
                    </a:schemeClr>
                  </a:outerShdw>
                </a:effectLst>
                <a:latin typeface="Arial" panose="020B0604020202020204" pitchFamily="34" charset="0"/>
                <a:ea typeface="Open Sans" pitchFamily="34" charset="0"/>
                <a:sym typeface="Arial" panose="020B0604020202020204" pitchFamily="34" charset="0"/>
              </a:rPr>
              <a:t>C:3</a:t>
            </a:r>
            <a:endParaRPr lang="en-US" altLang="x-none" sz="1600" b="1" dirty="0">
              <a:solidFill>
                <a:schemeClr val="bg1"/>
              </a:solidFill>
              <a:effectLst>
                <a:outerShdw blurRad="38100" dist="19050" dir="2700000" algn="tl" rotWithShape="0">
                  <a:schemeClr val="dk1">
                    <a:alpha val="40000"/>
                  </a:schemeClr>
                </a:outerShdw>
              </a:effectLst>
              <a:latin typeface="Arial" panose="020B0604020202020204" pitchFamily="34" charset="0"/>
              <a:ea typeface="Open Sans" pitchFamily="34" charset="0"/>
              <a:sym typeface="Arial" panose="020B0604020202020204" pitchFamily="34" charset="0"/>
            </a:endParaRPr>
          </a:p>
        </p:txBody>
      </p:sp>
      <p:sp>
        <p:nvSpPr>
          <p:cNvPr id="7" name="Text Box 10"/>
          <p:cNvSpPr txBox="1"/>
          <p:nvPr/>
        </p:nvSpPr>
        <p:spPr>
          <a:xfrm>
            <a:off x="8173085" y="4464685"/>
            <a:ext cx="463550" cy="291465"/>
          </a:xfrm>
          <a:prstGeom prst="rect">
            <a:avLst/>
          </a:prstGeom>
          <a:noFill/>
          <a:ln w="9525">
            <a:noFill/>
          </a:ln>
        </p:spPr>
        <p:txBody>
          <a:bodyPr wrap="square" lIns="45720" tIns="22860" rIns="45720" bIns="22860">
            <a:spAutoFit/>
            <a:scene3d>
              <a:camera prst="orthographicFront"/>
              <a:lightRig rig="threePt" dir="t"/>
            </a:scene3d>
          </a:bodyPr>
          <a:p>
            <a:pPr algn="ctr" defTabSz="1087755" eaLnBrk="1" hangingPunct="1"/>
            <a:r>
              <a:rPr lang="en-US" altLang="x-none" sz="1600" b="1" dirty="0">
                <a:solidFill>
                  <a:schemeClr val="bg1"/>
                </a:solidFill>
                <a:effectLst>
                  <a:outerShdw blurRad="38100" dist="19050" dir="2700000" algn="tl" rotWithShape="0">
                    <a:schemeClr val="dk1">
                      <a:alpha val="40000"/>
                    </a:schemeClr>
                  </a:outerShdw>
                </a:effectLst>
                <a:latin typeface="Arial" panose="020B0604020202020204" pitchFamily="34" charset="0"/>
                <a:ea typeface="Open Sans" pitchFamily="34" charset="0"/>
                <a:sym typeface="Arial" panose="020B0604020202020204" pitchFamily="34" charset="0"/>
              </a:rPr>
              <a:t>S:1</a:t>
            </a:r>
            <a:endParaRPr lang="en-US" altLang="x-none" sz="1600" b="1" dirty="0">
              <a:solidFill>
                <a:schemeClr val="bg1"/>
              </a:solidFill>
              <a:effectLst>
                <a:outerShdw blurRad="38100" dist="19050" dir="2700000" algn="tl" rotWithShape="0">
                  <a:schemeClr val="dk1">
                    <a:alpha val="40000"/>
                  </a:schemeClr>
                </a:outerShdw>
              </a:effectLst>
              <a:latin typeface="Arial" panose="020B0604020202020204" pitchFamily="34" charset="0"/>
              <a:ea typeface="Open Sans" pitchFamily="34" charset="0"/>
              <a:sym typeface="Arial" panose="020B0604020202020204" pitchFamily="34" charset="0"/>
            </a:endParaRPr>
          </a:p>
        </p:txBody>
      </p:sp>
      <p:sp>
        <p:nvSpPr>
          <p:cNvPr id="3" name="Text Box 2"/>
          <p:cNvSpPr txBox="1"/>
          <p:nvPr/>
        </p:nvSpPr>
        <p:spPr>
          <a:xfrm>
            <a:off x="7680960" y="5252085"/>
            <a:ext cx="4351020" cy="1322070"/>
          </a:xfrm>
          <a:prstGeom prst="rect">
            <a:avLst/>
          </a:prstGeom>
          <a:noFill/>
        </p:spPr>
        <p:txBody>
          <a:bodyPr wrap="square" rtlCol="0">
            <a:spAutoFit/>
          </a:bodyPr>
          <a:p>
            <a:r>
              <a:rPr lang="en-US" sz="1600"/>
              <a:t>Ciasullo(2011) said that “representation promises visibility, but visibility means not only that one is present but that one is being watched. It also means that certain images get singled out as watchable”(p. 332).</a:t>
            </a:r>
            <a:endParaRPr lang="en-US" sz="160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AutoShape 9"/>
          <p:cNvSpPr/>
          <p:nvPr/>
        </p:nvSpPr>
        <p:spPr bwMode="auto">
          <a:xfrm rot="20054367">
            <a:off x="5139055" y="2072640"/>
            <a:ext cx="1992313" cy="1989138"/>
          </a:xfrm>
          <a:custGeom>
            <a:avLst/>
            <a:gdLst>
              <a:gd name="T0" fmla="*/ 16796 w 19677"/>
              <a:gd name="T1" fmla="*/ 2886 h 19677"/>
              <a:gd name="T2" fmla="*/ 16800 w 19677"/>
              <a:gd name="T3" fmla="*/ 16800 h 19677"/>
              <a:gd name="T4" fmla="*/ 2886 w 19677"/>
              <a:gd name="T5" fmla="*/ 16796 h 19677"/>
              <a:gd name="T6" fmla="*/ 2882 w 19677"/>
              <a:gd name="T7" fmla="*/ 2882 h 19677"/>
              <a:gd name="T8" fmla="*/ 16796 w 19677"/>
              <a:gd name="T9" fmla="*/ 2886 h 19677"/>
            </a:gdLst>
            <a:ahLst/>
            <a:cxnLst>
              <a:cxn ang="0">
                <a:pos x="T0" y="T1"/>
              </a:cxn>
              <a:cxn ang="0">
                <a:pos x="T2" y="T3"/>
              </a:cxn>
              <a:cxn ang="0">
                <a:pos x="T4" y="T5"/>
              </a:cxn>
              <a:cxn ang="0">
                <a:pos x="T6" y="T7"/>
              </a:cxn>
              <a:cxn ang="0">
                <a:pos x="T8" y="T9"/>
              </a:cxn>
            </a:cxnLst>
            <a:rect l="0" t="0" r="r" b="b"/>
            <a:pathLst>
              <a:path w="19677" h="19677">
                <a:moveTo>
                  <a:pt x="16796" y="2886"/>
                </a:moveTo>
                <a:cubicBezTo>
                  <a:pt x="20639" y="6729"/>
                  <a:pt x="20641" y="12959"/>
                  <a:pt x="16800" y="16800"/>
                </a:cubicBezTo>
                <a:cubicBezTo>
                  <a:pt x="12959" y="20641"/>
                  <a:pt x="6729" y="20639"/>
                  <a:pt x="2886" y="16796"/>
                </a:cubicBezTo>
                <a:cubicBezTo>
                  <a:pt x="-957" y="12953"/>
                  <a:pt x="-959" y="6723"/>
                  <a:pt x="2882" y="2882"/>
                </a:cubicBezTo>
                <a:cubicBezTo>
                  <a:pt x="6723" y="-959"/>
                  <a:pt x="12953" y="-957"/>
                  <a:pt x="16796" y="2886"/>
                </a:cubicBezTo>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1"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1268" name="AutoShape 13"/>
          <p:cNvSpPr/>
          <p:nvPr/>
        </p:nvSpPr>
        <p:spPr>
          <a:xfrm rot="-1545633">
            <a:off x="1662430" y="2072640"/>
            <a:ext cx="1990725" cy="1987550"/>
          </a:xfrm>
          <a:custGeom>
            <a:avLst/>
            <a:gdLst/>
            <a:ahLst/>
            <a:cxnLst>
              <a:cxn ang="0">
                <a:pos x="1700204" y="291581"/>
              </a:cxn>
              <a:cxn ang="0">
                <a:pos x="1700609" y="1697356"/>
              </a:cxn>
              <a:cxn ang="0">
                <a:pos x="292140" y="1696952"/>
              </a:cxn>
              <a:cxn ang="0">
                <a:pos x="291735" y="291177"/>
              </a:cxn>
              <a:cxn ang="0">
                <a:pos x="1700204" y="291581"/>
              </a:cxn>
            </a:cxnLst>
            <a:pathLst>
              <a:path w="19677" h="19677">
                <a:moveTo>
                  <a:pt x="16796" y="2886"/>
                </a:moveTo>
                <a:cubicBezTo>
                  <a:pt x="20639" y="6729"/>
                  <a:pt x="20641" y="12959"/>
                  <a:pt x="16800" y="16800"/>
                </a:cubicBezTo>
                <a:cubicBezTo>
                  <a:pt x="12959" y="20641"/>
                  <a:pt x="6729" y="20639"/>
                  <a:pt x="2886" y="16796"/>
                </a:cubicBezTo>
                <a:cubicBezTo>
                  <a:pt x="-957" y="12953"/>
                  <a:pt x="-959" y="6723"/>
                  <a:pt x="2882" y="2882"/>
                </a:cubicBezTo>
                <a:cubicBezTo>
                  <a:pt x="6723" y="-959"/>
                  <a:pt x="12953" y="-957"/>
                  <a:pt x="16796" y="2886"/>
                </a:cubicBezTo>
              </a:path>
            </a:pathLst>
          </a:custGeom>
          <a:solidFill>
            <a:srgbClr val="595959">
              <a:alpha val="100000"/>
            </a:srgbClr>
          </a:solidFill>
          <a:ln w="9525">
            <a:noFill/>
          </a:ln>
        </p:spPr>
        <p:txBody>
          <a:bodyPr/>
          <a:p>
            <a:endParaRPr lang="zh-CN" altLang="en-US"/>
          </a:p>
        </p:txBody>
      </p:sp>
      <p:sp>
        <p:nvSpPr>
          <p:cNvPr id="11272" name="TextBox 13"/>
          <p:cNvSpPr txBox="1"/>
          <p:nvPr/>
        </p:nvSpPr>
        <p:spPr>
          <a:xfrm>
            <a:off x="1315085" y="4310380"/>
            <a:ext cx="2614930" cy="245745"/>
          </a:xfrm>
          <a:prstGeom prst="rect">
            <a:avLst/>
          </a:prstGeom>
          <a:noFill/>
          <a:ln w="9525">
            <a:noFill/>
          </a:ln>
        </p:spPr>
        <p:txBody>
          <a:bodyPr wrap="square" lIns="0" tIns="0" rIns="0" bIns="0">
            <a:spAutoFit/>
          </a:bodyPr>
          <a:p>
            <a:pPr algn="ctr" defTabSz="1216025" eaLnBrk="1" hangingPunct="1">
              <a:spcBef>
                <a:spcPct val="20000"/>
              </a:spcBef>
            </a:pPr>
            <a:r>
              <a:rPr lang="en-US" altLang="x-none" sz="1600" b="1" dirty="0">
                <a:solidFill>
                  <a:srgbClr val="445469"/>
                </a:solidFill>
                <a:latin typeface="Arial" panose="020B0604020202020204" pitchFamily="34" charset="0"/>
                <a:sym typeface="Arial" panose="020B0604020202020204" pitchFamily="34" charset="0"/>
              </a:rPr>
              <a:t>Middle-class </a:t>
            </a:r>
            <a:r>
              <a:rPr lang="en-US" altLang="x-none" sz="1600" b="1" dirty="0">
                <a:solidFill>
                  <a:srgbClr val="445469"/>
                </a:solidFill>
                <a:cs typeface="Arial" panose="020B0604020202020204" pitchFamily="34" charset="0"/>
                <a:sym typeface="Arial" panose="020B0604020202020204" pitchFamily="34" charset="0"/>
              </a:rPr>
              <a:t>→</a:t>
            </a:r>
            <a:r>
              <a:rPr lang="en-US" altLang="x-none" sz="1600" b="1" dirty="0">
                <a:solidFill>
                  <a:srgbClr val="445469"/>
                </a:solidFill>
                <a:latin typeface="Arial" panose="020B0604020202020204" pitchFamily="34" charset="0"/>
                <a:sym typeface="Arial" panose="020B0604020202020204" pitchFamily="34" charset="0"/>
              </a:rPr>
              <a:t> Poor</a:t>
            </a:r>
            <a:endParaRPr lang="en-US" altLang="x-none" sz="1600" b="1" dirty="0">
              <a:solidFill>
                <a:srgbClr val="445469"/>
              </a:solidFill>
              <a:latin typeface="Arial" panose="020B0604020202020204" pitchFamily="34" charset="0"/>
              <a:sym typeface="Arial" panose="020B0604020202020204" pitchFamily="34" charset="0"/>
            </a:endParaRPr>
          </a:p>
        </p:txBody>
      </p:sp>
      <p:sp>
        <p:nvSpPr>
          <p:cNvPr id="11273" name="TextBox 13"/>
          <p:cNvSpPr txBox="1"/>
          <p:nvPr/>
        </p:nvSpPr>
        <p:spPr>
          <a:xfrm>
            <a:off x="1562735" y="4631690"/>
            <a:ext cx="2465070" cy="1249045"/>
          </a:xfrm>
          <a:prstGeom prst="rect">
            <a:avLst/>
          </a:prstGeom>
          <a:noFill/>
          <a:ln w="9525">
            <a:noFill/>
          </a:ln>
        </p:spPr>
        <p:txBody>
          <a:bodyPr wrap="square" lIns="0" tIns="0" rIns="0" bIns="0">
            <a:spAutoFit/>
          </a:bodyPr>
          <a:p>
            <a:pPr algn="l" defTabSz="1216025" eaLnBrk="1" hangingPunct="1">
              <a:spcBef>
                <a:spcPct val="20000"/>
              </a:spcBef>
            </a:pPr>
            <a:r>
              <a:rPr lang="en-US" sz="1400" dirty="0">
                <a:solidFill>
                  <a:srgbClr val="445469"/>
                </a:solidFill>
                <a:latin typeface="Arial" panose="020B0604020202020204" pitchFamily="34" charset="0"/>
                <a:sym typeface="Arial" panose="020B0604020202020204" pitchFamily="34" charset="0"/>
              </a:rPr>
              <a:t>Father: Park's </a:t>
            </a:r>
            <a:r>
              <a:rPr lang="en-US" sz="1400" dirty="0">
                <a:solidFill>
                  <a:srgbClr val="445469"/>
                </a:solidFill>
                <a:sym typeface="Arial" panose="020B0604020202020204" pitchFamily="34" charset="0"/>
              </a:rPr>
              <a:t>dirver </a:t>
            </a:r>
            <a:endParaRPr lang="en-US" sz="1400" dirty="0">
              <a:solidFill>
                <a:srgbClr val="445469"/>
              </a:solidFill>
              <a:sym typeface="Arial" panose="020B0604020202020204" pitchFamily="34" charset="0"/>
            </a:endParaRPr>
          </a:p>
          <a:p>
            <a:pPr algn="l" defTabSz="1216025" eaLnBrk="1" hangingPunct="1">
              <a:spcBef>
                <a:spcPct val="20000"/>
              </a:spcBef>
            </a:pPr>
            <a:r>
              <a:rPr lang="en-US" sz="1400" dirty="0">
                <a:solidFill>
                  <a:srgbClr val="445469"/>
                </a:solidFill>
                <a:latin typeface="Arial" panose="020B0604020202020204" pitchFamily="34" charset="0"/>
                <a:sym typeface="Arial" panose="020B0604020202020204" pitchFamily="34" charset="0"/>
              </a:rPr>
              <a:t>Mother: Housekeeper </a:t>
            </a:r>
            <a:endParaRPr lang="en-US" sz="1400" dirty="0">
              <a:solidFill>
                <a:srgbClr val="445469"/>
              </a:solidFill>
              <a:latin typeface="Arial" panose="020B0604020202020204" pitchFamily="34" charset="0"/>
              <a:sym typeface="Arial" panose="020B0604020202020204" pitchFamily="34" charset="0"/>
            </a:endParaRPr>
          </a:p>
          <a:p>
            <a:pPr algn="l" defTabSz="1216025" eaLnBrk="1" hangingPunct="1">
              <a:spcBef>
                <a:spcPct val="20000"/>
              </a:spcBef>
            </a:pPr>
            <a:r>
              <a:rPr lang="en-US" sz="1400" dirty="0">
                <a:solidFill>
                  <a:srgbClr val="445469"/>
                </a:solidFill>
                <a:latin typeface="Arial" panose="020B0604020202020204" pitchFamily="34" charset="0"/>
                <a:sym typeface="Arial" panose="020B0604020202020204" pitchFamily="34" charset="0"/>
              </a:rPr>
              <a:t>Son: Park's daughter's tutor</a:t>
            </a:r>
            <a:endParaRPr lang="en-US" sz="1400" dirty="0">
              <a:solidFill>
                <a:srgbClr val="445469"/>
              </a:solidFill>
              <a:latin typeface="Arial" panose="020B0604020202020204" pitchFamily="34" charset="0"/>
              <a:sym typeface="Arial" panose="020B0604020202020204" pitchFamily="34" charset="0"/>
            </a:endParaRPr>
          </a:p>
          <a:p>
            <a:pPr algn="l" defTabSz="1216025" eaLnBrk="1" hangingPunct="1">
              <a:spcBef>
                <a:spcPct val="20000"/>
              </a:spcBef>
            </a:pPr>
            <a:r>
              <a:rPr lang="en-US" sz="1400" dirty="0">
                <a:solidFill>
                  <a:srgbClr val="445469"/>
                </a:solidFill>
                <a:latin typeface="Arial" panose="020B0604020202020204" pitchFamily="34" charset="0"/>
                <a:sym typeface="Arial" panose="020B0604020202020204" pitchFamily="34" charset="0"/>
              </a:rPr>
              <a:t>Daughter: Park's son's tutor</a:t>
            </a:r>
            <a:endParaRPr lang="en-US" sz="1400" dirty="0">
              <a:solidFill>
                <a:srgbClr val="445469"/>
              </a:solidFill>
              <a:latin typeface="Arial" panose="020B0604020202020204" pitchFamily="34" charset="0"/>
              <a:sym typeface="Arial" panose="020B0604020202020204" pitchFamily="34" charset="0"/>
            </a:endParaRPr>
          </a:p>
          <a:p>
            <a:pPr algn="l" defTabSz="1216025" eaLnBrk="1" hangingPunct="1">
              <a:spcBef>
                <a:spcPct val="20000"/>
              </a:spcBef>
            </a:pPr>
            <a:endParaRPr lang="en-US" sz="1400" dirty="0">
              <a:solidFill>
                <a:srgbClr val="445469"/>
              </a:solidFill>
              <a:latin typeface="Arial" panose="020B0604020202020204" pitchFamily="34" charset="0"/>
              <a:sym typeface="Arial" panose="020B0604020202020204" pitchFamily="34" charset="0"/>
            </a:endParaRPr>
          </a:p>
        </p:txBody>
      </p:sp>
      <p:sp>
        <p:nvSpPr>
          <p:cNvPr id="11274" name="TextBox 13"/>
          <p:cNvSpPr txBox="1"/>
          <p:nvPr/>
        </p:nvSpPr>
        <p:spPr>
          <a:xfrm>
            <a:off x="4757421" y="4310380"/>
            <a:ext cx="2614930" cy="245745"/>
          </a:xfrm>
          <a:prstGeom prst="rect">
            <a:avLst/>
          </a:prstGeom>
          <a:noFill/>
          <a:ln w="9525">
            <a:noFill/>
          </a:ln>
        </p:spPr>
        <p:txBody>
          <a:bodyPr wrap="square" lIns="0" tIns="0" rIns="0" bIns="0">
            <a:spAutoFit/>
          </a:bodyPr>
          <a:p>
            <a:pPr algn="ctr" defTabSz="1216025" eaLnBrk="1" hangingPunct="1">
              <a:spcBef>
                <a:spcPct val="20000"/>
              </a:spcBef>
            </a:pPr>
            <a:r>
              <a:rPr lang="en-US" altLang="zh-CN" sz="1600" b="1" dirty="0">
                <a:solidFill>
                  <a:srgbClr val="445469"/>
                </a:solidFill>
                <a:latin typeface="Arial" panose="020B0604020202020204" pitchFamily="34" charset="0"/>
                <a:sym typeface="Arial" panose="020B0604020202020204" pitchFamily="34" charset="0"/>
              </a:rPr>
              <a:t>Middle-class </a:t>
            </a:r>
            <a:r>
              <a:rPr lang="en-US" altLang="zh-CN" sz="1600" b="1" dirty="0">
                <a:solidFill>
                  <a:srgbClr val="445469"/>
                </a:solidFill>
                <a:cs typeface="Arial" panose="020B0604020202020204" pitchFamily="34" charset="0"/>
                <a:sym typeface="Arial" panose="020B0604020202020204" pitchFamily="34" charset="0"/>
              </a:rPr>
              <a:t>→ Rich</a:t>
            </a:r>
            <a:endParaRPr lang="en-US" altLang="zh-CN" sz="1600" b="1" dirty="0">
              <a:solidFill>
                <a:srgbClr val="445469"/>
              </a:solidFill>
              <a:cs typeface="Arial" panose="020B0604020202020204" pitchFamily="34" charset="0"/>
              <a:sym typeface="Arial" panose="020B0604020202020204" pitchFamily="34" charset="0"/>
            </a:endParaRPr>
          </a:p>
        </p:txBody>
      </p:sp>
      <p:sp>
        <p:nvSpPr>
          <p:cNvPr id="11275" name="TextBox 13"/>
          <p:cNvSpPr txBox="1"/>
          <p:nvPr/>
        </p:nvSpPr>
        <p:spPr>
          <a:xfrm>
            <a:off x="4835525" y="4596130"/>
            <a:ext cx="2698750" cy="405765"/>
          </a:xfrm>
          <a:prstGeom prst="rect">
            <a:avLst/>
          </a:prstGeom>
          <a:noFill/>
          <a:ln w="9525">
            <a:noFill/>
          </a:ln>
        </p:spPr>
        <p:txBody>
          <a:bodyPr wrap="square" lIns="0" tIns="0" rIns="0" bIns="0">
            <a:spAutoFit/>
          </a:bodyPr>
          <a:p>
            <a:pPr algn="l" defTabSz="1216025" eaLnBrk="1" hangingPunct="1">
              <a:spcBef>
                <a:spcPct val="20000"/>
              </a:spcBef>
            </a:pPr>
            <a:r>
              <a:rPr lang="en-US" altLang="zh-CN" sz="1200" dirty="0">
                <a:solidFill>
                  <a:srgbClr val="445469"/>
                </a:solidFill>
                <a:latin typeface="Arial" panose="020B0604020202020204" pitchFamily="34" charset="0"/>
                <a:sym typeface="Arial" panose="020B0604020202020204" pitchFamily="34" charset="0"/>
              </a:rPr>
              <a:t>H</a:t>
            </a:r>
            <a:r>
              <a:rPr lang="zh-CN" altLang="en-US" sz="1200" dirty="0">
                <a:solidFill>
                  <a:srgbClr val="445469"/>
                </a:solidFill>
                <a:latin typeface="Arial" panose="020B0604020202020204" pitchFamily="34" charset="0"/>
                <a:sym typeface="Arial" panose="020B0604020202020204" pitchFamily="34" charset="0"/>
              </a:rPr>
              <a:t>usband</a:t>
            </a:r>
            <a:r>
              <a:rPr lang="en-US" altLang="zh-CN" sz="1200" dirty="0">
                <a:solidFill>
                  <a:srgbClr val="445469"/>
                </a:solidFill>
                <a:latin typeface="Arial" panose="020B0604020202020204" pitchFamily="34" charset="0"/>
                <a:sym typeface="Arial" panose="020B0604020202020204" pitchFamily="34" charset="0"/>
              </a:rPr>
              <a:t>: Boss of a big Tech company</a:t>
            </a:r>
            <a:endParaRPr lang="en-US" altLang="zh-CN" sz="1200" dirty="0">
              <a:solidFill>
                <a:srgbClr val="445469"/>
              </a:solidFill>
              <a:latin typeface="Arial" panose="020B0604020202020204" pitchFamily="34" charset="0"/>
              <a:sym typeface="Arial" panose="020B0604020202020204" pitchFamily="34" charset="0"/>
            </a:endParaRPr>
          </a:p>
          <a:p>
            <a:pPr algn="l" defTabSz="1216025" eaLnBrk="1" hangingPunct="1">
              <a:spcBef>
                <a:spcPct val="20000"/>
              </a:spcBef>
            </a:pPr>
            <a:r>
              <a:rPr lang="en-US" altLang="zh-CN" sz="1200" dirty="0">
                <a:solidFill>
                  <a:srgbClr val="445469"/>
                </a:solidFill>
                <a:latin typeface="Arial" panose="020B0604020202020204" pitchFamily="34" charset="0"/>
                <a:sym typeface="Arial" panose="020B0604020202020204" pitchFamily="34" charset="0"/>
              </a:rPr>
              <a:t>Wife: Stay at home</a:t>
            </a:r>
            <a:endParaRPr lang="en-US" altLang="zh-CN" sz="1200" dirty="0">
              <a:solidFill>
                <a:srgbClr val="445469"/>
              </a:solidFill>
              <a:latin typeface="Arial" panose="020B0604020202020204" pitchFamily="34" charset="0"/>
              <a:sym typeface="Arial" panose="020B0604020202020204" pitchFamily="34" charset="0"/>
            </a:endParaRPr>
          </a:p>
        </p:txBody>
      </p:sp>
      <p:sp>
        <p:nvSpPr>
          <p:cNvPr id="11276" name="TextBox 13"/>
          <p:cNvSpPr txBox="1"/>
          <p:nvPr/>
        </p:nvSpPr>
        <p:spPr>
          <a:xfrm>
            <a:off x="8325486" y="4310380"/>
            <a:ext cx="2614930" cy="245745"/>
          </a:xfrm>
          <a:prstGeom prst="rect">
            <a:avLst/>
          </a:prstGeom>
          <a:noFill/>
          <a:ln w="9525">
            <a:noFill/>
          </a:ln>
        </p:spPr>
        <p:txBody>
          <a:bodyPr wrap="square" lIns="0" tIns="0" rIns="0" bIns="0">
            <a:spAutoFit/>
          </a:bodyPr>
          <a:p>
            <a:pPr algn="ctr" defTabSz="1216025" eaLnBrk="1" hangingPunct="1">
              <a:spcBef>
                <a:spcPct val="20000"/>
              </a:spcBef>
            </a:pPr>
            <a:r>
              <a:rPr lang="en-US" altLang="zh-CN" sz="1600" b="1" dirty="0">
                <a:solidFill>
                  <a:srgbClr val="445469"/>
                </a:solidFill>
                <a:latin typeface="Arial" panose="020B0604020202020204" pitchFamily="34" charset="0"/>
                <a:sym typeface="Arial" panose="020B0604020202020204" pitchFamily="34" charset="0"/>
              </a:rPr>
              <a:t>Middle-class </a:t>
            </a:r>
            <a:r>
              <a:rPr lang="en-US" altLang="zh-CN" sz="1600" b="1" dirty="0">
                <a:solidFill>
                  <a:srgbClr val="445469"/>
                </a:solidFill>
                <a:cs typeface="Arial" panose="020B0604020202020204" pitchFamily="34" charset="0"/>
                <a:sym typeface="Arial" panose="020B0604020202020204" pitchFamily="34" charset="0"/>
              </a:rPr>
              <a:t>→ Poor</a:t>
            </a:r>
            <a:endParaRPr lang="en-US" altLang="zh-CN" sz="1600" b="1" dirty="0">
              <a:solidFill>
                <a:srgbClr val="445469"/>
              </a:solidFill>
              <a:cs typeface="Arial" panose="020B0604020202020204" pitchFamily="34" charset="0"/>
              <a:sym typeface="Arial" panose="020B0604020202020204" pitchFamily="34" charset="0"/>
            </a:endParaRPr>
          </a:p>
        </p:txBody>
      </p:sp>
      <p:sp>
        <p:nvSpPr>
          <p:cNvPr id="11277" name="TextBox 13"/>
          <p:cNvSpPr txBox="1"/>
          <p:nvPr/>
        </p:nvSpPr>
        <p:spPr>
          <a:xfrm>
            <a:off x="8466455" y="4596130"/>
            <a:ext cx="2452370" cy="590550"/>
          </a:xfrm>
          <a:prstGeom prst="rect">
            <a:avLst/>
          </a:prstGeom>
          <a:noFill/>
          <a:ln w="9525">
            <a:noFill/>
          </a:ln>
        </p:spPr>
        <p:txBody>
          <a:bodyPr wrap="square" lIns="0" tIns="0" rIns="0" bIns="0">
            <a:spAutoFit/>
          </a:bodyPr>
          <a:p>
            <a:pPr algn="l" defTabSz="1216025" eaLnBrk="1" hangingPunct="1">
              <a:spcBef>
                <a:spcPct val="20000"/>
              </a:spcBef>
            </a:pPr>
            <a:r>
              <a:rPr lang="en-US" altLang="zh-CN" sz="1200" dirty="0">
                <a:solidFill>
                  <a:srgbClr val="445469"/>
                </a:solidFill>
                <a:sym typeface="Arial" panose="020B0604020202020204" pitchFamily="34" charset="0"/>
              </a:rPr>
              <a:t>H</a:t>
            </a:r>
            <a:r>
              <a:rPr lang="zh-CN" altLang="en-US" sz="1200" dirty="0">
                <a:solidFill>
                  <a:srgbClr val="445469"/>
                </a:solidFill>
                <a:sym typeface="Arial" panose="020B0604020202020204" pitchFamily="34" charset="0"/>
              </a:rPr>
              <a:t>usband</a:t>
            </a:r>
            <a:r>
              <a:rPr lang="en-US" altLang="zh-CN" sz="1200" dirty="0">
                <a:solidFill>
                  <a:srgbClr val="445469"/>
                </a:solidFill>
                <a:sym typeface="Arial" panose="020B0604020202020204" pitchFamily="34" charset="0"/>
              </a:rPr>
              <a:t>: Stay at the basement of Park's house</a:t>
            </a:r>
            <a:endParaRPr lang="en-US" altLang="zh-CN" sz="1200" dirty="0">
              <a:solidFill>
                <a:srgbClr val="445469"/>
              </a:solidFill>
              <a:sym typeface="Arial" panose="020B0604020202020204" pitchFamily="34" charset="0"/>
            </a:endParaRPr>
          </a:p>
          <a:p>
            <a:pPr algn="l" defTabSz="1216025" eaLnBrk="1" hangingPunct="1">
              <a:spcBef>
                <a:spcPct val="20000"/>
              </a:spcBef>
            </a:pPr>
            <a:r>
              <a:rPr lang="en-US" altLang="zh-CN" sz="1200" dirty="0">
                <a:solidFill>
                  <a:srgbClr val="445469"/>
                </a:solidFill>
                <a:sym typeface="Arial" panose="020B0604020202020204" pitchFamily="34" charset="0"/>
              </a:rPr>
              <a:t>Wife: (Previous)House</a:t>
            </a:r>
            <a:r>
              <a:rPr lang="en-US" altLang="zh-CN" sz="1200" dirty="0">
                <a:solidFill>
                  <a:srgbClr val="445469"/>
                </a:solidFill>
                <a:latin typeface="Arial" panose="020B0604020202020204" pitchFamily="34" charset="0"/>
                <a:sym typeface="Arial" panose="020B0604020202020204" pitchFamily="34" charset="0"/>
              </a:rPr>
              <a:t>keeper</a:t>
            </a:r>
            <a:endParaRPr lang="en-US" altLang="zh-CN" sz="1200" dirty="0">
              <a:solidFill>
                <a:srgbClr val="445469"/>
              </a:solidFill>
              <a:latin typeface="Arial" panose="020B0604020202020204" pitchFamily="34" charset="0"/>
              <a:sym typeface="Arial" panose="020B0604020202020204" pitchFamily="34" charset="0"/>
            </a:endParaRPr>
          </a:p>
        </p:txBody>
      </p:sp>
      <p:sp>
        <p:nvSpPr>
          <p:cNvPr id="11" name="标题 10"/>
          <p:cNvSpPr>
            <a:spLocks noGrp="1"/>
          </p:cNvSpPr>
          <p:nvPr>
            <p:ph type="title"/>
          </p:nvPr>
        </p:nvSpPr>
        <p:spPr>
          <a:xfrm>
            <a:off x="490538" y="243840"/>
            <a:ext cx="1861185" cy="368300"/>
          </a:xfrm>
        </p:spPr>
        <p:txBody>
          <a:bodyPr wrap="none" rtlCol="0">
            <a:sp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rPr>
              <a:t>Parasite story</a:t>
            </a:r>
            <a:endParaRPr kumimoji="0" lang="en-US" altLang="zh-CN"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endParaRPr>
          </a:p>
        </p:txBody>
      </p:sp>
      <p:sp>
        <p:nvSpPr>
          <p:cNvPr id="2" name="AutoShape 13"/>
          <p:cNvSpPr/>
          <p:nvPr/>
        </p:nvSpPr>
        <p:spPr>
          <a:xfrm rot="-1545633">
            <a:off x="8637270" y="2072640"/>
            <a:ext cx="1990725" cy="1987550"/>
          </a:xfrm>
          <a:custGeom>
            <a:avLst/>
            <a:gdLst/>
            <a:ahLst/>
            <a:cxnLst>
              <a:cxn ang="0">
                <a:pos x="1700204" y="291581"/>
              </a:cxn>
              <a:cxn ang="0">
                <a:pos x="1700609" y="1697356"/>
              </a:cxn>
              <a:cxn ang="0">
                <a:pos x="292140" y="1696952"/>
              </a:cxn>
              <a:cxn ang="0">
                <a:pos x="291735" y="291177"/>
              </a:cxn>
              <a:cxn ang="0">
                <a:pos x="1700204" y="291581"/>
              </a:cxn>
            </a:cxnLst>
            <a:pathLst>
              <a:path w="19677" h="19677">
                <a:moveTo>
                  <a:pt x="16796" y="2886"/>
                </a:moveTo>
                <a:cubicBezTo>
                  <a:pt x="20639" y="6729"/>
                  <a:pt x="20641" y="12959"/>
                  <a:pt x="16800" y="16800"/>
                </a:cubicBezTo>
                <a:cubicBezTo>
                  <a:pt x="12959" y="20641"/>
                  <a:pt x="6729" y="20639"/>
                  <a:pt x="2886" y="16796"/>
                </a:cubicBezTo>
                <a:cubicBezTo>
                  <a:pt x="-957" y="12953"/>
                  <a:pt x="-959" y="6723"/>
                  <a:pt x="2882" y="2882"/>
                </a:cubicBezTo>
                <a:cubicBezTo>
                  <a:pt x="6723" y="-959"/>
                  <a:pt x="12953" y="-957"/>
                  <a:pt x="16796" y="2886"/>
                </a:cubicBezTo>
              </a:path>
            </a:pathLst>
          </a:custGeom>
          <a:solidFill>
            <a:srgbClr val="595959">
              <a:alpha val="100000"/>
            </a:srgbClr>
          </a:solidFill>
          <a:ln w="9525">
            <a:noFill/>
          </a:ln>
        </p:spPr>
        <p:txBody>
          <a:bodyPr/>
          <a:p>
            <a:endParaRPr lang="zh-CN" altLang="en-US"/>
          </a:p>
        </p:txBody>
      </p:sp>
      <p:sp>
        <p:nvSpPr>
          <p:cNvPr id="5126" name="文本框 17"/>
          <p:cNvSpPr txBox="1"/>
          <p:nvPr/>
        </p:nvSpPr>
        <p:spPr>
          <a:xfrm>
            <a:off x="1006475" y="2880360"/>
            <a:ext cx="3321685" cy="368300"/>
          </a:xfrm>
          <a:prstGeom prst="rect">
            <a:avLst/>
          </a:prstGeom>
          <a:noFill/>
          <a:ln w="9525">
            <a:noFill/>
          </a:ln>
        </p:spPr>
        <p:txBody>
          <a:bodyPr wrap="square">
            <a:spAutoFit/>
          </a:bodyPr>
          <a:p>
            <a:pPr algn="ctr" defTabSz="1216025" eaLnBrk="1" hangingPunct="1">
              <a:spcBef>
                <a:spcPct val="20000"/>
              </a:spcBef>
            </a:pPr>
            <a:r>
              <a:rPr lang="en-US" altLang="zh-CN" b="1" dirty="0">
                <a:solidFill>
                  <a:schemeClr val="bg1"/>
                </a:solidFill>
                <a:latin typeface="Arial" panose="020B0604020202020204" pitchFamily="34" charset="0"/>
                <a:sym typeface="Arial" panose="020B0604020202020204" pitchFamily="34" charset="0"/>
              </a:rPr>
              <a:t>Kim family</a:t>
            </a:r>
            <a:endParaRPr lang="en-US" altLang="zh-CN" b="1" dirty="0">
              <a:solidFill>
                <a:schemeClr val="bg1"/>
              </a:solidFill>
              <a:latin typeface="Arial" panose="020B0604020202020204" pitchFamily="34" charset="0"/>
              <a:sym typeface="Arial" panose="020B0604020202020204" pitchFamily="34" charset="0"/>
            </a:endParaRPr>
          </a:p>
        </p:txBody>
      </p:sp>
      <p:sp>
        <p:nvSpPr>
          <p:cNvPr id="8" name="文本框 17"/>
          <p:cNvSpPr txBox="1"/>
          <p:nvPr/>
        </p:nvSpPr>
        <p:spPr>
          <a:xfrm>
            <a:off x="4435475" y="2883535"/>
            <a:ext cx="3321685" cy="368300"/>
          </a:xfrm>
          <a:prstGeom prst="rect">
            <a:avLst/>
          </a:prstGeom>
          <a:noFill/>
          <a:ln w="9525">
            <a:noFill/>
          </a:ln>
        </p:spPr>
        <p:txBody>
          <a:bodyPr wrap="square">
            <a:spAutoFit/>
          </a:bodyPr>
          <a:p>
            <a:pPr algn="ctr" defTabSz="1216025" eaLnBrk="1" hangingPunct="1">
              <a:spcBef>
                <a:spcPct val="20000"/>
              </a:spcBef>
            </a:pPr>
            <a:r>
              <a:rPr lang="en-US" altLang="zh-CN" b="1" dirty="0">
                <a:solidFill>
                  <a:schemeClr val="bg1"/>
                </a:solidFill>
                <a:latin typeface="Arial" panose="020B0604020202020204" pitchFamily="34" charset="0"/>
                <a:sym typeface="Arial" panose="020B0604020202020204" pitchFamily="34" charset="0"/>
              </a:rPr>
              <a:t>Park family</a:t>
            </a:r>
            <a:endParaRPr lang="en-US" altLang="zh-CN" b="1" dirty="0">
              <a:solidFill>
                <a:schemeClr val="bg1"/>
              </a:solidFill>
              <a:latin typeface="Arial" panose="020B0604020202020204" pitchFamily="34" charset="0"/>
              <a:sym typeface="Arial" panose="020B0604020202020204" pitchFamily="34" charset="0"/>
            </a:endParaRPr>
          </a:p>
        </p:txBody>
      </p:sp>
      <p:sp>
        <p:nvSpPr>
          <p:cNvPr id="9" name="文本框 17"/>
          <p:cNvSpPr txBox="1"/>
          <p:nvPr/>
        </p:nvSpPr>
        <p:spPr>
          <a:xfrm>
            <a:off x="7963535" y="2882265"/>
            <a:ext cx="3321685" cy="368300"/>
          </a:xfrm>
          <a:prstGeom prst="rect">
            <a:avLst/>
          </a:prstGeom>
          <a:noFill/>
          <a:ln w="9525">
            <a:noFill/>
          </a:ln>
        </p:spPr>
        <p:txBody>
          <a:bodyPr wrap="square">
            <a:spAutoFit/>
          </a:bodyPr>
          <a:p>
            <a:pPr algn="ctr" defTabSz="1216025" eaLnBrk="1" hangingPunct="1">
              <a:spcBef>
                <a:spcPct val="20000"/>
              </a:spcBef>
            </a:pPr>
            <a:r>
              <a:rPr lang="en-US" altLang="zh-CN" b="1" dirty="0">
                <a:solidFill>
                  <a:schemeClr val="bg1"/>
                </a:solidFill>
                <a:latin typeface="Arial" panose="020B0604020202020204" pitchFamily="34" charset="0"/>
                <a:sym typeface="Arial" panose="020B0604020202020204" pitchFamily="34" charset="0"/>
              </a:rPr>
              <a:t>Gook family</a:t>
            </a:r>
            <a:endParaRPr lang="en-US" altLang="zh-CN" b="1" dirty="0">
              <a:solidFill>
                <a:schemeClr val="bg1"/>
              </a:solidFill>
              <a:latin typeface="Arial" panose="020B0604020202020204" pitchFamily="34" charset="0"/>
              <a:sym typeface="Arial" panose="020B0604020202020204" pitchFamily="34" charset="0"/>
            </a:endParaRPr>
          </a:p>
        </p:txBody>
      </p:sp>
      <p:sp>
        <p:nvSpPr>
          <p:cNvPr id="14" name="Left Arrow 13"/>
          <p:cNvSpPr/>
          <p:nvPr/>
        </p:nvSpPr>
        <p:spPr>
          <a:xfrm>
            <a:off x="7464425" y="2984500"/>
            <a:ext cx="962660" cy="16637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5" name="Left Arrow 14"/>
          <p:cNvSpPr/>
          <p:nvPr/>
        </p:nvSpPr>
        <p:spPr>
          <a:xfrm rot="10800000">
            <a:off x="3921125" y="2984500"/>
            <a:ext cx="962660" cy="16637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7" name="TextBox 13"/>
          <p:cNvSpPr txBox="1"/>
          <p:nvPr/>
        </p:nvSpPr>
        <p:spPr>
          <a:xfrm>
            <a:off x="7642225" y="2615565"/>
            <a:ext cx="784860" cy="368935"/>
          </a:xfrm>
          <a:prstGeom prst="rect">
            <a:avLst/>
          </a:prstGeom>
          <a:noFill/>
          <a:ln w="9525">
            <a:noFill/>
          </a:ln>
        </p:spPr>
        <p:txBody>
          <a:bodyPr wrap="square" lIns="0" tIns="0" rIns="0" bIns="0">
            <a:spAutoFit/>
          </a:bodyPr>
          <a:p>
            <a:pPr algn="l" defTabSz="1216025" eaLnBrk="1" hangingPunct="1">
              <a:spcBef>
                <a:spcPct val="20000"/>
              </a:spcBef>
            </a:pPr>
            <a:r>
              <a:rPr lang="en-US" altLang="zh-CN" sz="1200" dirty="0">
                <a:solidFill>
                  <a:srgbClr val="445469"/>
                </a:solidFill>
                <a:latin typeface="Arial" panose="020B0604020202020204" pitchFamily="34" charset="0"/>
                <a:sym typeface="Arial" panose="020B0604020202020204" pitchFamily="34" charset="0"/>
              </a:rPr>
              <a:t>Work for first</a:t>
            </a:r>
            <a:endParaRPr lang="en-US" altLang="zh-CN" sz="1200" dirty="0">
              <a:solidFill>
                <a:srgbClr val="445469"/>
              </a:solidFill>
              <a:latin typeface="Arial" panose="020B0604020202020204" pitchFamily="34" charset="0"/>
              <a:sym typeface="Arial" panose="020B0604020202020204" pitchFamily="34" charset="0"/>
            </a:endParaRPr>
          </a:p>
        </p:txBody>
      </p:sp>
      <p:sp>
        <p:nvSpPr>
          <p:cNvPr id="18" name="TextBox 13"/>
          <p:cNvSpPr txBox="1"/>
          <p:nvPr/>
        </p:nvSpPr>
        <p:spPr>
          <a:xfrm>
            <a:off x="4059555" y="2573655"/>
            <a:ext cx="784860" cy="405765"/>
          </a:xfrm>
          <a:prstGeom prst="rect">
            <a:avLst/>
          </a:prstGeom>
          <a:noFill/>
          <a:ln w="9525">
            <a:noFill/>
          </a:ln>
        </p:spPr>
        <p:txBody>
          <a:bodyPr wrap="square" lIns="0" tIns="0" rIns="0" bIns="0">
            <a:spAutoFit/>
          </a:bodyPr>
          <a:p>
            <a:pPr algn="l" defTabSz="1216025" eaLnBrk="1" hangingPunct="1">
              <a:spcBef>
                <a:spcPct val="20000"/>
              </a:spcBef>
            </a:pPr>
            <a:r>
              <a:rPr lang="en-US" altLang="zh-CN" sz="1200" dirty="0">
                <a:solidFill>
                  <a:srgbClr val="445469"/>
                </a:solidFill>
                <a:latin typeface="Arial" panose="020B0604020202020204" pitchFamily="34" charset="0"/>
                <a:sym typeface="Arial" panose="020B0604020202020204" pitchFamily="34" charset="0"/>
              </a:rPr>
              <a:t>Work for</a:t>
            </a:r>
            <a:endParaRPr lang="en-US" altLang="zh-CN" sz="1200" dirty="0">
              <a:solidFill>
                <a:srgbClr val="445469"/>
              </a:solidFill>
              <a:latin typeface="Arial" panose="020B0604020202020204" pitchFamily="34" charset="0"/>
              <a:sym typeface="Arial" panose="020B0604020202020204" pitchFamily="34" charset="0"/>
            </a:endParaRPr>
          </a:p>
          <a:p>
            <a:pPr algn="l" defTabSz="1216025" eaLnBrk="1" hangingPunct="1">
              <a:spcBef>
                <a:spcPct val="20000"/>
              </a:spcBef>
            </a:pPr>
            <a:r>
              <a:rPr lang="en-US" altLang="zh-CN" sz="1200" dirty="0">
                <a:solidFill>
                  <a:srgbClr val="445469"/>
                </a:solidFill>
                <a:latin typeface="Arial" panose="020B0604020202020204" pitchFamily="34" charset="0"/>
                <a:sym typeface="Arial" panose="020B0604020202020204" pitchFamily="34" charset="0"/>
              </a:rPr>
              <a:t>later</a:t>
            </a:r>
            <a:endParaRPr lang="en-US" altLang="zh-CN" sz="1200" dirty="0">
              <a:solidFill>
                <a:srgbClr val="445469"/>
              </a:solidFill>
              <a:latin typeface="Arial" panose="020B0604020202020204" pitchFamily="34" charset="0"/>
              <a:sym typeface="Arial" panose="020B0604020202020204" pitchFamily="34"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Oval 4"/>
          <p:cNvSpPr/>
          <p:nvPr/>
        </p:nvSpPr>
        <p:spPr>
          <a:xfrm>
            <a:off x="1854518" y="3784600"/>
            <a:ext cx="1114425" cy="111442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FDFDFD"/>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1</a:t>
            </a:r>
            <a:endParaRPr kumimoji="0" lang="en-US" sz="4000" b="1" i="0" u="none" strike="noStrike" kern="1200" cap="none" spc="0" normalizeH="0" baseline="0" noProof="0" dirty="0">
              <a:ln>
                <a:noFill/>
              </a:ln>
              <a:solidFill>
                <a:srgbClr val="FDFDFD"/>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 name="Oval 8"/>
          <p:cNvSpPr/>
          <p:nvPr/>
        </p:nvSpPr>
        <p:spPr>
          <a:xfrm>
            <a:off x="3480118" y="2128838"/>
            <a:ext cx="1460500" cy="14605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r>
              <a:rPr kumimoji="0" lang="en-US" sz="4800" b="1" i="0" u="none" strike="noStrike" kern="1200" cap="none" spc="0" normalizeH="0" baseline="0" noProof="0" dirty="0">
                <a:ln>
                  <a:noFill/>
                </a:ln>
                <a:solidFill>
                  <a:srgbClr val="FDFDFD"/>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2</a:t>
            </a:r>
            <a:endParaRPr kumimoji="0" lang="en-US" sz="4800" b="1" i="0" u="none" strike="noStrike" kern="1200" cap="none" spc="0" normalizeH="0" baseline="0" noProof="0" dirty="0">
              <a:ln>
                <a:noFill/>
              </a:ln>
              <a:solidFill>
                <a:srgbClr val="FDFDFD"/>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 name="Oval 12"/>
          <p:cNvSpPr/>
          <p:nvPr/>
        </p:nvSpPr>
        <p:spPr>
          <a:xfrm>
            <a:off x="5988368" y="3336925"/>
            <a:ext cx="1787525" cy="17891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r>
              <a:rPr kumimoji="0" lang="en-US" sz="4800" b="1" i="0" u="none" strike="noStrike" kern="1200" cap="none" spc="0" normalizeH="0" baseline="0" noProof="0" dirty="0">
                <a:ln>
                  <a:noFill/>
                </a:ln>
                <a:solidFill>
                  <a:srgbClr val="FDFDFD"/>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3</a:t>
            </a:r>
            <a:endParaRPr kumimoji="0" lang="en-US" sz="4800" b="1" i="0" u="none" strike="noStrike" kern="1200" cap="none" spc="0" normalizeH="0" baseline="0" noProof="0" dirty="0">
              <a:ln>
                <a:noFill/>
              </a:ln>
              <a:solidFill>
                <a:srgbClr val="FDFDFD"/>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0" name="Oval 16"/>
          <p:cNvSpPr/>
          <p:nvPr/>
        </p:nvSpPr>
        <p:spPr>
          <a:xfrm>
            <a:off x="8844280" y="2122488"/>
            <a:ext cx="1458913" cy="14589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r>
              <a:rPr kumimoji="0" lang="en-US" sz="4800" b="1" i="0" u="none" strike="noStrike" kern="1200" cap="none" spc="0" normalizeH="0" baseline="0" noProof="0" dirty="0">
                <a:ln>
                  <a:noFill/>
                </a:ln>
                <a:solidFill>
                  <a:srgbClr val="FDFDFD"/>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4</a:t>
            </a:r>
            <a:endParaRPr kumimoji="0" lang="en-US" sz="4800" b="1" i="0" u="none" strike="noStrike" kern="1200" cap="none" spc="0" normalizeH="0" baseline="0" noProof="0" dirty="0">
              <a:ln>
                <a:noFill/>
              </a:ln>
              <a:solidFill>
                <a:srgbClr val="FDFDFD"/>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13" name="Straight Arrow Connector 41"/>
          <p:cNvCxnSpPr/>
          <p:nvPr/>
        </p:nvCxnSpPr>
        <p:spPr>
          <a:xfrm flipV="1">
            <a:off x="2941955" y="3423920"/>
            <a:ext cx="372745" cy="446405"/>
          </a:xfrm>
          <a:prstGeom prst="straightConnector1">
            <a:avLst/>
          </a:prstGeom>
          <a:ln w="2540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42"/>
          <p:cNvCxnSpPr/>
          <p:nvPr/>
        </p:nvCxnSpPr>
        <p:spPr>
          <a:xfrm flipV="1">
            <a:off x="7879080" y="3405505"/>
            <a:ext cx="756920" cy="923290"/>
          </a:xfrm>
          <a:prstGeom prst="straightConnector1">
            <a:avLst/>
          </a:prstGeom>
          <a:ln w="2540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49"/>
          <p:cNvCxnSpPr/>
          <p:nvPr/>
        </p:nvCxnSpPr>
        <p:spPr>
          <a:xfrm>
            <a:off x="4912360" y="3400425"/>
            <a:ext cx="725170" cy="523240"/>
          </a:xfrm>
          <a:prstGeom prst="straightConnector1">
            <a:avLst/>
          </a:prstGeom>
          <a:ln w="2540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2" name="TextBox 13"/>
          <p:cNvSpPr txBox="1"/>
          <p:nvPr/>
        </p:nvSpPr>
        <p:spPr>
          <a:xfrm>
            <a:off x="866140" y="5161915"/>
            <a:ext cx="2338705" cy="787400"/>
          </a:xfrm>
          <a:prstGeom prst="rect">
            <a:avLst/>
          </a:prstGeom>
          <a:noFill/>
        </p:spPr>
        <p:txBody>
          <a:bodyPr wrap="square" lIns="0" tIns="0" rIns="0" bIns="0" rtlCol="0" anchor="t" anchorCtr="0">
            <a:spAutoFit/>
          </a:bodyPr>
          <a:lstStyle/>
          <a:p>
            <a:pPr marR="0" algn="ctr" defTabSz="1216660" eaLnBrk="1" fontAlgn="auto" hangingPunct="1">
              <a:spcBef>
                <a:spcPct val="20000"/>
              </a:spcBef>
              <a:spcAft>
                <a:spcPts val="0"/>
              </a:spcAft>
              <a:buClrTx/>
              <a:buSzTx/>
              <a:buFontTx/>
              <a:buNone/>
              <a:defRPr/>
            </a:pPr>
            <a:r>
              <a:rPr kumimoji="0" lang="en-US" sz="1600" b="1" kern="1200" cap="none" spc="0" normalizeH="0" baseline="0" noProof="0" dirty="0">
                <a:solidFill>
                  <a:srgbClr val="404040"/>
                </a:solidFill>
                <a:latin typeface="Arial" panose="020B0604020202020204" pitchFamily="34" charset="0"/>
                <a:ea typeface="Microsoft YaHei" panose="020B0503020204020204" pitchFamily="34" charset="-122"/>
                <a:cs typeface="+mn-ea"/>
                <a:sym typeface="Arial" panose="020B0604020202020204" pitchFamily="34" charset="0"/>
              </a:rPr>
              <a:t>Daughter make a fake diploma for her brother</a:t>
            </a:r>
            <a:endParaRPr kumimoji="0" lang="en-US" sz="1600" b="1" kern="1200" cap="none" spc="0" normalizeH="0" baseline="0" noProof="0" dirty="0">
              <a:solidFill>
                <a:srgbClr val="404040"/>
              </a:solidFill>
              <a:latin typeface="Arial" panose="020B0604020202020204" pitchFamily="34" charset="0"/>
              <a:ea typeface="Microsoft YaHei" panose="020B0503020204020204" pitchFamily="34" charset="-122"/>
              <a:cs typeface="+mn-ea"/>
              <a:sym typeface="Arial" panose="020B0604020202020204" pitchFamily="34" charset="0"/>
            </a:endParaRPr>
          </a:p>
          <a:p>
            <a:pPr marR="0" algn="ctr" defTabSz="1216660" eaLnBrk="1" fontAlgn="auto" hangingPunct="1">
              <a:spcBef>
                <a:spcPct val="20000"/>
              </a:spcBef>
              <a:spcAft>
                <a:spcPts val="0"/>
              </a:spcAft>
              <a:buClrTx/>
              <a:buSzTx/>
              <a:buFontTx/>
              <a:buNone/>
              <a:defRPr/>
            </a:pPr>
            <a:r>
              <a:rPr kumimoji="0" lang="zh-CN" altLang="en-US" sz="1600" b="1" kern="1200" cap="none" spc="0" normalizeH="0" baseline="0" noProof="0" dirty="0">
                <a:solidFill>
                  <a:srgbClr val="404040"/>
                </a:solidFill>
                <a:latin typeface="Arial" panose="020B0604020202020204" pitchFamily="34" charset="0"/>
                <a:ea typeface="Microsoft YaHei" panose="020B0503020204020204" pitchFamily="34" charset="-122"/>
                <a:cs typeface="+mn-ea"/>
                <a:sym typeface="Arial" panose="020B0604020202020204" pitchFamily="34" charset="0"/>
              </a:rPr>
              <a:t>（</a:t>
            </a:r>
            <a:r>
              <a:rPr kumimoji="0" lang="en-US" altLang="zh-CN" sz="1600" b="1" kern="1200" cap="none" spc="0" normalizeH="0" baseline="0" noProof="0" dirty="0">
                <a:solidFill>
                  <a:srgbClr val="404040"/>
                </a:solidFill>
                <a:latin typeface="Arial" panose="020B0604020202020204" pitchFamily="34" charset="0"/>
                <a:ea typeface="Microsoft YaHei" panose="020B0503020204020204" pitchFamily="34" charset="-122"/>
                <a:cs typeface="+mn-ea"/>
                <a:sym typeface="Arial" panose="020B0604020202020204" pitchFamily="34" charset="0"/>
              </a:rPr>
              <a:t> 0:11:17</a:t>
            </a:r>
            <a:r>
              <a:rPr kumimoji="0" lang="zh-CN" altLang="en-US" sz="1600" b="1" kern="1200" cap="none" spc="0" normalizeH="0" baseline="0" noProof="0" dirty="0">
                <a:solidFill>
                  <a:srgbClr val="404040"/>
                </a:solidFill>
                <a:latin typeface="Arial" panose="020B0604020202020204" pitchFamily="34" charset="0"/>
                <a:ea typeface="Microsoft YaHei" panose="020B0503020204020204" pitchFamily="34" charset="-122"/>
                <a:cs typeface="+mn-ea"/>
                <a:sym typeface="Arial" panose="020B0604020202020204" pitchFamily="34" charset="0"/>
              </a:rPr>
              <a:t>）</a:t>
            </a:r>
            <a:endParaRPr kumimoji="0" lang="zh-CN" altLang="en-US" sz="1600" b="1" kern="1200" cap="none" spc="0" normalizeH="0" baseline="0" noProof="0" dirty="0">
              <a:solidFill>
                <a:srgbClr val="404040"/>
              </a:solidFill>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34" name="TextBox 13"/>
          <p:cNvSpPr txBox="1"/>
          <p:nvPr/>
        </p:nvSpPr>
        <p:spPr>
          <a:xfrm>
            <a:off x="3307715" y="3686175"/>
            <a:ext cx="1752600" cy="1525905"/>
          </a:xfrm>
          <a:prstGeom prst="rect">
            <a:avLst/>
          </a:prstGeom>
          <a:noFill/>
        </p:spPr>
        <p:txBody>
          <a:bodyPr wrap="square" lIns="0" tIns="0" rIns="0" bIns="0" rtlCol="0" anchor="t" anchorCtr="0">
            <a:spAutoFit/>
          </a:bodyPr>
          <a:lstStyle/>
          <a:p>
            <a:pPr marR="0" algn="ctr" defTabSz="1216660" eaLnBrk="1" fontAlgn="auto" hangingPunct="1">
              <a:spcBef>
                <a:spcPct val="20000"/>
              </a:spcBef>
              <a:spcAft>
                <a:spcPts val="0"/>
              </a:spcAft>
              <a:buClrTx/>
              <a:buSzTx/>
              <a:buFontTx/>
              <a:buNone/>
              <a:defRPr/>
            </a:pPr>
            <a:r>
              <a:rPr kumimoji="0" lang="en-US" sz="1600" b="1" kern="1200" cap="none" spc="0" normalizeH="0" baseline="0" noProof="0">
                <a:solidFill>
                  <a:srgbClr val="404040"/>
                </a:solidFill>
                <a:latin typeface="Arial" panose="020B0604020202020204" pitchFamily="34" charset="0"/>
                <a:ea typeface="Microsoft YaHei" panose="020B0503020204020204" pitchFamily="34" charset="-122"/>
                <a:cs typeface="+mn-ea"/>
                <a:sym typeface="Arial" panose="020B0604020202020204" pitchFamily="34" charset="0"/>
              </a:rPr>
              <a:t>Son lies to Park  that “he know someone(his sister) who are good at art”.</a:t>
            </a:r>
            <a:endParaRPr kumimoji="0" lang="en-US" sz="1600" b="1" kern="1200" cap="none" spc="0" normalizeH="0" baseline="0" noProof="0">
              <a:solidFill>
                <a:srgbClr val="404040"/>
              </a:solidFill>
              <a:latin typeface="Arial" panose="020B0604020202020204" pitchFamily="34" charset="0"/>
              <a:ea typeface="Microsoft YaHei" panose="020B0503020204020204" pitchFamily="34" charset="-122"/>
              <a:cs typeface="+mn-ea"/>
              <a:sym typeface="Arial" panose="020B0604020202020204" pitchFamily="34" charset="0"/>
            </a:endParaRPr>
          </a:p>
          <a:p>
            <a:pPr marR="0" algn="ctr" defTabSz="1216660" eaLnBrk="1" fontAlgn="auto" hangingPunct="1">
              <a:spcBef>
                <a:spcPct val="20000"/>
              </a:spcBef>
              <a:spcAft>
                <a:spcPts val="0"/>
              </a:spcAft>
              <a:buClrTx/>
              <a:buSzTx/>
              <a:buFontTx/>
              <a:buNone/>
              <a:defRPr/>
            </a:pPr>
            <a:r>
              <a:rPr kumimoji="0" lang="en-US" sz="1600" b="1" kern="1200" cap="none" spc="0" normalizeH="0" baseline="0" noProof="0" dirty="0">
                <a:solidFill>
                  <a:srgbClr val="404040"/>
                </a:solidFill>
                <a:latin typeface="Arial" panose="020B0604020202020204" pitchFamily="34" charset="0"/>
                <a:ea typeface="Microsoft YaHei" panose="020B0503020204020204" pitchFamily="34" charset="-122"/>
                <a:cs typeface="+mn-ea"/>
                <a:sym typeface="Arial" panose="020B0604020202020204" pitchFamily="34" charset="0"/>
              </a:rPr>
              <a:t>(0:20:27)</a:t>
            </a:r>
            <a:endParaRPr kumimoji="0" lang="en-US" sz="1600" b="1" kern="1200" cap="none" spc="0" normalizeH="0" baseline="0" noProof="0" dirty="0">
              <a:solidFill>
                <a:srgbClr val="404040"/>
              </a:solidFill>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38" name="TextBox 13"/>
          <p:cNvSpPr txBox="1"/>
          <p:nvPr/>
        </p:nvSpPr>
        <p:spPr>
          <a:xfrm>
            <a:off x="5502910" y="5368290"/>
            <a:ext cx="2993390" cy="984885"/>
          </a:xfrm>
          <a:prstGeom prst="rect">
            <a:avLst/>
          </a:prstGeom>
          <a:noFill/>
        </p:spPr>
        <p:txBody>
          <a:bodyPr wrap="square" lIns="0" tIns="0" rIns="0" bIns="0" rtlCol="0" anchor="t" anchorCtr="0">
            <a:spAutoFit/>
          </a:bodyPr>
          <a:lstStyle/>
          <a:p>
            <a:pPr marR="0" algn="ctr" defTabSz="1216660" eaLnBrk="1" fontAlgn="auto" hangingPunct="1">
              <a:spcBef>
                <a:spcPct val="20000"/>
              </a:spcBef>
              <a:spcAft>
                <a:spcPts val="0"/>
              </a:spcAft>
              <a:buClrTx/>
              <a:buSzTx/>
              <a:buFontTx/>
              <a:buNone/>
              <a:defRPr/>
            </a:pPr>
            <a:r>
              <a:rPr kumimoji="0" lang="en-US" sz="1600" b="1" kern="1200" cap="none" spc="0" normalizeH="0" baseline="0" noProof="0" dirty="0">
                <a:solidFill>
                  <a:srgbClr val="404040"/>
                </a:solidFill>
                <a:latin typeface="Arial" panose="020B0604020202020204" pitchFamily="34" charset="0"/>
                <a:ea typeface="Microsoft YaHei" panose="020B0503020204020204" pitchFamily="34" charset="-122"/>
                <a:cs typeface="+mn-ea"/>
                <a:sym typeface="Arial" panose="020B0604020202020204" pitchFamily="34" charset="0"/>
              </a:rPr>
              <a:t>The daughter dropped her underwear in Park's car for framing the driver, and let him lose his job.(0:32:12)</a:t>
            </a:r>
            <a:endParaRPr kumimoji="0" lang="en-US" sz="1600" b="1" kern="1200" cap="none" spc="0" normalizeH="0" baseline="0" noProof="0" dirty="0">
              <a:solidFill>
                <a:srgbClr val="404040"/>
              </a:solidFill>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0" name="TextBox 13"/>
          <p:cNvSpPr txBox="1"/>
          <p:nvPr/>
        </p:nvSpPr>
        <p:spPr>
          <a:xfrm>
            <a:off x="8716010" y="3726815"/>
            <a:ext cx="2117725" cy="1525905"/>
          </a:xfrm>
          <a:prstGeom prst="rect">
            <a:avLst/>
          </a:prstGeom>
          <a:noFill/>
        </p:spPr>
        <p:txBody>
          <a:bodyPr wrap="square" lIns="0" tIns="0" rIns="0" bIns="0" rtlCol="0" anchor="t" anchorCtr="0">
            <a:spAutoFit/>
          </a:bodyPr>
          <a:lstStyle/>
          <a:p>
            <a:pPr marR="0" algn="ctr" defTabSz="1216660" eaLnBrk="1" fontAlgn="auto" hangingPunct="1">
              <a:spcBef>
                <a:spcPct val="20000"/>
              </a:spcBef>
              <a:spcAft>
                <a:spcPts val="0"/>
              </a:spcAft>
              <a:buClrTx/>
              <a:buSzTx/>
              <a:buFontTx/>
              <a:buNone/>
              <a:defRPr/>
            </a:pPr>
            <a:r>
              <a:rPr kumimoji="0" lang="en-US" sz="1600" b="1" kern="1200" cap="none" spc="0" normalizeH="0" baseline="0" noProof="0" dirty="0">
                <a:solidFill>
                  <a:srgbClr val="404040"/>
                </a:solidFill>
                <a:latin typeface="Arial" panose="020B0604020202020204" pitchFamily="34" charset="0"/>
                <a:ea typeface="Microsoft YaHei" panose="020B0503020204020204" pitchFamily="34" charset="-122"/>
                <a:cs typeface="+mn-ea"/>
                <a:sym typeface="Arial" panose="020B0604020202020204" pitchFamily="34" charset="0"/>
              </a:rPr>
              <a:t>The daughter knows that Gook is allergic to peaches then uses peaches to make Gook be fired.</a:t>
            </a:r>
            <a:endParaRPr kumimoji="0" lang="en-US" sz="1600" b="1" kern="1200" cap="none" spc="0" normalizeH="0" baseline="0" noProof="0" dirty="0">
              <a:solidFill>
                <a:srgbClr val="404040"/>
              </a:solidFill>
              <a:latin typeface="Arial" panose="020B0604020202020204" pitchFamily="34" charset="0"/>
              <a:ea typeface="Microsoft YaHei" panose="020B0503020204020204" pitchFamily="34" charset="-122"/>
              <a:cs typeface="+mn-ea"/>
              <a:sym typeface="Arial" panose="020B0604020202020204" pitchFamily="34" charset="0"/>
            </a:endParaRPr>
          </a:p>
          <a:p>
            <a:pPr marR="0" algn="ctr" defTabSz="1216660" eaLnBrk="1" fontAlgn="auto" hangingPunct="1">
              <a:spcBef>
                <a:spcPct val="20000"/>
              </a:spcBef>
              <a:spcAft>
                <a:spcPts val="0"/>
              </a:spcAft>
              <a:buClrTx/>
              <a:buSzTx/>
              <a:buFontTx/>
              <a:buNone/>
              <a:defRPr/>
            </a:pPr>
            <a:r>
              <a:rPr kumimoji="0" lang="zh-CN" altLang="en-US" sz="1600" b="1" kern="1200" cap="none" spc="0" normalizeH="0" baseline="0" noProof="0" dirty="0">
                <a:solidFill>
                  <a:srgbClr val="404040"/>
                </a:solidFill>
                <a:latin typeface="Arial" panose="020B0604020202020204" pitchFamily="34" charset="0"/>
                <a:ea typeface="Microsoft YaHei" panose="020B0503020204020204" pitchFamily="34" charset="-122"/>
                <a:cs typeface="+mn-ea"/>
                <a:sym typeface="Arial" panose="020B0604020202020204" pitchFamily="34" charset="0"/>
              </a:rPr>
              <a:t>（</a:t>
            </a:r>
            <a:r>
              <a:rPr kumimoji="0" lang="en-US" altLang="zh-CN" sz="1600" b="1" kern="1200" cap="none" spc="0" normalizeH="0" baseline="0" noProof="0" dirty="0">
                <a:solidFill>
                  <a:srgbClr val="404040"/>
                </a:solidFill>
                <a:latin typeface="Arial" panose="020B0604020202020204" pitchFamily="34" charset="0"/>
                <a:ea typeface="Microsoft YaHei" panose="020B0503020204020204" pitchFamily="34" charset="-122"/>
                <a:cs typeface="+mn-ea"/>
                <a:sym typeface="Arial" panose="020B0604020202020204" pitchFamily="34" charset="0"/>
              </a:rPr>
              <a:t>0:43:19</a:t>
            </a:r>
            <a:r>
              <a:rPr kumimoji="0" lang="zh-CN" altLang="en-US" sz="1600" b="1" kern="1200" cap="none" spc="0" normalizeH="0" baseline="0" noProof="0" dirty="0">
                <a:solidFill>
                  <a:srgbClr val="404040"/>
                </a:solidFill>
                <a:latin typeface="Arial" panose="020B0604020202020204" pitchFamily="34" charset="0"/>
                <a:ea typeface="Microsoft YaHei" panose="020B0503020204020204" pitchFamily="34" charset="-122"/>
                <a:cs typeface="+mn-ea"/>
                <a:sym typeface="Arial" panose="020B0604020202020204" pitchFamily="34" charset="0"/>
              </a:rPr>
              <a:t>）</a:t>
            </a:r>
            <a:endParaRPr kumimoji="0" lang="zh-CN" altLang="en-US" sz="1600" b="1" kern="1200" cap="none" spc="0" normalizeH="0" baseline="0" noProof="0" dirty="0">
              <a:solidFill>
                <a:srgbClr val="404040"/>
              </a:solidFill>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 name="标题 6"/>
          <p:cNvSpPr>
            <a:spLocks noGrp="1"/>
          </p:cNvSpPr>
          <p:nvPr>
            <p:ph type="title"/>
          </p:nvPr>
        </p:nvSpPr>
        <p:spPr>
          <a:xfrm>
            <a:off x="490538" y="234950"/>
            <a:ext cx="1845945" cy="368300"/>
          </a:xfrm>
        </p:spPr>
        <p:txBody>
          <a:bodyPr wrap="none" rtlCol="0">
            <a:sp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rPr>
              <a:t>Trap and Plan</a:t>
            </a:r>
            <a:endParaRPr kumimoji="0" lang="en-US" altLang="zh-CN"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endParaRPr>
          </a:p>
        </p:txBody>
      </p:sp>
      <p:sp>
        <p:nvSpPr>
          <p:cNvPr id="5131" name="矩形 24"/>
          <p:cNvSpPr/>
          <p:nvPr/>
        </p:nvSpPr>
        <p:spPr>
          <a:xfrm>
            <a:off x="992505" y="1083310"/>
            <a:ext cx="10289540" cy="368935"/>
          </a:xfrm>
          <a:prstGeom prst="rect">
            <a:avLst/>
          </a:prstGeom>
          <a:noFill/>
          <a:ln w="9525">
            <a:noFill/>
          </a:ln>
        </p:spPr>
        <p:txBody>
          <a:bodyPr wrap="square" lIns="0" tIns="0" rIns="0" bIns="0">
            <a:spAutoFit/>
          </a:bodyPr>
          <a:p>
            <a:pPr defTabSz="1216025" eaLnBrk="1" hangingPunct="1">
              <a:lnSpc>
                <a:spcPct val="120000"/>
              </a:lnSpc>
              <a:spcBef>
                <a:spcPct val="20000"/>
              </a:spcBef>
            </a:pPr>
            <a:r>
              <a:rPr lang="en-US" altLang="zh-CN" sz="2000" dirty="0">
                <a:solidFill>
                  <a:srgbClr val="445469"/>
                </a:solidFill>
                <a:latin typeface="Microsoft YaHei" panose="020B0503020204020204" pitchFamily="34" charset="-122"/>
                <a:sym typeface="Arial" panose="020B0604020202020204" pitchFamily="34" charset="0"/>
              </a:rPr>
              <a:t>Kim family plans to make Park fire the original workers and let their family get jobs.</a:t>
            </a:r>
            <a:endParaRPr lang="en-US" altLang="zh-CN" sz="2000" dirty="0">
              <a:solidFill>
                <a:srgbClr val="445469"/>
              </a:solidFill>
              <a:latin typeface="Microsoft YaHei" panose="020B0503020204020204" pitchFamily="34" charset="-122"/>
              <a:sym typeface="Arial" panose="020B0604020202020204" pitchFamily="34" charset="0"/>
            </a:endParaRPr>
          </a:p>
        </p:txBody>
      </p:sp>
      <p:pic>
        <p:nvPicPr>
          <p:cNvPr id="2" name="Picture 1"/>
          <p:cNvPicPr>
            <a:picLocks noChangeAspect="1"/>
          </p:cNvPicPr>
          <p:nvPr/>
        </p:nvPicPr>
        <p:blipFill>
          <a:blip r:embed="rId1"/>
          <a:stretch>
            <a:fillRect/>
          </a:stretch>
        </p:blipFill>
        <p:spPr>
          <a:xfrm>
            <a:off x="1110615" y="3336925"/>
            <a:ext cx="1893570" cy="1789430"/>
          </a:xfrm>
          <a:prstGeom prst="ellipse">
            <a:avLst/>
          </a:prstGeom>
        </p:spPr>
      </p:pic>
      <p:pic>
        <p:nvPicPr>
          <p:cNvPr id="3" name="Picture 2"/>
          <p:cNvPicPr>
            <a:picLocks noChangeAspect="1"/>
          </p:cNvPicPr>
          <p:nvPr/>
        </p:nvPicPr>
        <p:blipFill>
          <a:blip r:embed="rId2"/>
          <a:stretch>
            <a:fillRect/>
          </a:stretch>
        </p:blipFill>
        <p:spPr>
          <a:xfrm>
            <a:off x="3027045" y="1900555"/>
            <a:ext cx="2475865" cy="1681480"/>
          </a:xfrm>
          <a:prstGeom prst="flowChartConnector">
            <a:avLst/>
          </a:prstGeom>
        </p:spPr>
      </p:pic>
      <p:pic>
        <p:nvPicPr>
          <p:cNvPr id="9" name="Picture 8"/>
          <p:cNvPicPr>
            <a:picLocks noChangeAspect="1"/>
          </p:cNvPicPr>
          <p:nvPr/>
        </p:nvPicPr>
        <p:blipFill>
          <a:blip r:embed="rId3"/>
          <a:stretch>
            <a:fillRect/>
          </a:stretch>
        </p:blipFill>
        <p:spPr>
          <a:xfrm>
            <a:off x="5674995" y="3275965"/>
            <a:ext cx="2567305" cy="1911350"/>
          </a:xfrm>
          <a:prstGeom prst="ellipse">
            <a:avLst/>
          </a:prstGeom>
        </p:spPr>
      </p:pic>
      <p:pic>
        <p:nvPicPr>
          <p:cNvPr id="11" name="Picture 10"/>
          <p:cNvPicPr>
            <a:picLocks noChangeAspect="1"/>
          </p:cNvPicPr>
          <p:nvPr/>
        </p:nvPicPr>
        <p:blipFill>
          <a:blip r:embed="rId4"/>
          <a:stretch>
            <a:fillRect/>
          </a:stretch>
        </p:blipFill>
        <p:spPr>
          <a:xfrm>
            <a:off x="8363585" y="2092325"/>
            <a:ext cx="2470150" cy="1489710"/>
          </a:xfrm>
          <a:prstGeom prst="ellipse">
            <a:avLst/>
          </a:prstGeom>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4" name="文本框 14"/>
          <p:cNvSpPr txBox="1"/>
          <p:nvPr/>
        </p:nvSpPr>
        <p:spPr>
          <a:xfrm>
            <a:off x="907415" y="5423535"/>
            <a:ext cx="10356850" cy="1167765"/>
          </a:xfrm>
          <a:prstGeom prst="rect">
            <a:avLst/>
          </a:prstGeom>
          <a:noFill/>
          <a:ln w="9525">
            <a:noFill/>
          </a:ln>
        </p:spPr>
        <p:txBody>
          <a:bodyPr wrap="square">
            <a:spAutoFit/>
          </a:bodyPr>
          <a:p>
            <a:pPr defTabSz="1216025" eaLnBrk="1" hangingPunct="1">
              <a:lnSpc>
                <a:spcPct val="120000"/>
              </a:lnSpc>
              <a:spcBef>
                <a:spcPct val="20000"/>
              </a:spcBef>
            </a:pPr>
            <a:r>
              <a:rPr lang="en-US" altLang="zh-CN" sz="1400" dirty="0">
                <a:solidFill>
                  <a:srgbClr val="222A35"/>
                </a:solidFill>
                <a:latin typeface="Microsoft YaHei" panose="020B0503020204020204" pitchFamily="34" charset="-122"/>
                <a:sym typeface="Arial" panose="020B0604020202020204" pitchFamily="34" charset="0"/>
              </a:rPr>
              <a:t>In Gook family, all income comes from the wife. Thus the wife should be a more rational and calm role than the husband. However, here, we find that his wife's performances are almost crazy in most cases. </a:t>
            </a:r>
            <a:endParaRPr lang="en-US" altLang="zh-CN" sz="1400" dirty="0">
              <a:solidFill>
                <a:srgbClr val="222A35"/>
              </a:solidFill>
              <a:latin typeface="Microsoft YaHei" panose="020B0503020204020204" pitchFamily="34" charset="-122"/>
              <a:sym typeface="Arial" panose="020B0604020202020204" pitchFamily="34" charset="0"/>
            </a:endParaRPr>
          </a:p>
          <a:p>
            <a:pPr defTabSz="1216025" eaLnBrk="1" hangingPunct="1">
              <a:lnSpc>
                <a:spcPct val="120000"/>
              </a:lnSpc>
              <a:spcBef>
                <a:spcPct val="20000"/>
              </a:spcBef>
            </a:pPr>
            <a:r>
              <a:rPr lang="en-US" altLang="zh-CN" sz="1400" dirty="0">
                <a:solidFill>
                  <a:srgbClr val="222A35"/>
                </a:solidFill>
                <a:latin typeface="Microsoft YaHei" panose="020B0503020204020204" pitchFamily="34" charset="-122"/>
                <a:sym typeface="Arial" panose="020B0604020202020204" pitchFamily="34" charset="0"/>
              </a:rPr>
              <a:t>Butsch(2010) explained that </a:t>
            </a:r>
            <a:r>
              <a:rPr lang="en-US" altLang="zh-CN" sz="1400" dirty="0">
                <a:solidFill>
                  <a:srgbClr val="222A35"/>
                </a:solidFill>
                <a:latin typeface="+mj-lt"/>
                <a:cs typeface="+mj-lt"/>
                <a:sym typeface="Arial" panose="020B0604020202020204" pitchFamily="34" charset="0"/>
              </a:rPr>
              <a:t>“</a:t>
            </a:r>
            <a:r>
              <a:rPr lang="en-US" altLang="zh-CN" sz="1400" dirty="0">
                <a:solidFill>
                  <a:srgbClr val="222A35"/>
                </a:solidFill>
                <a:latin typeface="Microsoft YaHei" panose="020B0503020204020204" pitchFamily="34" charset="-122"/>
                <a:sym typeface="Arial" panose="020B0604020202020204" pitchFamily="34" charset="0"/>
              </a:rPr>
              <a:t>the few working-class men were portrayed as buffoons. They were dumb, immature, irresponsible, and lacking in common sense</a:t>
            </a:r>
            <a:r>
              <a:rPr lang="en-US" altLang="zh-CN" sz="1400" dirty="0">
                <a:solidFill>
                  <a:srgbClr val="222A35"/>
                </a:solidFill>
                <a:latin typeface="+mj-lt"/>
                <a:cs typeface="+mj-lt"/>
                <a:sym typeface="Arial" panose="020B0604020202020204" pitchFamily="34" charset="0"/>
              </a:rPr>
              <a:t>”</a:t>
            </a:r>
            <a:r>
              <a:rPr lang="en-US" altLang="zh-CN" sz="1400" dirty="0">
                <a:solidFill>
                  <a:srgbClr val="222A35"/>
                </a:solidFill>
                <a:latin typeface="Microsoft YaHei" panose="020B0503020204020204" pitchFamily="34" charset="-122"/>
                <a:sym typeface="Arial" panose="020B0604020202020204" pitchFamily="34" charset="0"/>
              </a:rPr>
              <a:t>(p. 101).</a:t>
            </a:r>
            <a:endParaRPr lang="en-US" altLang="zh-CN" sz="1400" dirty="0">
              <a:solidFill>
                <a:srgbClr val="222A35"/>
              </a:solidFill>
              <a:latin typeface="Microsoft YaHei" panose="020B0503020204020204" pitchFamily="34" charset="-122"/>
              <a:sym typeface="Arial" panose="020B0604020202020204" pitchFamily="34" charset="0"/>
            </a:endParaRPr>
          </a:p>
        </p:txBody>
      </p:sp>
      <p:sp>
        <p:nvSpPr>
          <p:cNvPr id="7175" name="TextBox 10"/>
          <p:cNvSpPr txBox="1"/>
          <p:nvPr/>
        </p:nvSpPr>
        <p:spPr>
          <a:xfrm>
            <a:off x="791845" y="4945380"/>
            <a:ext cx="5582285" cy="460375"/>
          </a:xfrm>
          <a:prstGeom prst="rect">
            <a:avLst/>
          </a:prstGeom>
          <a:noFill/>
          <a:ln w="9525">
            <a:noFill/>
          </a:ln>
        </p:spPr>
        <p:txBody>
          <a:bodyPr wrap="square">
            <a:spAutoFit/>
          </a:bodyPr>
          <a:p>
            <a:pPr algn="l" eaLnBrk="1" hangingPunct="1"/>
            <a:r>
              <a:rPr lang="en-US" altLang="zh-CN" sz="2400" b="1" dirty="0">
                <a:solidFill>
                  <a:srgbClr val="555A5E"/>
                </a:solidFill>
                <a:latin typeface="Microsoft YaHei" panose="020B0503020204020204" pitchFamily="34" charset="-122"/>
              </a:rPr>
              <a:t>“Crazy”women under Patriarchy </a:t>
            </a:r>
            <a:endParaRPr lang="en-US" altLang="zh-CN" sz="2400" b="1" dirty="0">
              <a:solidFill>
                <a:srgbClr val="555A5E"/>
              </a:solidFill>
              <a:latin typeface="Microsoft YaHei" panose="020B0503020204020204" pitchFamily="34" charset="-122"/>
            </a:endParaRPr>
          </a:p>
        </p:txBody>
      </p:sp>
      <p:cxnSp>
        <p:nvCxnSpPr>
          <p:cNvPr id="17" name="直接连接符 16"/>
          <p:cNvCxnSpPr/>
          <p:nvPr/>
        </p:nvCxnSpPr>
        <p:spPr>
          <a:xfrm>
            <a:off x="6453188" y="3619500"/>
            <a:ext cx="4737100" cy="0"/>
          </a:xfrm>
          <a:prstGeom prst="line">
            <a:avLst/>
          </a:prstGeom>
          <a:ln>
            <a:solidFill>
              <a:srgbClr val="ADBACA"/>
            </a:solidFill>
          </a:ln>
        </p:spPr>
        <p:style>
          <a:lnRef idx="1">
            <a:schemeClr val="accent1"/>
          </a:lnRef>
          <a:fillRef idx="0">
            <a:schemeClr val="accent1"/>
          </a:fillRef>
          <a:effectRef idx="0">
            <a:schemeClr val="accent1"/>
          </a:effectRef>
          <a:fontRef idx="minor">
            <a:schemeClr val="tx1"/>
          </a:fontRef>
        </p:style>
      </p:cxnSp>
      <p:sp>
        <p:nvSpPr>
          <p:cNvPr id="14" name="标题 13"/>
          <p:cNvSpPr>
            <a:spLocks noGrp="1"/>
          </p:cNvSpPr>
          <p:nvPr>
            <p:ph type="title"/>
          </p:nvPr>
        </p:nvSpPr>
        <p:spPr>
          <a:xfrm>
            <a:off x="490538" y="234950"/>
            <a:ext cx="4845050" cy="368300"/>
          </a:xfrm>
        </p:spPr>
        <p:txBody>
          <a:bodyPr wrap="none" rtlCol="0">
            <a:sp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rPr>
              <a:t>Negative Women Image in each Family</a:t>
            </a:r>
            <a:endParaRPr kumimoji="0" lang="en-US" altLang="zh-CN"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endParaRPr>
          </a:p>
        </p:txBody>
      </p:sp>
      <p:pic>
        <p:nvPicPr>
          <p:cNvPr id="2" name="Picture 1"/>
          <p:cNvPicPr>
            <a:picLocks noChangeAspect="1"/>
          </p:cNvPicPr>
          <p:nvPr/>
        </p:nvPicPr>
        <p:blipFill>
          <a:blip r:embed="rId1"/>
          <a:srcRect l="778" r="19356"/>
          <a:stretch>
            <a:fillRect/>
          </a:stretch>
        </p:blipFill>
        <p:spPr>
          <a:xfrm>
            <a:off x="6489700" y="1290320"/>
            <a:ext cx="4774565" cy="3126105"/>
          </a:xfrm>
          <a:prstGeom prst="rect">
            <a:avLst/>
          </a:prstGeom>
        </p:spPr>
      </p:pic>
      <p:pic>
        <p:nvPicPr>
          <p:cNvPr id="3" name="Picture 2"/>
          <p:cNvPicPr>
            <a:picLocks noChangeAspect="1"/>
          </p:cNvPicPr>
          <p:nvPr/>
        </p:nvPicPr>
        <p:blipFill>
          <a:blip r:embed="rId2"/>
          <a:stretch>
            <a:fillRect/>
          </a:stretch>
        </p:blipFill>
        <p:spPr>
          <a:xfrm>
            <a:off x="907415" y="1290320"/>
            <a:ext cx="4683760" cy="3125470"/>
          </a:xfrm>
          <a:prstGeom prst="rect">
            <a:avLst/>
          </a:prstGeom>
        </p:spPr>
      </p:pic>
      <p:sp>
        <p:nvSpPr>
          <p:cNvPr id="4" name="文本框 14"/>
          <p:cNvSpPr txBox="1"/>
          <p:nvPr/>
        </p:nvSpPr>
        <p:spPr>
          <a:xfrm>
            <a:off x="907415" y="4462780"/>
            <a:ext cx="5041900" cy="349250"/>
          </a:xfrm>
          <a:prstGeom prst="rect">
            <a:avLst/>
          </a:prstGeom>
          <a:noFill/>
          <a:ln w="9525">
            <a:noFill/>
          </a:ln>
        </p:spPr>
        <p:txBody>
          <a:bodyPr>
            <a:spAutoFit/>
          </a:bodyPr>
          <a:p>
            <a:pPr defTabSz="1216025" eaLnBrk="1" hangingPunct="1">
              <a:lnSpc>
                <a:spcPct val="120000"/>
              </a:lnSpc>
              <a:spcBef>
                <a:spcPct val="20000"/>
              </a:spcBef>
            </a:pPr>
            <a:r>
              <a:rPr lang="en-US" altLang="zh-CN" sz="1400" dirty="0">
                <a:solidFill>
                  <a:srgbClr val="222A35"/>
                </a:solidFill>
                <a:latin typeface="Microsoft YaHei" panose="020B0503020204020204" pitchFamily="34" charset="-122"/>
                <a:sym typeface="Arial" panose="020B0604020202020204" pitchFamily="34" charset="0"/>
              </a:rPr>
              <a:t>(Gook wife, 01:03:24)</a:t>
            </a:r>
            <a:endParaRPr lang="en-US" altLang="zh-CN" sz="1400" dirty="0">
              <a:solidFill>
                <a:srgbClr val="222A35"/>
              </a:solidFill>
              <a:latin typeface="Microsoft YaHei" panose="020B0503020204020204" pitchFamily="34" charset="-122"/>
              <a:sym typeface="Arial" panose="020B0604020202020204" pitchFamily="34" charset="0"/>
            </a:endParaRPr>
          </a:p>
        </p:txBody>
      </p:sp>
      <p:sp>
        <p:nvSpPr>
          <p:cNvPr id="11" name="文本框 14"/>
          <p:cNvSpPr txBox="1"/>
          <p:nvPr/>
        </p:nvSpPr>
        <p:spPr>
          <a:xfrm>
            <a:off x="6489700" y="4516120"/>
            <a:ext cx="5041900" cy="349250"/>
          </a:xfrm>
          <a:prstGeom prst="rect">
            <a:avLst/>
          </a:prstGeom>
          <a:noFill/>
          <a:ln w="9525">
            <a:noFill/>
          </a:ln>
        </p:spPr>
        <p:txBody>
          <a:bodyPr>
            <a:spAutoFit/>
          </a:bodyPr>
          <a:p>
            <a:pPr defTabSz="1216025" eaLnBrk="1" hangingPunct="1">
              <a:lnSpc>
                <a:spcPct val="120000"/>
              </a:lnSpc>
              <a:spcBef>
                <a:spcPct val="20000"/>
              </a:spcBef>
            </a:pPr>
            <a:r>
              <a:rPr lang="en-US" altLang="zh-CN" sz="1400" dirty="0">
                <a:solidFill>
                  <a:srgbClr val="222A35"/>
                </a:solidFill>
                <a:latin typeface="Microsoft YaHei" panose="020B0503020204020204" pitchFamily="34" charset="-122"/>
                <a:sym typeface="Arial" panose="020B0604020202020204" pitchFamily="34" charset="0"/>
              </a:rPr>
              <a:t>(Gook wife, 01:07:17)</a:t>
            </a:r>
            <a:endParaRPr lang="en-US" altLang="zh-CN" sz="1400" dirty="0">
              <a:solidFill>
                <a:srgbClr val="222A35"/>
              </a:solidFill>
              <a:latin typeface="Microsoft YaHei" panose="020B0503020204020204" pitchFamily="34" charset="-122"/>
              <a:sym typeface="Arial" panose="020B0604020202020204" pitchFamily="34" charset="0"/>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Rectangle 1"/>
          <p:cNvSpPr/>
          <p:nvPr/>
        </p:nvSpPr>
        <p:spPr>
          <a:xfrm>
            <a:off x="0" y="4972050"/>
            <a:ext cx="12192000" cy="1933575"/>
          </a:xfrm>
          <a:prstGeom prst="rect">
            <a:avLst/>
          </a:prstGeom>
          <a:solidFill>
            <a:srgbClr val="555A5E"/>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smtClean="0">
              <a:ln>
                <a:noFill/>
              </a:ln>
              <a:solidFill>
                <a:prstClr val="white"/>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2" name="Oval 30"/>
          <p:cNvSpPr/>
          <p:nvPr/>
        </p:nvSpPr>
        <p:spPr>
          <a:xfrm>
            <a:off x="3133408" y="1579245"/>
            <a:ext cx="852488" cy="852488"/>
          </a:xfrm>
          <a:prstGeom prst="ellipse">
            <a:avLst/>
          </a:prstGeom>
          <a:solidFill>
            <a:srgbClr val="FFC000"/>
          </a:solidFill>
          <a:ln w="9525"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smtClean="0">
              <a:ln>
                <a:noFill/>
              </a:ln>
              <a:solidFill>
                <a:prstClr val="white"/>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5" name="Oval 34"/>
          <p:cNvSpPr/>
          <p:nvPr/>
        </p:nvSpPr>
        <p:spPr>
          <a:xfrm>
            <a:off x="8273733" y="1584325"/>
            <a:ext cx="852488" cy="852488"/>
          </a:xfrm>
          <a:prstGeom prst="ellipse">
            <a:avLst/>
          </a:prstGeom>
          <a:solidFill>
            <a:srgbClr val="FFC000"/>
          </a:solidFill>
          <a:ln w="9525"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smtClean="0">
              <a:ln>
                <a:noFill/>
              </a:ln>
              <a:solidFill>
                <a:prstClr val="white"/>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7" name="Oval 21"/>
          <p:cNvSpPr>
            <a:spLocks noChangeArrowheads="1"/>
          </p:cNvSpPr>
          <p:nvPr/>
        </p:nvSpPr>
        <p:spPr bwMode="auto">
          <a:xfrm>
            <a:off x="9357360" y="2432050"/>
            <a:ext cx="47625" cy="46038"/>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8" name="Oval 38"/>
          <p:cNvSpPr>
            <a:spLocks noChangeArrowheads="1"/>
          </p:cNvSpPr>
          <p:nvPr/>
        </p:nvSpPr>
        <p:spPr bwMode="auto">
          <a:xfrm>
            <a:off x="9451023" y="2360613"/>
            <a:ext cx="84138" cy="76200"/>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9" name="Oval 39"/>
          <p:cNvSpPr>
            <a:spLocks noChangeArrowheads="1"/>
          </p:cNvSpPr>
          <p:nvPr/>
        </p:nvSpPr>
        <p:spPr bwMode="auto">
          <a:xfrm>
            <a:off x="9589135" y="2433638"/>
            <a:ext cx="50800" cy="44450"/>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1" name="Oval 41"/>
          <p:cNvSpPr>
            <a:spLocks noChangeArrowheads="1"/>
          </p:cNvSpPr>
          <p:nvPr/>
        </p:nvSpPr>
        <p:spPr bwMode="auto">
          <a:xfrm>
            <a:off x="9666923" y="2409825"/>
            <a:ext cx="84138" cy="76200"/>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2" name="Oval 42"/>
          <p:cNvSpPr>
            <a:spLocks noChangeArrowheads="1"/>
          </p:cNvSpPr>
          <p:nvPr/>
        </p:nvSpPr>
        <p:spPr bwMode="auto">
          <a:xfrm>
            <a:off x="9246235" y="2411413"/>
            <a:ext cx="84138" cy="76200"/>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3" name="Freeform 43"/>
          <p:cNvSpPr/>
          <p:nvPr/>
        </p:nvSpPr>
        <p:spPr bwMode="auto">
          <a:xfrm>
            <a:off x="9304973" y="2449513"/>
            <a:ext cx="388938" cy="255588"/>
          </a:xfrm>
          <a:custGeom>
            <a:avLst/>
            <a:gdLst>
              <a:gd name="T0" fmla="*/ 316 w 346"/>
              <a:gd name="T1" fmla="*/ 39 h 227"/>
              <a:gd name="T2" fmla="*/ 265 w 346"/>
              <a:gd name="T3" fmla="*/ 85 h 227"/>
              <a:gd name="T4" fmla="*/ 269 w 346"/>
              <a:gd name="T5" fmla="*/ 38 h 227"/>
              <a:gd name="T6" fmla="*/ 253 w 346"/>
              <a:gd name="T7" fmla="*/ 36 h 227"/>
              <a:gd name="T8" fmla="*/ 222 w 346"/>
              <a:gd name="T9" fmla="*/ 75 h 227"/>
              <a:gd name="T10" fmla="*/ 182 w 346"/>
              <a:gd name="T11" fmla="*/ 12 h 227"/>
              <a:gd name="T12" fmla="*/ 152 w 346"/>
              <a:gd name="T13" fmla="*/ 12 h 227"/>
              <a:gd name="T14" fmla="*/ 113 w 346"/>
              <a:gd name="T15" fmla="*/ 74 h 227"/>
              <a:gd name="T16" fmla="*/ 86 w 346"/>
              <a:gd name="T17" fmla="*/ 36 h 227"/>
              <a:gd name="T18" fmla="*/ 71 w 346"/>
              <a:gd name="T19" fmla="*/ 36 h 227"/>
              <a:gd name="T20" fmla="*/ 73 w 346"/>
              <a:gd name="T21" fmla="*/ 88 h 227"/>
              <a:gd name="T22" fmla="*/ 23 w 346"/>
              <a:gd name="T23" fmla="*/ 39 h 227"/>
              <a:gd name="T24" fmla="*/ 0 w 346"/>
              <a:gd name="T25" fmla="*/ 47 h 227"/>
              <a:gd name="T26" fmla="*/ 32 w 346"/>
              <a:gd name="T27" fmla="*/ 227 h 227"/>
              <a:gd name="T28" fmla="*/ 301 w 346"/>
              <a:gd name="T29" fmla="*/ 227 h 227"/>
              <a:gd name="T30" fmla="*/ 346 w 346"/>
              <a:gd name="T31" fmla="*/ 52 h 227"/>
              <a:gd name="T32" fmla="*/ 316 w 346"/>
              <a:gd name="T33" fmla="*/ 3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227">
                <a:moveTo>
                  <a:pt x="316" y="39"/>
                </a:moveTo>
                <a:cubicBezTo>
                  <a:pt x="265" y="85"/>
                  <a:pt x="265" y="85"/>
                  <a:pt x="265" y="85"/>
                </a:cubicBezTo>
                <a:cubicBezTo>
                  <a:pt x="269" y="38"/>
                  <a:pt x="269" y="38"/>
                  <a:pt x="269" y="38"/>
                </a:cubicBezTo>
                <a:cubicBezTo>
                  <a:pt x="269" y="38"/>
                  <a:pt x="262" y="27"/>
                  <a:pt x="253" y="36"/>
                </a:cubicBezTo>
                <a:cubicBezTo>
                  <a:pt x="222" y="75"/>
                  <a:pt x="222" y="75"/>
                  <a:pt x="222" y="75"/>
                </a:cubicBezTo>
                <a:cubicBezTo>
                  <a:pt x="182" y="12"/>
                  <a:pt x="182" y="12"/>
                  <a:pt x="182" y="12"/>
                </a:cubicBezTo>
                <a:cubicBezTo>
                  <a:pt x="182" y="12"/>
                  <a:pt x="171" y="0"/>
                  <a:pt x="152" y="12"/>
                </a:cubicBezTo>
                <a:cubicBezTo>
                  <a:pt x="113" y="74"/>
                  <a:pt x="113" y="74"/>
                  <a:pt x="113" y="74"/>
                </a:cubicBezTo>
                <a:cubicBezTo>
                  <a:pt x="86" y="36"/>
                  <a:pt x="86" y="36"/>
                  <a:pt x="86" y="36"/>
                </a:cubicBezTo>
                <a:cubicBezTo>
                  <a:pt x="86" y="36"/>
                  <a:pt x="79" y="25"/>
                  <a:pt x="71" y="36"/>
                </a:cubicBezTo>
                <a:cubicBezTo>
                  <a:pt x="73" y="88"/>
                  <a:pt x="73" y="88"/>
                  <a:pt x="73" y="88"/>
                </a:cubicBezTo>
                <a:cubicBezTo>
                  <a:pt x="23" y="39"/>
                  <a:pt x="23" y="39"/>
                  <a:pt x="23" y="39"/>
                </a:cubicBezTo>
                <a:cubicBezTo>
                  <a:pt x="23" y="39"/>
                  <a:pt x="7" y="32"/>
                  <a:pt x="0" y="47"/>
                </a:cubicBezTo>
                <a:cubicBezTo>
                  <a:pt x="32" y="227"/>
                  <a:pt x="32" y="227"/>
                  <a:pt x="32" y="227"/>
                </a:cubicBezTo>
                <a:cubicBezTo>
                  <a:pt x="301" y="227"/>
                  <a:pt x="301" y="227"/>
                  <a:pt x="301" y="227"/>
                </a:cubicBezTo>
                <a:cubicBezTo>
                  <a:pt x="346" y="52"/>
                  <a:pt x="346" y="52"/>
                  <a:pt x="346" y="52"/>
                </a:cubicBezTo>
                <a:cubicBezTo>
                  <a:pt x="346" y="52"/>
                  <a:pt x="341" y="29"/>
                  <a:pt x="316" y="39"/>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smtClean="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31759" name="TextBox 13"/>
          <p:cNvSpPr txBox="1"/>
          <p:nvPr/>
        </p:nvSpPr>
        <p:spPr>
          <a:xfrm>
            <a:off x="2167255" y="2794635"/>
            <a:ext cx="2785110" cy="245745"/>
          </a:xfrm>
          <a:prstGeom prst="rect">
            <a:avLst/>
          </a:prstGeom>
          <a:noFill/>
          <a:ln w="9525">
            <a:noFill/>
          </a:ln>
        </p:spPr>
        <p:txBody>
          <a:bodyPr wrap="square" lIns="0" tIns="0" rIns="0" bIns="0">
            <a:spAutoFit/>
          </a:bodyPr>
          <a:p>
            <a:pPr algn="ctr" defTabSz="1216025" eaLnBrk="1" hangingPunct="1">
              <a:spcBef>
                <a:spcPct val="20000"/>
              </a:spcBef>
            </a:pPr>
            <a:r>
              <a:rPr lang="en-US" sz="1600" b="1" dirty="0">
                <a:latin typeface="Arial" panose="020B0604020202020204" pitchFamily="34" charset="0"/>
                <a:sym typeface="Arial" panose="020B0604020202020204" pitchFamily="34" charset="0"/>
              </a:rPr>
              <a:t>within Class</a:t>
            </a:r>
            <a:endParaRPr lang="en-US" sz="1600" b="1" dirty="0">
              <a:latin typeface="Arial" panose="020B0604020202020204" pitchFamily="34" charset="0"/>
              <a:sym typeface="Arial" panose="020B0604020202020204" pitchFamily="34" charset="0"/>
            </a:endParaRPr>
          </a:p>
        </p:txBody>
      </p:sp>
      <p:sp>
        <p:nvSpPr>
          <p:cNvPr id="31760" name="TextBox 13"/>
          <p:cNvSpPr txBox="1"/>
          <p:nvPr/>
        </p:nvSpPr>
        <p:spPr>
          <a:xfrm>
            <a:off x="1727200" y="3244215"/>
            <a:ext cx="4091940" cy="1230630"/>
          </a:xfrm>
          <a:prstGeom prst="rect">
            <a:avLst/>
          </a:prstGeom>
          <a:noFill/>
          <a:ln w="9525">
            <a:noFill/>
          </a:ln>
        </p:spPr>
        <p:txBody>
          <a:bodyPr wrap="square" lIns="0" tIns="0" rIns="0" bIns="0">
            <a:spAutoFit/>
          </a:bodyPr>
          <a:p>
            <a:pPr algn="l" defTabSz="1216025" eaLnBrk="1" hangingPunct="1">
              <a:spcBef>
                <a:spcPct val="20000"/>
              </a:spcBef>
            </a:pPr>
            <a:r>
              <a:rPr lang="zh-CN" altLang="en-US" sz="2000" dirty="0">
                <a:latin typeface="Arial" panose="020B0604020202020204" pitchFamily="34" charset="0"/>
                <a:sym typeface="Arial" panose="020B0604020202020204" pitchFamily="34" charset="0"/>
              </a:rPr>
              <a:t>When they discovered that  </a:t>
            </a:r>
            <a:r>
              <a:rPr lang="en-US" altLang="zh-CN" sz="2000" dirty="0">
                <a:latin typeface="Arial" panose="020B0604020202020204" pitchFamily="34" charset="0"/>
                <a:sym typeface="Arial" panose="020B0604020202020204" pitchFamily="34" charset="0"/>
              </a:rPr>
              <a:t>an</a:t>
            </a:r>
            <a:r>
              <a:rPr lang="zh-CN" altLang="en-US" sz="2000" dirty="0">
                <a:latin typeface="Arial" panose="020B0604020202020204" pitchFamily="34" charset="0"/>
                <a:sym typeface="Arial" panose="020B0604020202020204" pitchFamily="34" charset="0"/>
              </a:rPr>
              <a:t>other </a:t>
            </a:r>
            <a:r>
              <a:rPr lang="en-US" altLang="zh-CN" sz="2000" dirty="0">
                <a:latin typeface="Arial" panose="020B0604020202020204" pitchFamily="34" charset="0"/>
                <a:sym typeface="Arial" panose="020B0604020202020204" pitchFamily="34" charset="0"/>
              </a:rPr>
              <a:t>family </a:t>
            </a:r>
            <a:r>
              <a:rPr lang="zh-CN" altLang="en-US" sz="2000" dirty="0">
                <a:latin typeface="Arial" panose="020B0604020202020204" pitchFamily="34" charset="0"/>
                <a:sym typeface="Arial" panose="020B0604020202020204" pitchFamily="34" charset="0"/>
              </a:rPr>
              <a:t>had secrets, they all hoped to please the upper class by oppressing </a:t>
            </a:r>
            <a:r>
              <a:rPr lang="en-US" altLang="zh-CN" sz="2000" dirty="0">
                <a:latin typeface="Arial" panose="020B0604020202020204" pitchFamily="34" charset="0"/>
                <a:sym typeface="Arial" panose="020B0604020202020204" pitchFamily="34" charset="0"/>
              </a:rPr>
              <a:t>an</a:t>
            </a:r>
            <a:r>
              <a:rPr lang="zh-CN" altLang="en-US" sz="2000" dirty="0">
                <a:latin typeface="Arial" panose="020B0604020202020204" pitchFamily="34" charset="0"/>
                <a:sym typeface="Arial" panose="020B0604020202020204" pitchFamily="34" charset="0"/>
              </a:rPr>
              <a:t>other </a:t>
            </a:r>
            <a:r>
              <a:rPr lang="en-US" altLang="zh-CN" sz="2000" dirty="0">
                <a:latin typeface="Arial" panose="020B0604020202020204" pitchFamily="34" charset="0"/>
                <a:sym typeface="Arial" panose="020B0604020202020204" pitchFamily="34" charset="0"/>
              </a:rPr>
              <a:t>family</a:t>
            </a:r>
            <a:r>
              <a:rPr lang="zh-CN" altLang="en-US" sz="2000" dirty="0">
                <a:latin typeface="Arial" panose="020B0604020202020204" pitchFamily="34" charset="0"/>
                <a:sym typeface="Arial" panose="020B0604020202020204" pitchFamily="34" charset="0"/>
              </a:rPr>
              <a:t>.</a:t>
            </a:r>
            <a:endParaRPr lang="zh-CN" altLang="en-US" sz="2000" dirty="0">
              <a:latin typeface="Arial" panose="020B0604020202020204" pitchFamily="34" charset="0"/>
              <a:sym typeface="Arial" panose="020B0604020202020204" pitchFamily="34" charset="0"/>
            </a:endParaRPr>
          </a:p>
        </p:txBody>
      </p:sp>
      <p:sp>
        <p:nvSpPr>
          <p:cNvPr id="31761" name="TextBox 13"/>
          <p:cNvSpPr txBox="1"/>
          <p:nvPr/>
        </p:nvSpPr>
        <p:spPr>
          <a:xfrm>
            <a:off x="7307581" y="2794635"/>
            <a:ext cx="2785110" cy="245745"/>
          </a:xfrm>
          <a:prstGeom prst="rect">
            <a:avLst/>
          </a:prstGeom>
          <a:noFill/>
          <a:ln w="9525">
            <a:noFill/>
          </a:ln>
        </p:spPr>
        <p:txBody>
          <a:bodyPr wrap="square" lIns="0" tIns="0" rIns="0" bIns="0">
            <a:spAutoFit/>
          </a:bodyPr>
          <a:p>
            <a:pPr algn="ctr" defTabSz="1216025" eaLnBrk="1" hangingPunct="1">
              <a:spcBef>
                <a:spcPct val="20000"/>
              </a:spcBef>
            </a:pPr>
            <a:r>
              <a:rPr lang="en-US" sz="1600" b="1" dirty="0">
                <a:latin typeface="Arial" panose="020B0604020202020204" pitchFamily="34" charset="0"/>
                <a:sym typeface="Arial" panose="020B0604020202020204" pitchFamily="34" charset="0"/>
              </a:rPr>
              <a:t>Weapon?</a:t>
            </a:r>
            <a:endParaRPr lang="en-US" sz="1600" b="1" dirty="0">
              <a:latin typeface="Arial" panose="020B0604020202020204" pitchFamily="34" charset="0"/>
              <a:sym typeface="Arial" panose="020B0604020202020204" pitchFamily="34" charset="0"/>
            </a:endParaRPr>
          </a:p>
        </p:txBody>
      </p:sp>
      <p:sp>
        <p:nvSpPr>
          <p:cNvPr id="31762" name="TextBox 13"/>
          <p:cNvSpPr txBox="1"/>
          <p:nvPr/>
        </p:nvSpPr>
        <p:spPr>
          <a:xfrm>
            <a:off x="7479665" y="3244215"/>
            <a:ext cx="3551555" cy="1230630"/>
          </a:xfrm>
          <a:prstGeom prst="rect">
            <a:avLst/>
          </a:prstGeom>
          <a:noFill/>
          <a:ln w="9525">
            <a:noFill/>
          </a:ln>
        </p:spPr>
        <p:txBody>
          <a:bodyPr wrap="square" lIns="0" tIns="0" rIns="0" bIns="0">
            <a:spAutoFit/>
          </a:bodyPr>
          <a:p>
            <a:pPr algn="l" defTabSz="1216025" eaLnBrk="1" hangingPunct="1">
              <a:spcBef>
                <a:spcPct val="20000"/>
              </a:spcBef>
            </a:pPr>
            <a:r>
              <a:rPr lang="en-US" altLang="zh-CN" sz="2000" dirty="0">
                <a:latin typeface="Arial" panose="020B0604020202020204" pitchFamily="34" charset="0"/>
                <a:sym typeface="Arial" panose="020B0604020202020204" pitchFamily="34" charset="0"/>
              </a:rPr>
              <a:t>When competing for power, women have become the only weapon for family, while men are kings waiting for victory.</a:t>
            </a:r>
            <a:endParaRPr lang="en-US" altLang="zh-CN" sz="2000" dirty="0">
              <a:latin typeface="Arial" panose="020B0604020202020204" pitchFamily="34" charset="0"/>
              <a:sym typeface="Arial" panose="020B0604020202020204" pitchFamily="34" charset="0"/>
            </a:endParaRPr>
          </a:p>
        </p:txBody>
      </p:sp>
      <p:sp>
        <p:nvSpPr>
          <p:cNvPr id="4" name="标题 3"/>
          <p:cNvSpPr>
            <a:spLocks noGrp="1"/>
          </p:cNvSpPr>
          <p:nvPr>
            <p:ph type="title"/>
          </p:nvPr>
        </p:nvSpPr>
        <p:spPr>
          <a:xfrm>
            <a:off x="490538" y="234950"/>
            <a:ext cx="2649220" cy="368300"/>
          </a:xfrm>
        </p:spPr>
        <p:txBody>
          <a:bodyPr wrap="none" rtlCol="0">
            <a:sp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rPr>
              <a:t>Conflicts then Death</a:t>
            </a:r>
            <a:endParaRPr kumimoji="0" lang="en-US" altLang="zh-CN"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endParaRPr>
          </a:p>
        </p:txBody>
      </p:sp>
      <p:sp>
        <p:nvSpPr>
          <p:cNvPr id="2" name="Text Box 1"/>
          <p:cNvSpPr txBox="1"/>
          <p:nvPr/>
        </p:nvSpPr>
        <p:spPr>
          <a:xfrm>
            <a:off x="1922780" y="5414645"/>
            <a:ext cx="9108440" cy="837565"/>
          </a:xfrm>
          <a:prstGeom prst="rect">
            <a:avLst/>
          </a:prstGeom>
          <a:noFill/>
        </p:spPr>
        <p:txBody>
          <a:bodyPr wrap="square" rtlCol="0" anchor="t">
            <a:spAutoFit/>
          </a:bodyPr>
          <a:p>
            <a:pPr marR="0" lvl="0" defTabSz="914400" rtl="0" eaLnBrk="1" fontAlgn="auto" latinLnBrk="0" hangingPunct="1">
              <a:lnSpc>
                <a:spcPct val="90000"/>
              </a:lnSpc>
              <a:spcBef>
                <a:spcPct val="0"/>
              </a:spcBef>
              <a:spcAft>
                <a:spcPts val="0"/>
              </a:spcAft>
              <a:defRPr/>
            </a:pPr>
            <a:r>
              <a:rPr lang="en-US" altLang="zh-CN" b="1" noProof="0">
                <a:ln>
                  <a:noFill/>
                </a:ln>
                <a:solidFill>
                  <a:srgbClr val="FDFDFD"/>
                </a:solidFill>
                <a:effectLst/>
                <a:uLnTx/>
                <a:uFillTx/>
                <a:sym typeface="+mn-ea"/>
              </a:rPr>
              <a:t>The women's stereotype just "feeds a poisonous trend in women's and girls' perceptions of their bodies" and is more likely to build a "self-objectification-viewing" for women(Heldman, 2008, p. 52).</a:t>
            </a:r>
            <a:endParaRPr lang="en-US" altLang="zh-CN" b="1" noProof="0">
              <a:ln>
                <a:noFill/>
              </a:ln>
              <a:solidFill>
                <a:srgbClr val="FDFDFD"/>
              </a:solidFill>
              <a:effectLst/>
              <a:uLnTx/>
              <a:uFillTx/>
              <a:sym typeface="+mn-ea"/>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1899920"/>
            <a:ext cx="12192000" cy="372745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9237" name="TextBox 13"/>
          <p:cNvSpPr txBox="1"/>
          <p:nvPr/>
        </p:nvSpPr>
        <p:spPr>
          <a:xfrm>
            <a:off x="407670" y="1238250"/>
            <a:ext cx="11113770" cy="245745"/>
          </a:xfrm>
          <a:prstGeom prst="rect">
            <a:avLst/>
          </a:prstGeom>
          <a:noFill/>
          <a:ln w="9525">
            <a:noFill/>
          </a:ln>
        </p:spPr>
        <p:txBody>
          <a:bodyPr wrap="square" lIns="0" tIns="0" rIns="0" bIns="0">
            <a:spAutoFit/>
            <a:scene3d>
              <a:camera prst="orthographicFront"/>
              <a:lightRig rig="threePt" dir="t"/>
            </a:scene3d>
          </a:bodyPr>
          <a:p>
            <a:pPr defTabSz="1216025" eaLnBrk="1" hangingPunct="1">
              <a:spcBef>
                <a:spcPct val="20000"/>
              </a:spcBef>
            </a:pPr>
            <a:r>
              <a:rPr lang="en-US" altLang="zh-CN" sz="1600" b="1" dirty="0">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Why black women didn't help white women for women right?</a:t>
            </a:r>
            <a:endParaRPr lang="en-US" altLang="zh-CN" sz="1600" b="1" dirty="0">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endParaRPr>
          </a:p>
        </p:txBody>
      </p:sp>
      <p:sp>
        <p:nvSpPr>
          <p:cNvPr id="11" name="标题 10"/>
          <p:cNvSpPr>
            <a:spLocks noGrp="1"/>
          </p:cNvSpPr>
          <p:nvPr>
            <p:ph type="title"/>
          </p:nvPr>
        </p:nvSpPr>
        <p:spPr>
          <a:xfrm>
            <a:off x="490538" y="234950"/>
            <a:ext cx="4523740" cy="368300"/>
          </a:xfrm>
        </p:spPr>
        <p:txBody>
          <a:bodyPr wrap="none" rtlCol="0">
            <a:sp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rPr>
              <a:t>Oppression and </a:t>
            </a:r>
            <a:r>
              <a:rPr kumimoji="0" lang="en-US" altLang="zh-CN"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rPr>
              <a:t>Maintain one group</a:t>
            </a:r>
            <a:endParaRPr kumimoji="0" lang="en-US" altLang="zh-CN"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endParaRPr>
          </a:p>
        </p:txBody>
      </p:sp>
      <p:sp>
        <p:nvSpPr>
          <p:cNvPr id="100" name="Text Box 99"/>
          <p:cNvSpPr txBox="1"/>
          <p:nvPr/>
        </p:nvSpPr>
        <p:spPr>
          <a:xfrm>
            <a:off x="407670" y="2126615"/>
            <a:ext cx="11113135" cy="2030095"/>
          </a:xfrm>
          <a:prstGeom prst="rect">
            <a:avLst/>
          </a:prstGeom>
          <a:noFill/>
          <a:ln w="9525">
            <a:noFill/>
          </a:ln>
        </p:spPr>
        <p:txBody>
          <a:bodyPr wrap="square">
            <a:spAutoFit/>
          </a:bodyPr>
          <a:p>
            <a:r>
              <a:rPr lang="en-US">
                <a:solidFill>
                  <a:schemeClr val="bg1"/>
                </a:solidFill>
                <a:latin typeface="Calibri" panose="020F0502020204030204" pitchFamily="34" charset="0"/>
                <a:ea typeface="SimSun" panose="02010600030101010101" pitchFamily="2" charset="-122"/>
                <a:cs typeface="Times New Roman" panose="02020603050405020304" charset="0"/>
              </a:rPr>
              <a:t>Hooks mentioned that “</a:t>
            </a:r>
            <a:r>
              <a:rPr lang="en-US">
                <a:solidFill>
                  <a:schemeClr val="bg1"/>
                </a:solidFill>
                <a:latin typeface="Calibri" panose="020F0502020204030204" pitchFamily="34" charset="0"/>
                <a:ea typeface="SimSun" panose="02010600030101010101" pitchFamily="2" charset="-122"/>
                <a:cs typeface="Times New Roman" panose="02020603050405020304" charset="0"/>
              </a:rPr>
              <a:t>I was excited by the idea of talking with so many young black women but surprised when these women suggested that sexism was not a political issue of concern to black women, that the serious issue was racism”(p. 35).</a:t>
            </a:r>
            <a:endParaRPr lang="en-US">
              <a:solidFill>
                <a:schemeClr val="bg1"/>
              </a:solidFill>
              <a:latin typeface="Calibri" panose="020F0502020204030204" pitchFamily="34" charset="0"/>
              <a:ea typeface="SimSun" panose="02010600030101010101" pitchFamily="2" charset="-122"/>
              <a:cs typeface="Times New Roman" panose="02020603050405020304" charset="0"/>
            </a:endParaRPr>
          </a:p>
          <a:p>
            <a:endParaRPr lang="en-US">
              <a:solidFill>
                <a:schemeClr val="bg1"/>
              </a:solidFill>
              <a:latin typeface="Calibri" panose="020F0502020204030204" pitchFamily="34" charset="0"/>
              <a:ea typeface="SimSun" panose="02010600030101010101" pitchFamily="2" charset="-122"/>
              <a:cs typeface="Times New Roman" panose="02020603050405020304" charset="0"/>
            </a:endParaRPr>
          </a:p>
          <a:p>
            <a:r>
              <a:rPr lang="en-US">
                <a:solidFill>
                  <a:schemeClr val="bg1"/>
                </a:solidFill>
                <a:latin typeface="Calibri" panose="020F0502020204030204" pitchFamily="34" charset="0"/>
                <a:ea typeface="SimSun" panose="02010600030101010101" pitchFamily="2" charset="-122"/>
                <a:cs typeface="Times New Roman" panose="02020603050405020304" charset="0"/>
              </a:rPr>
              <a:t>Hooks explained that “Until black people redefine in a nonsexist revolutionary way the terms of our liberation, black women and men will always be confronted with the issue of whether supporting feminist efforts to end sexism is inimical to our interests as a people”(p. 36).</a:t>
            </a:r>
            <a:endParaRPr lang="en-US">
              <a:solidFill>
                <a:schemeClr val="bg1"/>
              </a:solidFill>
              <a:latin typeface="Calibri" panose="020F0502020204030204" pitchFamily="34" charset="0"/>
              <a:ea typeface="SimSun" panose="02010600030101010101" pitchFamily="2" charset="-122"/>
              <a:cs typeface="Times New Roman" panose="02020603050405020304" charset="0"/>
            </a:endParaRPr>
          </a:p>
        </p:txBody>
      </p:sp>
    </p:spTree>
  </p:cSld>
  <p:clrMapOvr>
    <a:masterClrMapping/>
  </p:clrMapOvr>
  <p:transition spd="slow"/>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5171</Words>
  <Application>WPS Presentation</Application>
  <PresentationFormat>宽屏</PresentationFormat>
  <Paragraphs>185</Paragraphs>
  <Slides>11</Slides>
  <Notes>18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Microsoft YaHei</vt:lpstr>
      <vt:lpstr>Calibri</vt:lpstr>
      <vt:lpstr>Open Sans</vt:lpstr>
      <vt:lpstr>Segoe Print</vt:lpstr>
      <vt:lpstr>Arial Unicode MS</vt:lpstr>
      <vt:lpstr>Source Sans Pro ExtraLight</vt:lpstr>
      <vt:lpstr>Open Sans</vt:lpstr>
      <vt:lpstr>Helvetica Light</vt:lpstr>
      <vt:lpstr>MS PGothic</vt:lpstr>
      <vt:lpstr>Times New Roman</vt:lpstr>
      <vt:lpstr>1_Office 主题</vt:lpstr>
      <vt:lpstr>PowerPoint 演示文稿</vt:lpstr>
      <vt:lpstr>The goal of the media</vt:lpstr>
      <vt:lpstr>Problem？</vt:lpstr>
      <vt:lpstr>OPPRESSION : The Strong VS The Weak</vt:lpstr>
      <vt:lpstr>Parasite story</vt:lpstr>
      <vt:lpstr>Trap and Plan</vt:lpstr>
      <vt:lpstr>Click here to add your title</vt:lpstr>
      <vt:lpstr>Click here to add your title</vt:lpstr>
      <vt:lpstr>Click here to add your title</vt:lpstr>
      <vt:lpstr>Oppression and Maintain one group</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向天歌PPT</dc:creator>
  <cp:lastModifiedBy>Junfeng Zhao</cp:lastModifiedBy>
  <cp:revision>54</cp:revision>
  <dcterms:created xsi:type="dcterms:W3CDTF">2015-06-30T19:59:00Z</dcterms:created>
  <dcterms:modified xsi:type="dcterms:W3CDTF">2020-07-01T20:20:17Z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