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62" r:id="rId5"/>
    <p:sldId id="263"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2"/>
  </p:normalViewPr>
  <p:slideViewPr>
    <p:cSldViewPr snapToGrid="0" snapToObjects="1">
      <p:cViewPr>
        <p:scale>
          <a:sx n="90" d="100"/>
          <a:sy n="90" d="100"/>
        </p:scale>
        <p:origin x="416"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9C061451-B5BD-9746-B579-0A492A0F7524}"/>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DB04896D-8539-7F4D-9790-3779B7F52C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9359D2-C6B7-814B-97C9-88938399A7C1}"/>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76711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68F6-4A79-5244-AB21-E74643BA26E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21DF20C-1311-5042-A72C-527479213C5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C7A885-8077-4546-B457-8C8EC3724C8C}"/>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6466B560-948A-9C4E-88C3-03FBCED2359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CF265-7FF6-394C-BD3D-E1CE2CE9F643}"/>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67502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56D54D-FCE4-864B-81DD-2909E00E710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F2B8CD0-D12E-5741-817B-2FE83D974E6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D832FBD-6951-D84F-8C8B-600E9FC8AF3E}"/>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BD002010-FF8B-B941-BF28-21CB64D50D7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BB5E0F-4FDA-DC41-8543-164DDAE056D5}"/>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2906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915967EA-C96B-D449-9B41-0A238F8F926C}"/>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EE4D2580-701D-CB46-B132-E1CF2FDC3D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CA8D7F-4BA7-0D43-8568-D2E20F4DB5D9}"/>
              </a:ext>
            </a:extLst>
          </p:cNvPr>
          <p:cNvSpPr>
            <a:spLocks noGrp="1"/>
          </p:cNvSpPr>
          <p:nvPr>
            <p:ph type="sldNum" sz="quarter" idx="12"/>
          </p:nvPr>
        </p:nvSpPr>
        <p:spPr/>
        <p:txBody>
          <a:bodyPr/>
          <a:lstStyle/>
          <a:p>
            <a:fld id="{137D29E9-E75E-334F-A96C-FCEDF599D0B3}" type="slidenum">
              <a:rPr lang="pt-BR" smtClean="0"/>
              <a:t>‹nº›</a:t>
            </a:fld>
            <a:endParaRPr lang="pt-BR"/>
          </a:p>
        </p:txBody>
      </p:sp>
      <p:sp>
        <p:nvSpPr>
          <p:cNvPr id="7" name="Retângulo 6">
            <a:extLst>
              <a:ext uri="{FF2B5EF4-FFF2-40B4-BE49-F238E27FC236}">
                <a16:creationId xmlns:a16="http://schemas.microsoft.com/office/drawing/2014/main" id="{159F0B23-5052-BB4B-8A43-C8758790EDEA}"/>
              </a:ext>
            </a:extLst>
          </p:cNvPr>
          <p:cNvSpPr/>
          <p:nvPr userDrawn="1"/>
        </p:nvSpPr>
        <p:spPr>
          <a:xfrm>
            <a:off x="-150159" y="-107576"/>
            <a:ext cx="12492317" cy="1264023"/>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81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9426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A1651-9443-8C41-A80B-FAE3F5C5EB7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576AD71-434A-1348-A423-BFE2D36A8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8E27150-EAB7-E44A-90B4-AC9AF6692356}"/>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DCA841E8-C3A8-3D4A-882F-922170D03E0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70B70D-8714-AB47-B5CF-678B05A00256}"/>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4426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F716E-152E-384D-A485-39BA5A2DBB5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47258C2-1D57-6D41-AC10-09661522D3F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3D9AA65-B386-7844-986A-10A2F604C94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3F0F463-4AB9-674E-B47B-C1AF2B8452C5}"/>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6" name="Espaço Reservado para Rodapé 5">
            <a:extLst>
              <a:ext uri="{FF2B5EF4-FFF2-40B4-BE49-F238E27FC236}">
                <a16:creationId xmlns:a16="http://schemas.microsoft.com/office/drawing/2014/main" id="{58E3B8BA-DCAE-1C42-A849-529F272DAD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9D87B7-226B-D440-9437-E05FB3E17C8A}"/>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309588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EC829-8316-554A-B67A-9DC8D8125E6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5EF4507-3681-E444-9AB6-AFA50F295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1CCE4ED-BB88-C442-880A-B80C9919736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AA1F45B-6768-5844-8DDC-667389972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2AB468D-6E41-224C-8030-17187717432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726EC8D-B9F3-C247-B73B-D7FF8198287C}"/>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8" name="Espaço Reservado para Rodapé 7">
            <a:extLst>
              <a:ext uri="{FF2B5EF4-FFF2-40B4-BE49-F238E27FC236}">
                <a16:creationId xmlns:a16="http://schemas.microsoft.com/office/drawing/2014/main" id="{82B14CF5-C949-964A-9564-0039F5CC2B4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48EC7E2-5B19-EB47-8F92-DA6B882C237D}"/>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294625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41758-B4FB-2447-9AB5-BA03DBDDBA6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AB1D9AA-459F-F143-B1A6-3F1FD18CB98F}"/>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4" name="Espaço Reservado para Rodapé 3">
            <a:extLst>
              <a:ext uri="{FF2B5EF4-FFF2-40B4-BE49-F238E27FC236}">
                <a16:creationId xmlns:a16="http://schemas.microsoft.com/office/drawing/2014/main" id="{BAF91DA1-53C6-D24B-A521-54EA4721930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55768AF-93D1-6042-88A0-A26162301552}"/>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30348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3135708-9422-CB43-825F-21729D888F43}"/>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3" name="Espaço Reservado para Rodapé 2">
            <a:extLst>
              <a:ext uri="{FF2B5EF4-FFF2-40B4-BE49-F238E27FC236}">
                <a16:creationId xmlns:a16="http://schemas.microsoft.com/office/drawing/2014/main" id="{75D7BEE2-F2C6-054C-8285-7353CD65C91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3A66D84-E384-EE43-84FD-F69B5C40B3E8}"/>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0165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0312-284B-E243-B5D7-02BD07C17B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80FFCBD-F38B-1648-B277-B9628E288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0F4609-B71E-BD4E-A4F1-2D16E269D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A0C5BFF-DE88-7D4B-9310-B0083918841C}"/>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6" name="Espaço Reservado para Rodapé 5">
            <a:extLst>
              <a:ext uri="{FF2B5EF4-FFF2-40B4-BE49-F238E27FC236}">
                <a16:creationId xmlns:a16="http://schemas.microsoft.com/office/drawing/2014/main" id="{FF2EE35E-0DB0-4E43-9BA7-89A7533DCC2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71D3AFC-B10A-5746-BD14-3B9277A5C8F6}"/>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164571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3606E-2E48-1E46-97BB-955E58B858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2455170-AEEB-B941-ADD3-120B76A83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11A0660-E76C-E347-8AA0-E16E88F7F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1835EB3-6A07-C840-9AFA-8F4D9190F896}"/>
              </a:ext>
            </a:extLst>
          </p:cNvPr>
          <p:cNvSpPr>
            <a:spLocks noGrp="1"/>
          </p:cNvSpPr>
          <p:nvPr>
            <p:ph type="dt" sz="half" idx="10"/>
          </p:nvPr>
        </p:nvSpPr>
        <p:spPr/>
        <p:txBody>
          <a:bodyPr/>
          <a:lstStyle/>
          <a:p>
            <a:fld id="{8B0D2198-B034-7642-824F-7EBE68C83C09}" type="datetimeFigureOut">
              <a:rPr lang="pt-BR" smtClean="0"/>
              <a:t>28/09/2019</a:t>
            </a:fld>
            <a:endParaRPr lang="pt-BR"/>
          </a:p>
        </p:txBody>
      </p:sp>
      <p:sp>
        <p:nvSpPr>
          <p:cNvPr id="6" name="Espaço Reservado para Rodapé 5">
            <a:extLst>
              <a:ext uri="{FF2B5EF4-FFF2-40B4-BE49-F238E27FC236}">
                <a16:creationId xmlns:a16="http://schemas.microsoft.com/office/drawing/2014/main" id="{B4CE4421-50C7-F745-9640-9FB1888F3E8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F0FCC6-9ED0-5A42-A4B7-FE8994F598A0}"/>
              </a:ext>
            </a:extLst>
          </p:cNvPr>
          <p:cNvSpPr>
            <a:spLocks noGrp="1"/>
          </p:cNvSpPr>
          <p:nvPr>
            <p:ph type="sldNum" sz="quarter" idx="12"/>
          </p:nvPr>
        </p:nvSpPr>
        <p:spPr/>
        <p:txBody>
          <a:bodyPr/>
          <a:lstStyle/>
          <a:p>
            <a:fld id="{137D29E9-E75E-334F-A96C-FCEDF599D0B3}" type="slidenum">
              <a:rPr lang="pt-BR" smtClean="0"/>
              <a:t>‹nº›</a:t>
            </a:fld>
            <a:endParaRPr lang="pt-BR"/>
          </a:p>
        </p:txBody>
      </p:sp>
    </p:spTree>
    <p:extLst>
      <p:ext uri="{BB962C8B-B14F-4D97-AF65-F5344CB8AC3E}">
        <p14:creationId xmlns:p14="http://schemas.microsoft.com/office/powerpoint/2010/main" val="410702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492E6D5-CFD0-9D46-A653-B59D05A03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B9C9929-9056-0B4C-A9CD-251C4ECDE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61AC0D-C44D-4745-A384-846A5B33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2198-B034-7642-824F-7EBE68C83C09}" type="datetimeFigureOut">
              <a:rPr lang="pt-BR" smtClean="0"/>
              <a:t>28/09/2019</a:t>
            </a:fld>
            <a:endParaRPr lang="pt-BR"/>
          </a:p>
        </p:txBody>
      </p:sp>
      <p:sp>
        <p:nvSpPr>
          <p:cNvPr id="5" name="Espaço Reservado para Rodapé 4">
            <a:extLst>
              <a:ext uri="{FF2B5EF4-FFF2-40B4-BE49-F238E27FC236}">
                <a16:creationId xmlns:a16="http://schemas.microsoft.com/office/drawing/2014/main" id="{DDCCEC85-F748-2540-ABD9-4D6D4CDDE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84949C-6AF9-9547-B820-297CB24E3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D29E9-E75E-334F-A96C-FCEDF599D0B3}" type="slidenum">
              <a:rPr lang="pt-BR" smtClean="0"/>
              <a:t>‹nº›</a:t>
            </a:fld>
            <a:endParaRPr lang="pt-BR"/>
          </a:p>
        </p:txBody>
      </p:sp>
    </p:spTree>
    <p:extLst>
      <p:ext uri="{BB962C8B-B14F-4D97-AF65-F5344CB8AC3E}">
        <p14:creationId xmlns:p14="http://schemas.microsoft.com/office/powerpoint/2010/main" val="28260041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D6C0812D-89C9-6340-8479-9304ED8ACAF9}"/>
              </a:ext>
            </a:extLst>
          </p:cNvPr>
          <p:cNvSpPr/>
          <p:nvPr/>
        </p:nvSpPr>
        <p:spPr>
          <a:xfrm>
            <a:off x="0" y="0"/>
            <a:ext cx="12192000" cy="6858000"/>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solidFill>
                <a:schemeClr val="bg1"/>
              </a:solidFill>
            </a:endParaRPr>
          </a:p>
        </p:txBody>
      </p:sp>
      <p:sp>
        <p:nvSpPr>
          <p:cNvPr id="7" name="CaixaDeTexto 6">
            <a:extLst>
              <a:ext uri="{FF2B5EF4-FFF2-40B4-BE49-F238E27FC236}">
                <a16:creationId xmlns:a16="http://schemas.microsoft.com/office/drawing/2014/main" id="{0DD3CF77-25D6-7D44-87A3-14DD7EEA24FE}"/>
              </a:ext>
            </a:extLst>
          </p:cNvPr>
          <p:cNvSpPr txBox="1"/>
          <p:nvPr/>
        </p:nvSpPr>
        <p:spPr>
          <a:xfrm>
            <a:off x="600075" y="1385883"/>
            <a:ext cx="11058525" cy="64633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pt-BR" sz="3600" dirty="0">
                <a:solidFill>
                  <a:schemeClr val="bg1"/>
                </a:solidFill>
              </a:rPr>
              <a:t>In </a:t>
            </a:r>
            <a:r>
              <a:rPr lang="pt-BR" sz="3600" dirty="0" err="1">
                <a:solidFill>
                  <a:schemeClr val="bg1"/>
                </a:solidFill>
              </a:rPr>
              <a:t>vino</a:t>
            </a:r>
            <a:r>
              <a:rPr lang="pt-BR" sz="3600" dirty="0">
                <a:solidFill>
                  <a:schemeClr val="bg1"/>
                </a:solidFill>
              </a:rPr>
              <a:t>, </a:t>
            </a:r>
            <a:r>
              <a:rPr lang="pt-BR" sz="3600" dirty="0" err="1">
                <a:solidFill>
                  <a:schemeClr val="bg1"/>
                </a:solidFill>
              </a:rPr>
              <a:t>veritas</a:t>
            </a:r>
            <a:r>
              <a:rPr lang="pt-BR" sz="3600" dirty="0">
                <a:solidFill>
                  <a:schemeClr val="bg1"/>
                </a:solidFill>
              </a:rPr>
              <a:t>: Caso Rio Largo</a:t>
            </a:r>
          </a:p>
        </p:txBody>
      </p:sp>
      <p:sp>
        <p:nvSpPr>
          <p:cNvPr id="10" name="CaixaDeTexto 9">
            <a:extLst>
              <a:ext uri="{FF2B5EF4-FFF2-40B4-BE49-F238E27FC236}">
                <a16:creationId xmlns:a16="http://schemas.microsoft.com/office/drawing/2014/main" id="{8575A280-F4C6-4342-BB2B-F8CBBAF6B5D6}"/>
              </a:ext>
            </a:extLst>
          </p:cNvPr>
          <p:cNvSpPr txBox="1"/>
          <p:nvPr/>
        </p:nvSpPr>
        <p:spPr>
          <a:xfrm>
            <a:off x="600075" y="4829175"/>
            <a:ext cx="10758487" cy="1477328"/>
          </a:xfrm>
          <a:prstGeom prst="rect">
            <a:avLst/>
          </a:prstGeom>
          <a:noFill/>
        </p:spPr>
        <p:txBody>
          <a:bodyPr wrap="square" rtlCol="0">
            <a:spAutoFit/>
          </a:bodyPr>
          <a:lstStyle/>
          <a:p>
            <a:r>
              <a:rPr lang="pt-BR" b="1" dirty="0">
                <a:solidFill>
                  <a:schemeClr val="bg1"/>
                </a:solidFill>
              </a:rPr>
              <a:t>Disciplina: </a:t>
            </a:r>
          </a:p>
          <a:p>
            <a:r>
              <a:rPr lang="pt-BR" dirty="0">
                <a:solidFill>
                  <a:schemeClr val="bg1"/>
                </a:solidFill>
              </a:rPr>
              <a:t>   Modelagem Informacional</a:t>
            </a:r>
          </a:p>
          <a:p>
            <a:r>
              <a:rPr lang="pt-BR" b="1" dirty="0">
                <a:solidFill>
                  <a:schemeClr val="bg1"/>
                </a:solidFill>
              </a:rPr>
              <a:t>Integrantes:</a:t>
            </a:r>
          </a:p>
          <a:p>
            <a:r>
              <a:rPr lang="pt-BR" dirty="0">
                <a:solidFill>
                  <a:schemeClr val="bg1"/>
                </a:solidFill>
              </a:rPr>
              <a:t>   Marcelo </a:t>
            </a:r>
            <a:r>
              <a:rPr lang="pt-BR" dirty="0" err="1">
                <a:solidFill>
                  <a:schemeClr val="bg1"/>
                </a:solidFill>
              </a:rPr>
              <a:t>Semerene</a:t>
            </a:r>
            <a:r>
              <a:rPr lang="pt-BR" dirty="0">
                <a:solidFill>
                  <a:schemeClr val="bg1"/>
                </a:solidFill>
              </a:rPr>
              <a:t> Farah</a:t>
            </a:r>
          </a:p>
          <a:p>
            <a:r>
              <a:rPr lang="pt-BR" dirty="0">
                <a:solidFill>
                  <a:schemeClr val="bg1"/>
                </a:solidFill>
              </a:rPr>
              <a:t>   Matheus Amaral </a:t>
            </a:r>
            <a:r>
              <a:rPr lang="pt-BR" dirty="0" err="1">
                <a:solidFill>
                  <a:schemeClr val="bg1"/>
                </a:solidFill>
              </a:rPr>
              <a:t>Mões</a:t>
            </a:r>
            <a:endParaRPr lang="pt-BR" dirty="0">
              <a:solidFill>
                <a:schemeClr val="bg1"/>
              </a:solidFill>
            </a:endParaRPr>
          </a:p>
        </p:txBody>
      </p:sp>
    </p:spTree>
    <p:extLst>
      <p:ext uri="{BB962C8B-B14F-4D97-AF65-F5344CB8AC3E}">
        <p14:creationId xmlns:p14="http://schemas.microsoft.com/office/powerpoint/2010/main" val="1452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STAR SCHEMA</a:t>
            </a:r>
          </a:p>
        </p:txBody>
      </p:sp>
      <p:pic>
        <p:nvPicPr>
          <p:cNvPr id="15" name="Imagem 14">
            <a:extLst>
              <a:ext uri="{FF2B5EF4-FFF2-40B4-BE49-F238E27FC236}">
                <a16:creationId xmlns:a16="http://schemas.microsoft.com/office/drawing/2014/main" id="{F4101154-847A-314D-9703-54D4CCC62B08}"/>
              </a:ext>
            </a:extLst>
          </p:cNvPr>
          <p:cNvPicPr>
            <a:picLocks noChangeAspect="1"/>
          </p:cNvPicPr>
          <p:nvPr/>
        </p:nvPicPr>
        <p:blipFill rotWithShape="1">
          <a:blip r:embed="rId3"/>
          <a:srcRect l="6465" t="5834" r="18651" b="27708"/>
          <a:stretch/>
        </p:blipFill>
        <p:spPr>
          <a:xfrm>
            <a:off x="1557338" y="2257426"/>
            <a:ext cx="3481134" cy="4371975"/>
          </a:xfrm>
          <a:prstGeom prst="rect">
            <a:avLst/>
          </a:prstGeom>
        </p:spPr>
      </p:pic>
      <p:pic>
        <p:nvPicPr>
          <p:cNvPr id="17" name="Imagem 16">
            <a:extLst>
              <a:ext uri="{FF2B5EF4-FFF2-40B4-BE49-F238E27FC236}">
                <a16:creationId xmlns:a16="http://schemas.microsoft.com/office/drawing/2014/main" id="{47726DB6-B548-EC4A-9144-EA0DCDBA6532}"/>
              </a:ext>
            </a:extLst>
          </p:cNvPr>
          <p:cNvPicPr>
            <a:picLocks noChangeAspect="1"/>
          </p:cNvPicPr>
          <p:nvPr/>
        </p:nvPicPr>
        <p:blipFill rotWithShape="1">
          <a:blip r:embed="rId4"/>
          <a:srcRect l="7251" t="5416" r="13640" b="57918"/>
          <a:stretch/>
        </p:blipFill>
        <p:spPr>
          <a:xfrm>
            <a:off x="7153530" y="3186113"/>
            <a:ext cx="3833812" cy="2514601"/>
          </a:xfrm>
          <a:prstGeom prst="rect">
            <a:avLst/>
          </a:prstGeom>
        </p:spPr>
      </p:pic>
      <p:sp>
        <p:nvSpPr>
          <p:cNvPr id="18" name="CaixaDeTexto 17">
            <a:extLst>
              <a:ext uri="{FF2B5EF4-FFF2-40B4-BE49-F238E27FC236}">
                <a16:creationId xmlns:a16="http://schemas.microsoft.com/office/drawing/2014/main" id="{E9578BD8-F346-9C4A-86DF-2B820FFA0E8A}"/>
              </a:ext>
            </a:extLst>
          </p:cNvPr>
          <p:cNvSpPr txBox="1"/>
          <p:nvPr/>
        </p:nvSpPr>
        <p:spPr>
          <a:xfrm>
            <a:off x="1643063" y="1472059"/>
            <a:ext cx="3309684" cy="461665"/>
          </a:xfrm>
          <a:prstGeom prst="rect">
            <a:avLst/>
          </a:prstGeom>
          <a:noFill/>
        </p:spPr>
        <p:txBody>
          <a:bodyPr wrap="square" rtlCol="0">
            <a:spAutoFit/>
          </a:bodyPr>
          <a:lstStyle/>
          <a:p>
            <a:pPr algn="ctr"/>
            <a:r>
              <a:rPr lang="pt-BR" sz="2400" b="1" dirty="0">
                <a:solidFill>
                  <a:schemeClr val="accent3">
                    <a:lumMod val="50000"/>
                  </a:schemeClr>
                </a:solidFill>
              </a:rPr>
              <a:t>Vendas</a:t>
            </a:r>
          </a:p>
        </p:txBody>
      </p:sp>
      <p:sp>
        <p:nvSpPr>
          <p:cNvPr id="19" name="CaixaDeTexto 18">
            <a:extLst>
              <a:ext uri="{FF2B5EF4-FFF2-40B4-BE49-F238E27FC236}">
                <a16:creationId xmlns:a16="http://schemas.microsoft.com/office/drawing/2014/main" id="{B5EE7F20-0D75-1D40-A4D2-263F6019AC43}"/>
              </a:ext>
            </a:extLst>
          </p:cNvPr>
          <p:cNvSpPr txBox="1"/>
          <p:nvPr/>
        </p:nvSpPr>
        <p:spPr>
          <a:xfrm>
            <a:off x="7415594" y="1472059"/>
            <a:ext cx="3309684" cy="461665"/>
          </a:xfrm>
          <a:prstGeom prst="rect">
            <a:avLst/>
          </a:prstGeom>
          <a:noFill/>
        </p:spPr>
        <p:txBody>
          <a:bodyPr wrap="square" rtlCol="0">
            <a:spAutoFit/>
          </a:bodyPr>
          <a:lstStyle/>
          <a:p>
            <a:pPr algn="ctr"/>
            <a:r>
              <a:rPr lang="pt-BR" sz="2400" b="1" dirty="0">
                <a:solidFill>
                  <a:schemeClr val="accent3">
                    <a:lumMod val="50000"/>
                  </a:schemeClr>
                </a:solidFill>
              </a:rPr>
              <a:t>Estoque</a:t>
            </a:r>
          </a:p>
        </p:txBody>
      </p:sp>
    </p:spTree>
    <p:extLst>
      <p:ext uri="{BB962C8B-B14F-4D97-AF65-F5344CB8AC3E}">
        <p14:creationId xmlns:p14="http://schemas.microsoft.com/office/powerpoint/2010/main" val="392607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VENDAS</a:t>
            </a:r>
          </a:p>
        </p:txBody>
      </p:sp>
      <p:pic>
        <p:nvPicPr>
          <p:cNvPr id="4" name="Imagem 3">
            <a:extLst>
              <a:ext uri="{FF2B5EF4-FFF2-40B4-BE49-F238E27FC236}">
                <a16:creationId xmlns:a16="http://schemas.microsoft.com/office/drawing/2014/main" id="{A07A8B2A-C330-8B42-9192-05E6836B44AA}"/>
              </a:ext>
            </a:extLst>
          </p:cNvPr>
          <p:cNvPicPr>
            <a:picLocks noChangeAspect="1"/>
          </p:cNvPicPr>
          <p:nvPr/>
        </p:nvPicPr>
        <p:blipFill>
          <a:blip r:embed="rId2"/>
          <a:stretch>
            <a:fillRect/>
          </a:stretch>
        </p:blipFill>
        <p:spPr>
          <a:xfrm>
            <a:off x="1346573" y="2278680"/>
            <a:ext cx="4305674" cy="4305674"/>
          </a:xfrm>
          <a:prstGeom prst="rect">
            <a:avLst/>
          </a:prstGeom>
          <a:effectLst>
            <a:outerShdw blurRad="50800" dist="38100" dir="2700000" algn="tl" rotWithShape="0">
              <a:prstClr val="black">
                <a:alpha val="40000"/>
              </a:prstClr>
            </a:outerShdw>
          </a:effectLst>
        </p:spPr>
      </p:pic>
      <p:pic>
        <p:nvPicPr>
          <p:cNvPr id="6" name="Imagem 5">
            <a:extLst>
              <a:ext uri="{FF2B5EF4-FFF2-40B4-BE49-F238E27FC236}">
                <a16:creationId xmlns:a16="http://schemas.microsoft.com/office/drawing/2014/main" id="{AA018696-E850-8942-A741-45D1FA1F3983}"/>
              </a:ext>
            </a:extLst>
          </p:cNvPr>
          <p:cNvPicPr>
            <a:picLocks noChangeAspect="1"/>
          </p:cNvPicPr>
          <p:nvPr/>
        </p:nvPicPr>
        <p:blipFill>
          <a:blip r:embed="rId3"/>
          <a:stretch>
            <a:fillRect/>
          </a:stretch>
        </p:blipFill>
        <p:spPr>
          <a:xfrm>
            <a:off x="6604372" y="2278680"/>
            <a:ext cx="4305675" cy="4305675"/>
          </a:xfrm>
          <a:prstGeom prst="rect">
            <a:avLst/>
          </a:prstGeom>
          <a:effectLst>
            <a:outerShdw blurRad="50800" dist="38100" dir="2700000" algn="tl" rotWithShape="0">
              <a:prstClr val="black">
                <a:alpha val="40000"/>
              </a:prstClr>
            </a:outerShdw>
          </a:effectLst>
        </p:spPr>
      </p:pic>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792781"/>
          </a:xfrm>
          <a:prstGeom prst="rect">
            <a:avLst/>
          </a:prstGeom>
          <a:noFill/>
        </p:spPr>
        <p:txBody>
          <a:bodyPr wrap="square" rtlCol="0">
            <a:spAutoFit/>
          </a:bodyPr>
          <a:lstStyle/>
          <a:p>
            <a:pPr>
              <a:lnSpc>
                <a:spcPct val="150000"/>
              </a:lnSpc>
            </a:pPr>
            <a:r>
              <a:rPr lang="pt-BR" sz="1600" dirty="0">
                <a:solidFill>
                  <a:schemeClr val="accent3">
                    <a:lumMod val="75000"/>
                  </a:schemeClr>
                </a:solidFill>
              </a:rPr>
              <a:t>	O vendedor de principal destaque na empresa durante o período foi Debora Calixto, com uma boa margem em relação ao outros. Já nos </a:t>
            </a:r>
            <a:r>
              <a:rPr lang="pt-BR" sz="1600" dirty="0" err="1">
                <a:solidFill>
                  <a:schemeClr val="accent3">
                    <a:lumMod val="75000"/>
                  </a:schemeClr>
                </a:solidFill>
              </a:rPr>
              <a:t>Warehouses</a:t>
            </a:r>
            <a:r>
              <a:rPr lang="pt-BR" sz="1600" dirty="0">
                <a:solidFill>
                  <a:schemeClr val="accent3">
                    <a:lumMod val="75000"/>
                  </a:schemeClr>
                </a:solidFill>
              </a:rPr>
              <a:t> a venda foi bem distribuída indicando uma boa alocação de pedidos no sistema.</a:t>
            </a:r>
          </a:p>
        </p:txBody>
      </p:sp>
    </p:spTree>
    <p:extLst>
      <p:ext uri="{BB962C8B-B14F-4D97-AF65-F5344CB8AC3E}">
        <p14:creationId xmlns:p14="http://schemas.microsoft.com/office/powerpoint/2010/main" val="124221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VENDAS</a:t>
            </a:r>
          </a:p>
        </p:txBody>
      </p:sp>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1162113"/>
          </a:xfrm>
          <a:prstGeom prst="rect">
            <a:avLst/>
          </a:prstGeom>
          <a:noFill/>
        </p:spPr>
        <p:txBody>
          <a:bodyPr wrap="square" rtlCol="0">
            <a:spAutoFit/>
          </a:bodyPr>
          <a:lstStyle/>
          <a:p>
            <a:pPr>
              <a:lnSpc>
                <a:spcPct val="150000"/>
              </a:lnSpc>
            </a:pPr>
            <a:r>
              <a:rPr lang="pt-BR" sz="1600" dirty="0">
                <a:solidFill>
                  <a:schemeClr val="accent3">
                    <a:lumMod val="75000"/>
                  </a:schemeClr>
                </a:solidFill>
              </a:rPr>
              <a:t>	Pode se notar que quanto menor o preço do produto maior foi o número de unidades adquiridas a cada compra do produto. Além disso quanto maior o número de unidades compradas maior foi o desconto fornecido pelo comprador, com essas duas relações surgiu uma terceira relação indireta de que os produtos mais baratos receberam os maiores descontos no momento da compra. </a:t>
            </a:r>
          </a:p>
        </p:txBody>
      </p:sp>
      <p:pic>
        <p:nvPicPr>
          <p:cNvPr id="5" name="Imagem 4">
            <a:extLst>
              <a:ext uri="{FF2B5EF4-FFF2-40B4-BE49-F238E27FC236}">
                <a16:creationId xmlns:a16="http://schemas.microsoft.com/office/drawing/2014/main" id="{BC3AD22B-2926-404F-9A64-410254BAEF17}"/>
              </a:ext>
            </a:extLst>
          </p:cNvPr>
          <p:cNvPicPr>
            <a:picLocks noChangeAspect="1"/>
          </p:cNvPicPr>
          <p:nvPr/>
        </p:nvPicPr>
        <p:blipFill>
          <a:blip r:embed="rId2"/>
          <a:stretch>
            <a:fillRect/>
          </a:stretch>
        </p:blipFill>
        <p:spPr>
          <a:xfrm>
            <a:off x="526582" y="2578750"/>
            <a:ext cx="3600000" cy="3600000"/>
          </a:xfrm>
          <a:prstGeom prst="rect">
            <a:avLst/>
          </a:prstGeom>
          <a:effectLst>
            <a:outerShdw blurRad="50800" dist="38100" dir="2700000" algn="tl" rotWithShape="0">
              <a:prstClr val="black">
                <a:alpha val="40000"/>
              </a:prstClr>
            </a:outerShdw>
          </a:effectLst>
        </p:spPr>
      </p:pic>
      <p:pic>
        <p:nvPicPr>
          <p:cNvPr id="9" name="Imagem 8">
            <a:extLst>
              <a:ext uri="{FF2B5EF4-FFF2-40B4-BE49-F238E27FC236}">
                <a16:creationId xmlns:a16="http://schemas.microsoft.com/office/drawing/2014/main" id="{25F3236A-FB60-3943-999C-3DAEAB659148}"/>
              </a:ext>
            </a:extLst>
          </p:cNvPr>
          <p:cNvPicPr>
            <a:picLocks noChangeAspect="1"/>
          </p:cNvPicPr>
          <p:nvPr/>
        </p:nvPicPr>
        <p:blipFill>
          <a:blip r:embed="rId3"/>
          <a:stretch>
            <a:fillRect/>
          </a:stretch>
        </p:blipFill>
        <p:spPr>
          <a:xfrm>
            <a:off x="8065420" y="2578750"/>
            <a:ext cx="3600000" cy="3600000"/>
          </a:xfrm>
          <a:prstGeom prst="rect">
            <a:avLst/>
          </a:prstGeom>
          <a:effectLst>
            <a:outerShdw blurRad="50800" dist="38100" dir="2700000" algn="tl" rotWithShape="0">
              <a:prstClr val="black">
                <a:alpha val="40000"/>
              </a:prstClr>
            </a:outerShdw>
          </a:effectLst>
        </p:spPr>
      </p:pic>
      <p:pic>
        <p:nvPicPr>
          <p:cNvPr id="17" name="Imagem 16">
            <a:extLst>
              <a:ext uri="{FF2B5EF4-FFF2-40B4-BE49-F238E27FC236}">
                <a16:creationId xmlns:a16="http://schemas.microsoft.com/office/drawing/2014/main" id="{311BCAFA-A1CE-6047-B50D-F7426D1A0A07}"/>
              </a:ext>
            </a:extLst>
          </p:cNvPr>
          <p:cNvPicPr>
            <a:picLocks noChangeAspect="1"/>
          </p:cNvPicPr>
          <p:nvPr/>
        </p:nvPicPr>
        <p:blipFill>
          <a:blip r:embed="rId4"/>
          <a:stretch>
            <a:fillRect/>
          </a:stretch>
        </p:blipFill>
        <p:spPr>
          <a:xfrm>
            <a:off x="4296001" y="2578750"/>
            <a:ext cx="3600000"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988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AD5B0-F342-A041-983A-C4853BE14704}"/>
              </a:ext>
            </a:extLst>
          </p:cNvPr>
          <p:cNvSpPr>
            <a:spLocks noGrp="1"/>
          </p:cNvSpPr>
          <p:nvPr>
            <p:ph type="title" idx="4294967295"/>
          </p:nvPr>
        </p:nvSpPr>
        <p:spPr>
          <a:xfrm>
            <a:off x="394447" y="1"/>
            <a:ext cx="10515600" cy="1143000"/>
          </a:xfrm>
          <a:effectLst>
            <a:outerShdw blurRad="50800" dist="38100" dir="2700000" algn="tl" rotWithShape="0">
              <a:prstClr val="black">
                <a:alpha val="40000"/>
              </a:prstClr>
            </a:outerShdw>
          </a:effectLst>
        </p:spPr>
        <p:txBody>
          <a:bodyPr/>
          <a:lstStyle/>
          <a:p>
            <a:r>
              <a:rPr lang="pt-BR" b="1" dirty="0">
                <a:solidFill>
                  <a:schemeClr val="bg1"/>
                </a:solidFill>
              </a:rPr>
              <a:t>ESTOQUE</a:t>
            </a:r>
          </a:p>
        </p:txBody>
      </p:sp>
      <p:sp>
        <p:nvSpPr>
          <p:cNvPr id="7" name="CaixaDeTexto 6">
            <a:extLst>
              <a:ext uri="{FF2B5EF4-FFF2-40B4-BE49-F238E27FC236}">
                <a16:creationId xmlns:a16="http://schemas.microsoft.com/office/drawing/2014/main" id="{80C30135-F148-F441-BA97-03602EC6C9A9}"/>
              </a:ext>
            </a:extLst>
          </p:cNvPr>
          <p:cNvSpPr txBox="1"/>
          <p:nvPr/>
        </p:nvSpPr>
        <p:spPr>
          <a:xfrm>
            <a:off x="394447" y="1314450"/>
            <a:ext cx="11535616" cy="1531445"/>
          </a:xfrm>
          <a:prstGeom prst="rect">
            <a:avLst/>
          </a:prstGeom>
          <a:noFill/>
        </p:spPr>
        <p:txBody>
          <a:bodyPr wrap="square" rtlCol="0">
            <a:spAutoFit/>
          </a:bodyPr>
          <a:lstStyle/>
          <a:p>
            <a:pPr>
              <a:lnSpc>
                <a:spcPct val="150000"/>
              </a:lnSpc>
            </a:pPr>
            <a:r>
              <a:rPr lang="pt-BR" sz="1600" dirty="0">
                <a:solidFill>
                  <a:schemeClr val="accent3">
                    <a:lumMod val="75000"/>
                  </a:schemeClr>
                </a:solidFill>
              </a:rPr>
              <a:t>	Notou-se que nos </a:t>
            </a:r>
            <a:r>
              <a:rPr lang="pt-BR" sz="1600" dirty="0" err="1">
                <a:solidFill>
                  <a:schemeClr val="accent3">
                    <a:lumMod val="75000"/>
                  </a:schemeClr>
                </a:solidFill>
              </a:rPr>
              <a:t>warehouses</a:t>
            </a:r>
            <a:r>
              <a:rPr lang="pt-BR" sz="1600" dirty="0">
                <a:solidFill>
                  <a:schemeClr val="accent3">
                    <a:lumMod val="75000"/>
                  </a:schemeClr>
                </a:solidFill>
              </a:rPr>
              <a:t> houve uma tendência de acumulo de produtos ao longo do ano resultando em uma queima de estoque grande no fim do ano. Outro tendência observada foi um acumulo de estoque nos produtos mais caros, algo prejudicial para a rentabilidade da empresa. Por fim o </a:t>
            </a:r>
            <a:r>
              <a:rPr lang="pt-BR" sz="1600" dirty="0" err="1">
                <a:solidFill>
                  <a:schemeClr val="accent3">
                    <a:lumMod val="75000"/>
                  </a:schemeClr>
                </a:solidFill>
              </a:rPr>
              <a:t>warehouse</a:t>
            </a:r>
            <a:r>
              <a:rPr lang="pt-BR" sz="1600" dirty="0">
                <a:solidFill>
                  <a:schemeClr val="accent3">
                    <a:lumMod val="75000"/>
                  </a:schemeClr>
                </a:solidFill>
              </a:rPr>
              <a:t> de Centro Norte foi o que mais acumulou estoque ao longo do tempo e pode ser o foco </a:t>
            </a:r>
            <a:r>
              <a:rPr lang="pt-BR" sz="1600" dirty="0" err="1">
                <a:solidFill>
                  <a:schemeClr val="accent3">
                    <a:lumMod val="75000"/>
                  </a:schemeClr>
                </a:solidFill>
              </a:rPr>
              <a:t>incial</a:t>
            </a:r>
            <a:r>
              <a:rPr lang="pt-BR" sz="1600" dirty="0">
                <a:solidFill>
                  <a:schemeClr val="accent3">
                    <a:lumMod val="75000"/>
                  </a:schemeClr>
                </a:solidFill>
              </a:rPr>
              <a:t> para um esforço na otimização de estoques.</a:t>
            </a:r>
          </a:p>
        </p:txBody>
      </p:sp>
      <p:pic>
        <p:nvPicPr>
          <p:cNvPr id="4" name="Imagem 3">
            <a:extLst>
              <a:ext uri="{FF2B5EF4-FFF2-40B4-BE49-F238E27FC236}">
                <a16:creationId xmlns:a16="http://schemas.microsoft.com/office/drawing/2014/main" id="{AE37614E-01F1-CB46-B280-271E660ECEBA}"/>
              </a:ext>
            </a:extLst>
          </p:cNvPr>
          <p:cNvPicPr>
            <a:picLocks noChangeAspect="1"/>
          </p:cNvPicPr>
          <p:nvPr/>
        </p:nvPicPr>
        <p:blipFill>
          <a:blip r:embed="rId2"/>
          <a:stretch>
            <a:fillRect/>
          </a:stretch>
        </p:blipFill>
        <p:spPr>
          <a:xfrm>
            <a:off x="8197553" y="2950770"/>
            <a:ext cx="3600000" cy="3600000"/>
          </a:xfrm>
          <a:prstGeom prst="rect">
            <a:avLst/>
          </a:prstGeom>
          <a:effectLst>
            <a:outerShdw blurRad="50800" dist="38100" dir="2700000" algn="tl" rotWithShape="0">
              <a:prstClr val="black">
                <a:alpha val="40000"/>
              </a:prstClr>
            </a:outerShdw>
          </a:effectLst>
        </p:spPr>
      </p:pic>
      <p:pic>
        <p:nvPicPr>
          <p:cNvPr id="8" name="Imagem 7">
            <a:extLst>
              <a:ext uri="{FF2B5EF4-FFF2-40B4-BE49-F238E27FC236}">
                <a16:creationId xmlns:a16="http://schemas.microsoft.com/office/drawing/2014/main" id="{ABB86BF7-A7D2-CC4D-8894-A7EE63AA74AA}"/>
              </a:ext>
            </a:extLst>
          </p:cNvPr>
          <p:cNvPicPr>
            <a:picLocks noChangeAspect="1"/>
          </p:cNvPicPr>
          <p:nvPr/>
        </p:nvPicPr>
        <p:blipFill>
          <a:blip r:embed="rId3"/>
          <a:stretch>
            <a:fillRect/>
          </a:stretch>
        </p:blipFill>
        <p:spPr>
          <a:xfrm>
            <a:off x="4296000" y="2950770"/>
            <a:ext cx="3600000" cy="3600000"/>
          </a:xfrm>
          <a:prstGeom prst="rect">
            <a:avLst/>
          </a:prstGeom>
          <a:effectLst>
            <a:outerShdw blurRad="50800" dist="38100" dir="2700000" algn="tl" rotWithShape="0">
              <a:prstClr val="black">
                <a:alpha val="40000"/>
              </a:prstClr>
            </a:outerShdw>
          </a:effectLst>
        </p:spPr>
      </p:pic>
      <p:pic>
        <p:nvPicPr>
          <p:cNvPr id="11" name="Imagem 10">
            <a:extLst>
              <a:ext uri="{FF2B5EF4-FFF2-40B4-BE49-F238E27FC236}">
                <a16:creationId xmlns:a16="http://schemas.microsoft.com/office/drawing/2014/main" id="{8F7385AD-8558-C64C-930E-92CD1E4065D2}"/>
              </a:ext>
            </a:extLst>
          </p:cNvPr>
          <p:cNvPicPr>
            <a:picLocks noChangeAspect="1"/>
          </p:cNvPicPr>
          <p:nvPr/>
        </p:nvPicPr>
        <p:blipFill>
          <a:blip r:embed="rId4"/>
          <a:stretch>
            <a:fillRect/>
          </a:stretch>
        </p:blipFill>
        <p:spPr>
          <a:xfrm>
            <a:off x="394447" y="2950770"/>
            <a:ext cx="3600000"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62281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30</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Apresentação do PowerPoint</vt:lpstr>
      <vt:lpstr>STAR SCHEMA</vt:lpstr>
      <vt:lpstr>VENDAS</vt:lpstr>
      <vt:lpstr>VENDAS</vt:lpstr>
      <vt:lpstr>ESTOQUE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Matheus Amaral</dc:creator>
  <cp:lastModifiedBy>Matheus Amaral</cp:lastModifiedBy>
  <cp:revision>8</cp:revision>
  <cp:lastPrinted>2019-09-28T22:37:34Z</cp:lastPrinted>
  <dcterms:created xsi:type="dcterms:W3CDTF">2019-09-28T20:41:44Z</dcterms:created>
  <dcterms:modified xsi:type="dcterms:W3CDTF">2019-09-28T22:39:10Z</dcterms:modified>
</cp:coreProperties>
</file>