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sldIdLst>
    <p:sldId id="256" r:id="rId2"/>
    <p:sldId id="264" r:id="rId3"/>
    <p:sldId id="265" r:id="rId4"/>
    <p:sldId id="257" r:id="rId5"/>
    <p:sldId id="266" r:id="rId6"/>
    <p:sldId id="258" r:id="rId7"/>
    <p:sldId id="262" r:id="rId8"/>
    <p:sldId id="267" r:id="rId9"/>
    <p:sldId id="263"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p:scale>
          <a:sx n="83" d="100"/>
          <a:sy n="83" d="100"/>
        </p:scale>
        <p:origin x="1600" y="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9C061451-B5BD-9746-B579-0A492A0F7524}"/>
              </a:ext>
            </a:extLst>
          </p:cNvPr>
          <p:cNvSpPr>
            <a:spLocks noGrp="1"/>
          </p:cNvSpPr>
          <p:nvPr>
            <p:ph type="dt" sz="half" idx="10"/>
          </p:nvPr>
        </p:nvSpPr>
        <p:spPr/>
        <p:txBody>
          <a:bodyPr/>
          <a:lstStyle/>
          <a:p>
            <a:fld id="{8B0D2198-B034-7642-824F-7EBE68C83C09}" type="datetimeFigureOut">
              <a:rPr lang="pt-BR" smtClean="0"/>
              <a:t>29/09/2019</a:t>
            </a:fld>
            <a:endParaRPr lang="pt-BR"/>
          </a:p>
        </p:txBody>
      </p:sp>
      <p:sp>
        <p:nvSpPr>
          <p:cNvPr id="5" name="Espaço Reservado para Rodapé 4">
            <a:extLst>
              <a:ext uri="{FF2B5EF4-FFF2-40B4-BE49-F238E27FC236}">
                <a16:creationId xmlns:a16="http://schemas.microsoft.com/office/drawing/2014/main" id="{DB04896D-8539-7F4D-9790-3779B7F52C0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19359D2-C6B7-814B-97C9-88938399A7C1}"/>
              </a:ext>
            </a:extLst>
          </p:cNvPr>
          <p:cNvSpPr>
            <a:spLocks noGrp="1"/>
          </p:cNvSpPr>
          <p:nvPr>
            <p:ph type="sldNum" sz="quarter" idx="12"/>
          </p:nvPr>
        </p:nvSpPr>
        <p:spPr/>
        <p:txBody>
          <a:bodyPr/>
          <a:lstStyle/>
          <a:p>
            <a:fld id="{137D29E9-E75E-334F-A96C-FCEDF599D0B3}" type="slidenum">
              <a:rPr lang="pt-BR" smtClean="0"/>
              <a:t>‹nº›</a:t>
            </a:fld>
            <a:endParaRPr lang="pt-BR"/>
          </a:p>
        </p:txBody>
      </p:sp>
    </p:spTree>
    <p:extLst>
      <p:ext uri="{BB962C8B-B14F-4D97-AF65-F5344CB8AC3E}">
        <p14:creationId xmlns:p14="http://schemas.microsoft.com/office/powerpoint/2010/main" val="76711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8068F6-4A79-5244-AB21-E74643BA26EB}"/>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21DF20C-1311-5042-A72C-527479213C5A}"/>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EC7A885-8077-4546-B457-8C8EC3724C8C}"/>
              </a:ext>
            </a:extLst>
          </p:cNvPr>
          <p:cNvSpPr>
            <a:spLocks noGrp="1"/>
          </p:cNvSpPr>
          <p:nvPr>
            <p:ph type="dt" sz="half" idx="10"/>
          </p:nvPr>
        </p:nvSpPr>
        <p:spPr/>
        <p:txBody>
          <a:bodyPr/>
          <a:lstStyle/>
          <a:p>
            <a:fld id="{8B0D2198-B034-7642-824F-7EBE68C83C09}" type="datetimeFigureOut">
              <a:rPr lang="pt-BR" smtClean="0"/>
              <a:t>29/09/2019</a:t>
            </a:fld>
            <a:endParaRPr lang="pt-BR"/>
          </a:p>
        </p:txBody>
      </p:sp>
      <p:sp>
        <p:nvSpPr>
          <p:cNvPr id="5" name="Espaço Reservado para Rodapé 4">
            <a:extLst>
              <a:ext uri="{FF2B5EF4-FFF2-40B4-BE49-F238E27FC236}">
                <a16:creationId xmlns:a16="http://schemas.microsoft.com/office/drawing/2014/main" id="{6466B560-948A-9C4E-88C3-03FBCED2359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C8CF265-7FF6-394C-BD3D-E1CE2CE9F643}"/>
              </a:ext>
            </a:extLst>
          </p:cNvPr>
          <p:cNvSpPr>
            <a:spLocks noGrp="1"/>
          </p:cNvSpPr>
          <p:nvPr>
            <p:ph type="sldNum" sz="quarter" idx="12"/>
          </p:nvPr>
        </p:nvSpPr>
        <p:spPr/>
        <p:txBody>
          <a:bodyPr/>
          <a:lstStyle/>
          <a:p>
            <a:fld id="{137D29E9-E75E-334F-A96C-FCEDF599D0B3}" type="slidenum">
              <a:rPr lang="pt-BR" smtClean="0"/>
              <a:t>‹nº›</a:t>
            </a:fld>
            <a:endParaRPr lang="pt-BR"/>
          </a:p>
        </p:txBody>
      </p:sp>
    </p:spTree>
    <p:extLst>
      <p:ext uri="{BB962C8B-B14F-4D97-AF65-F5344CB8AC3E}">
        <p14:creationId xmlns:p14="http://schemas.microsoft.com/office/powerpoint/2010/main" val="675023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56D54D-FCE4-864B-81DD-2909E00E710B}"/>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AF2B8CD0-D12E-5741-817B-2FE83D974E62}"/>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D832FBD-6951-D84F-8C8B-600E9FC8AF3E}"/>
              </a:ext>
            </a:extLst>
          </p:cNvPr>
          <p:cNvSpPr>
            <a:spLocks noGrp="1"/>
          </p:cNvSpPr>
          <p:nvPr>
            <p:ph type="dt" sz="half" idx="10"/>
          </p:nvPr>
        </p:nvSpPr>
        <p:spPr/>
        <p:txBody>
          <a:bodyPr/>
          <a:lstStyle/>
          <a:p>
            <a:fld id="{8B0D2198-B034-7642-824F-7EBE68C83C09}" type="datetimeFigureOut">
              <a:rPr lang="pt-BR" smtClean="0"/>
              <a:t>29/09/2019</a:t>
            </a:fld>
            <a:endParaRPr lang="pt-BR"/>
          </a:p>
        </p:txBody>
      </p:sp>
      <p:sp>
        <p:nvSpPr>
          <p:cNvPr id="5" name="Espaço Reservado para Rodapé 4">
            <a:extLst>
              <a:ext uri="{FF2B5EF4-FFF2-40B4-BE49-F238E27FC236}">
                <a16:creationId xmlns:a16="http://schemas.microsoft.com/office/drawing/2014/main" id="{BD002010-FF8B-B941-BF28-21CB64D50D7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9BB5E0F-4FDA-DC41-8543-164DDAE056D5}"/>
              </a:ext>
            </a:extLst>
          </p:cNvPr>
          <p:cNvSpPr>
            <a:spLocks noGrp="1"/>
          </p:cNvSpPr>
          <p:nvPr>
            <p:ph type="sldNum" sz="quarter" idx="12"/>
          </p:nvPr>
        </p:nvSpPr>
        <p:spPr/>
        <p:txBody>
          <a:bodyPr/>
          <a:lstStyle/>
          <a:p>
            <a:fld id="{137D29E9-E75E-334F-A96C-FCEDF599D0B3}" type="slidenum">
              <a:rPr lang="pt-BR" smtClean="0"/>
              <a:t>‹nº›</a:t>
            </a:fld>
            <a:endParaRPr lang="pt-BR"/>
          </a:p>
        </p:txBody>
      </p:sp>
    </p:spTree>
    <p:extLst>
      <p:ext uri="{BB962C8B-B14F-4D97-AF65-F5344CB8AC3E}">
        <p14:creationId xmlns:p14="http://schemas.microsoft.com/office/powerpoint/2010/main" val="1290657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915967EA-C96B-D449-9B41-0A238F8F926C}"/>
              </a:ext>
            </a:extLst>
          </p:cNvPr>
          <p:cNvSpPr>
            <a:spLocks noGrp="1"/>
          </p:cNvSpPr>
          <p:nvPr>
            <p:ph type="dt" sz="half" idx="10"/>
          </p:nvPr>
        </p:nvSpPr>
        <p:spPr/>
        <p:txBody>
          <a:bodyPr/>
          <a:lstStyle/>
          <a:p>
            <a:fld id="{8B0D2198-B034-7642-824F-7EBE68C83C09}" type="datetimeFigureOut">
              <a:rPr lang="pt-BR" smtClean="0"/>
              <a:t>29/09/2019</a:t>
            </a:fld>
            <a:endParaRPr lang="pt-BR"/>
          </a:p>
        </p:txBody>
      </p:sp>
      <p:sp>
        <p:nvSpPr>
          <p:cNvPr id="5" name="Espaço Reservado para Rodapé 4">
            <a:extLst>
              <a:ext uri="{FF2B5EF4-FFF2-40B4-BE49-F238E27FC236}">
                <a16:creationId xmlns:a16="http://schemas.microsoft.com/office/drawing/2014/main" id="{EE4D2580-701D-CB46-B132-E1CF2FDC3DD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ECA8D7F-4BA7-0D43-8568-D2E20F4DB5D9}"/>
              </a:ext>
            </a:extLst>
          </p:cNvPr>
          <p:cNvSpPr>
            <a:spLocks noGrp="1"/>
          </p:cNvSpPr>
          <p:nvPr>
            <p:ph type="sldNum" sz="quarter" idx="12"/>
          </p:nvPr>
        </p:nvSpPr>
        <p:spPr/>
        <p:txBody>
          <a:bodyPr/>
          <a:lstStyle/>
          <a:p>
            <a:fld id="{137D29E9-E75E-334F-A96C-FCEDF599D0B3}" type="slidenum">
              <a:rPr lang="pt-BR" smtClean="0"/>
              <a:t>‹nº›</a:t>
            </a:fld>
            <a:endParaRPr lang="pt-BR"/>
          </a:p>
        </p:txBody>
      </p:sp>
      <p:sp>
        <p:nvSpPr>
          <p:cNvPr id="7" name="Retângulo 6">
            <a:extLst>
              <a:ext uri="{FF2B5EF4-FFF2-40B4-BE49-F238E27FC236}">
                <a16:creationId xmlns:a16="http://schemas.microsoft.com/office/drawing/2014/main" id="{159F0B23-5052-BB4B-8A43-C8758790EDEA}"/>
              </a:ext>
            </a:extLst>
          </p:cNvPr>
          <p:cNvSpPr/>
          <p:nvPr userDrawn="1"/>
        </p:nvSpPr>
        <p:spPr>
          <a:xfrm>
            <a:off x="-150159" y="-107576"/>
            <a:ext cx="12492317" cy="1264023"/>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94262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7A1651-9443-8C41-A80B-FAE3F5C5EB75}"/>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2576AD71-434A-1348-A423-BFE2D36A86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A8E27150-EAB7-E44A-90B4-AC9AF6692356}"/>
              </a:ext>
            </a:extLst>
          </p:cNvPr>
          <p:cNvSpPr>
            <a:spLocks noGrp="1"/>
          </p:cNvSpPr>
          <p:nvPr>
            <p:ph type="dt" sz="half" idx="10"/>
          </p:nvPr>
        </p:nvSpPr>
        <p:spPr/>
        <p:txBody>
          <a:bodyPr/>
          <a:lstStyle/>
          <a:p>
            <a:fld id="{8B0D2198-B034-7642-824F-7EBE68C83C09}" type="datetimeFigureOut">
              <a:rPr lang="pt-BR" smtClean="0"/>
              <a:t>29/09/2019</a:t>
            </a:fld>
            <a:endParaRPr lang="pt-BR"/>
          </a:p>
        </p:txBody>
      </p:sp>
      <p:sp>
        <p:nvSpPr>
          <p:cNvPr id="5" name="Espaço Reservado para Rodapé 4">
            <a:extLst>
              <a:ext uri="{FF2B5EF4-FFF2-40B4-BE49-F238E27FC236}">
                <a16:creationId xmlns:a16="http://schemas.microsoft.com/office/drawing/2014/main" id="{DCA841E8-C3A8-3D4A-882F-922170D03E0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D70B70D-8714-AB47-B5CF-678B05A00256}"/>
              </a:ext>
            </a:extLst>
          </p:cNvPr>
          <p:cNvSpPr>
            <a:spLocks noGrp="1"/>
          </p:cNvSpPr>
          <p:nvPr>
            <p:ph type="sldNum" sz="quarter" idx="12"/>
          </p:nvPr>
        </p:nvSpPr>
        <p:spPr/>
        <p:txBody>
          <a:bodyPr/>
          <a:lstStyle/>
          <a:p>
            <a:fld id="{137D29E9-E75E-334F-A96C-FCEDF599D0B3}" type="slidenum">
              <a:rPr lang="pt-BR" smtClean="0"/>
              <a:t>‹nº›</a:t>
            </a:fld>
            <a:endParaRPr lang="pt-BR"/>
          </a:p>
        </p:txBody>
      </p:sp>
    </p:spTree>
    <p:extLst>
      <p:ext uri="{BB962C8B-B14F-4D97-AF65-F5344CB8AC3E}">
        <p14:creationId xmlns:p14="http://schemas.microsoft.com/office/powerpoint/2010/main" val="144266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F716E-152E-384D-A485-39BA5A2DBB5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47258C2-1D57-6D41-AC10-09661522D3F6}"/>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3D9AA65-B386-7844-986A-10A2F604C943}"/>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3F0F463-4AB9-674E-B47B-C1AF2B8452C5}"/>
              </a:ext>
            </a:extLst>
          </p:cNvPr>
          <p:cNvSpPr>
            <a:spLocks noGrp="1"/>
          </p:cNvSpPr>
          <p:nvPr>
            <p:ph type="dt" sz="half" idx="10"/>
          </p:nvPr>
        </p:nvSpPr>
        <p:spPr/>
        <p:txBody>
          <a:bodyPr/>
          <a:lstStyle/>
          <a:p>
            <a:fld id="{8B0D2198-B034-7642-824F-7EBE68C83C09}" type="datetimeFigureOut">
              <a:rPr lang="pt-BR" smtClean="0"/>
              <a:t>29/09/2019</a:t>
            </a:fld>
            <a:endParaRPr lang="pt-BR"/>
          </a:p>
        </p:txBody>
      </p:sp>
      <p:sp>
        <p:nvSpPr>
          <p:cNvPr id="6" name="Espaço Reservado para Rodapé 5">
            <a:extLst>
              <a:ext uri="{FF2B5EF4-FFF2-40B4-BE49-F238E27FC236}">
                <a16:creationId xmlns:a16="http://schemas.microsoft.com/office/drawing/2014/main" id="{58E3B8BA-DCAE-1C42-A849-529F272DAD9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B9D87B7-226B-D440-9437-E05FB3E17C8A}"/>
              </a:ext>
            </a:extLst>
          </p:cNvPr>
          <p:cNvSpPr>
            <a:spLocks noGrp="1"/>
          </p:cNvSpPr>
          <p:nvPr>
            <p:ph type="sldNum" sz="quarter" idx="12"/>
          </p:nvPr>
        </p:nvSpPr>
        <p:spPr/>
        <p:txBody>
          <a:bodyPr/>
          <a:lstStyle/>
          <a:p>
            <a:fld id="{137D29E9-E75E-334F-A96C-FCEDF599D0B3}" type="slidenum">
              <a:rPr lang="pt-BR" smtClean="0"/>
              <a:t>‹nº›</a:t>
            </a:fld>
            <a:endParaRPr lang="pt-BR"/>
          </a:p>
        </p:txBody>
      </p:sp>
    </p:spTree>
    <p:extLst>
      <p:ext uri="{BB962C8B-B14F-4D97-AF65-F5344CB8AC3E}">
        <p14:creationId xmlns:p14="http://schemas.microsoft.com/office/powerpoint/2010/main" val="3095888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EC829-8316-554A-B67A-9DC8D8125E6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5EF4507-3681-E444-9AB6-AFA50F2959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1CCE4ED-BB88-C442-880A-B80C9919736E}"/>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AA1F45B-6768-5844-8DDC-6673899722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C2AB468D-6E41-224C-8030-171877174325}"/>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8726EC8D-B9F3-C247-B73B-D7FF8198287C}"/>
              </a:ext>
            </a:extLst>
          </p:cNvPr>
          <p:cNvSpPr>
            <a:spLocks noGrp="1"/>
          </p:cNvSpPr>
          <p:nvPr>
            <p:ph type="dt" sz="half" idx="10"/>
          </p:nvPr>
        </p:nvSpPr>
        <p:spPr/>
        <p:txBody>
          <a:bodyPr/>
          <a:lstStyle/>
          <a:p>
            <a:fld id="{8B0D2198-B034-7642-824F-7EBE68C83C09}" type="datetimeFigureOut">
              <a:rPr lang="pt-BR" smtClean="0"/>
              <a:t>29/09/2019</a:t>
            </a:fld>
            <a:endParaRPr lang="pt-BR"/>
          </a:p>
        </p:txBody>
      </p:sp>
      <p:sp>
        <p:nvSpPr>
          <p:cNvPr id="8" name="Espaço Reservado para Rodapé 7">
            <a:extLst>
              <a:ext uri="{FF2B5EF4-FFF2-40B4-BE49-F238E27FC236}">
                <a16:creationId xmlns:a16="http://schemas.microsoft.com/office/drawing/2014/main" id="{82B14CF5-C949-964A-9564-0039F5CC2B4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A48EC7E2-5B19-EB47-8F92-DA6B882C237D}"/>
              </a:ext>
            </a:extLst>
          </p:cNvPr>
          <p:cNvSpPr>
            <a:spLocks noGrp="1"/>
          </p:cNvSpPr>
          <p:nvPr>
            <p:ph type="sldNum" sz="quarter" idx="12"/>
          </p:nvPr>
        </p:nvSpPr>
        <p:spPr/>
        <p:txBody>
          <a:bodyPr/>
          <a:lstStyle/>
          <a:p>
            <a:fld id="{137D29E9-E75E-334F-A96C-FCEDF599D0B3}" type="slidenum">
              <a:rPr lang="pt-BR" smtClean="0"/>
              <a:t>‹nº›</a:t>
            </a:fld>
            <a:endParaRPr lang="pt-BR"/>
          </a:p>
        </p:txBody>
      </p:sp>
    </p:spTree>
    <p:extLst>
      <p:ext uri="{BB962C8B-B14F-4D97-AF65-F5344CB8AC3E}">
        <p14:creationId xmlns:p14="http://schemas.microsoft.com/office/powerpoint/2010/main" val="2946256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C41758-B4FB-2447-9AB5-BA03DBDDBA69}"/>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AB1D9AA-459F-F143-B1A6-3F1FD18CB98F}"/>
              </a:ext>
            </a:extLst>
          </p:cNvPr>
          <p:cNvSpPr>
            <a:spLocks noGrp="1"/>
          </p:cNvSpPr>
          <p:nvPr>
            <p:ph type="dt" sz="half" idx="10"/>
          </p:nvPr>
        </p:nvSpPr>
        <p:spPr/>
        <p:txBody>
          <a:bodyPr/>
          <a:lstStyle/>
          <a:p>
            <a:fld id="{8B0D2198-B034-7642-824F-7EBE68C83C09}" type="datetimeFigureOut">
              <a:rPr lang="pt-BR" smtClean="0"/>
              <a:t>29/09/2019</a:t>
            </a:fld>
            <a:endParaRPr lang="pt-BR"/>
          </a:p>
        </p:txBody>
      </p:sp>
      <p:sp>
        <p:nvSpPr>
          <p:cNvPr id="4" name="Espaço Reservado para Rodapé 3">
            <a:extLst>
              <a:ext uri="{FF2B5EF4-FFF2-40B4-BE49-F238E27FC236}">
                <a16:creationId xmlns:a16="http://schemas.microsoft.com/office/drawing/2014/main" id="{BAF91DA1-53C6-D24B-A521-54EA4721930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555768AF-93D1-6042-88A0-A26162301552}"/>
              </a:ext>
            </a:extLst>
          </p:cNvPr>
          <p:cNvSpPr>
            <a:spLocks noGrp="1"/>
          </p:cNvSpPr>
          <p:nvPr>
            <p:ph type="sldNum" sz="quarter" idx="12"/>
          </p:nvPr>
        </p:nvSpPr>
        <p:spPr/>
        <p:txBody>
          <a:bodyPr/>
          <a:lstStyle/>
          <a:p>
            <a:fld id="{137D29E9-E75E-334F-A96C-FCEDF599D0B3}" type="slidenum">
              <a:rPr lang="pt-BR" smtClean="0"/>
              <a:t>‹nº›</a:t>
            </a:fld>
            <a:endParaRPr lang="pt-BR"/>
          </a:p>
        </p:txBody>
      </p:sp>
    </p:spTree>
    <p:extLst>
      <p:ext uri="{BB962C8B-B14F-4D97-AF65-F5344CB8AC3E}">
        <p14:creationId xmlns:p14="http://schemas.microsoft.com/office/powerpoint/2010/main" val="130348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53135708-9422-CB43-825F-21729D888F43}"/>
              </a:ext>
            </a:extLst>
          </p:cNvPr>
          <p:cNvSpPr>
            <a:spLocks noGrp="1"/>
          </p:cNvSpPr>
          <p:nvPr>
            <p:ph type="dt" sz="half" idx="10"/>
          </p:nvPr>
        </p:nvSpPr>
        <p:spPr/>
        <p:txBody>
          <a:bodyPr/>
          <a:lstStyle/>
          <a:p>
            <a:fld id="{8B0D2198-B034-7642-824F-7EBE68C83C09}" type="datetimeFigureOut">
              <a:rPr lang="pt-BR" smtClean="0"/>
              <a:t>29/09/2019</a:t>
            </a:fld>
            <a:endParaRPr lang="pt-BR"/>
          </a:p>
        </p:txBody>
      </p:sp>
      <p:sp>
        <p:nvSpPr>
          <p:cNvPr id="3" name="Espaço Reservado para Rodapé 2">
            <a:extLst>
              <a:ext uri="{FF2B5EF4-FFF2-40B4-BE49-F238E27FC236}">
                <a16:creationId xmlns:a16="http://schemas.microsoft.com/office/drawing/2014/main" id="{75D7BEE2-F2C6-054C-8285-7353CD65C91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03A66D84-E384-EE43-84FD-F69B5C40B3E8}"/>
              </a:ext>
            </a:extLst>
          </p:cNvPr>
          <p:cNvSpPr>
            <a:spLocks noGrp="1"/>
          </p:cNvSpPr>
          <p:nvPr>
            <p:ph type="sldNum" sz="quarter" idx="12"/>
          </p:nvPr>
        </p:nvSpPr>
        <p:spPr/>
        <p:txBody>
          <a:bodyPr/>
          <a:lstStyle/>
          <a:p>
            <a:fld id="{137D29E9-E75E-334F-A96C-FCEDF599D0B3}" type="slidenum">
              <a:rPr lang="pt-BR" smtClean="0"/>
              <a:t>‹nº›</a:t>
            </a:fld>
            <a:endParaRPr lang="pt-BR"/>
          </a:p>
        </p:txBody>
      </p:sp>
    </p:spTree>
    <p:extLst>
      <p:ext uri="{BB962C8B-B14F-4D97-AF65-F5344CB8AC3E}">
        <p14:creationId xmlns:p14="http://schemas.microsoft.com/office/powerpoint/2010/main" val="1016515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F0312-284B-E243-B5D7-02BD07C17B7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80FFCBD-F38B-1648-B277-B9628E288B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0F4609-B71E-BD4E-A4F1-2D16E269D0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A0C5BFF-DE88-7D4B-9310-B0083918841C}"/>
              </a:ext>
            </a:extLst>
          </p:cNvPr>
          <p:cNvSpPr>
            <a:spLocks noGrp="1"/>
          </p:cNvSpPr>
          <p:nvPr>
            <p:ph type="dt" sz="half" idx="10"/>
          </p:nvPr>
        </p:nvSpPr>
        <p:spPr/>
        <p:txBody>
          <a:bodyPr/>
          <a:lstStyle/>
          <a:p>
            <a:fld id="{8B0D2198-B034-7642-824F-7EBE68C83C09}" type="datetimeFigureOut">
              <a:rPr lang="pt-BR" smtClean="0"/>
              <a:t>29/09/2019</a:t>
            </a:fld>
            <a:endParaRPr lang="pt-BR"/>
          </a:p>
        </p:txBody>
      </p:sp>
      <p:sp>
        <p:nvSpPr>
          <p:cNvPr id="6" name="Espaço Reservado para Rodapé 5">
            <a:extLst>
              <a:ext uri="{FF2B5EF4-FFF2-40B4-BE49-F238E27FC236}">
                <a16:creationId xmlns:a16="http://schemas.microsoft.com/office/drawing/2014/main" id="{FF2EE35E-0DB0-4E43-9BA7-89A7533DCC2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71D3AFC-B10A-5746-BD14-3B9277A5C8F6}"/>
              </a:ext>
            </a:extLst>
          </p:cNvPr>
          <p:cNvSpPr>
            <a:spLocks noGrp="1"/>
          </p:cNvSpPr>
          <p:nvPr>
            <p:ph type="sldNum" sz="quarter" idx="12"/>
          </p:nvPr>
        </p:nvSpPr>
        <p:spPr/>
        <p:txBody>
          <a:bodyPr/>
          <a:lstStyle/>
          <a:p>
            <a:fld id="{137D29E9-E75E-334F-A96C-FCEDF599D0B3}" type="slidenum">
              <a:rPr lang="pt-BR" smtClean="0"/>
              <a:t>‹nº›</a:t>
            </a:fld>
            <a:endParaRPr lang="pt-BR"/>
          </a:p>
        </p:txBody>
      </p:sp>
    </p:spTree>
    <p:extLst>
      <p:ext uri="{BB962C8B-B14F-4D97-AF65-F5344CB8AC3E}">
        <p14:creationId xmlns:p14="http://schemas.microsoft.com/office/powerpoint/2010/main" val="1645719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43606E-2E48-1E46-97BB-955E58B858A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2455170-AEEB-B941-ADD3-120B76A830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411A0660-E76C-E347-8AA0-E16E88F7F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1835EB3-6A07-C840-9AFA-8F4D9190F896}"/>
              </a:ext>
            </a:extLst>
          </p:cNvPr>
          <p:cNvSpPr>
            <a:spLocks noGrp="1"/>
          </p:cNvSpPr>
          <p:nvPr>
            <p:ph type="dt" sz="half" idx="10"/>
          </p:nvPr>
        </p:nvSpPr>
        <p:spPr/>
        <p:txBody>
          <a:bodyPr/>
          <a:lstStyle/>
          <a:p>
            <a:fld id="{8B0D2198-B034-7642-824F-7EBE68C83C09}" type="datetimeFigureOut">
              <a:rPr lang="pt-BR" smtClean="0"/>
              <a:t>29/09/2019</a:t>
            </a:fld>
            <a:endParaRPr lang="pt-BR"/>
          </a:p>
        </p:txBody>
      </p:sp>
      <p:sp>
        <p:nvSpPr>
          <p:cNvPr id="6" name="Espaço Reservado para Rodapé 5">
            <a:extLst>
              <a:ext uri="{FF2B5EF4-FFF2-40B4-BE49-F238E27FC236}">
                <a16:creationId xmlns:a16="http://schemas.microsoft.com/office/drawing/2014/main" id="{B4CE4421-50C7-F745-9640-9FB1888F3E8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5F0FCC6-9ED0-5A42-A4B7-FE8994F598A0}"/>
              </a:ext>
            </a:extLst>
          </p:cNvPr>
          <p:cNvSpPr>
            <a:spLocks noGrp="1"/>
          </p:cNvSpPr>
          <p:nvPr>
            <p:ph type="sldNum" sz="quarter" idx="12"/>
          </p:nvPr>
        </p:nvSpPr>
        <p:spPr/>
        <p:txBody>
          <a:bodyPr/>
          <a:lstStyle/>
          <a:p>
            <a:fld id="{137D29E9-E75E-334F-A96C-FCEDF599D0B3}" type="slidenum">
              <a:rPr lang="pt-BR" smtClean="0"/>
              <a:t>‹nº›</a:t>
            </a:fld>
            <a:endParaRPr lang="pt-BR"/>
          </a:p>
        </p:txBody>
      </p:sp>
    </p:spTree>
    <p:extLst>
      <p:ext uri="{BB962C8B-B14F-4D97-AF65-F5344CB8AC3E}">
        <p14:creationId xmlns:p14="http://schemas.microsoft.com/office/powerpoint/2010/main" val="4107028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492E6D5-CFD0-9D46-A653-B59D05A03B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DB9C9929-9056-0B4C-A9CD-251C4ECDE1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961AC0D-C44D-4745-A384-846A5B3371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D2198-B034-7642-824F-7EBE68C83C09}" type="datetimeFigureOut">
              <a:rPr lang="pt-BR" smtClean="0"/>
              <a:t>29/09/2019</a:t>
            </a:fld>
            <a:endParaRPr lang="pt-BR"/>
          </a:p>
        </p:txBody>
      </p:sp>
      <p:sp>
        <p:nvSpPr>
          <p:cNvPr id="5" name="Espaço Reservado para Rodapé 4">
            <a:extLst>
              <a:ext uri="{FF2B5EF4-FFF2-40B4-BE49-F238E27FC236}">
                <a16:creationId xmlns:a16="http://schemas.microsoft.com/office/drawing/2014/main" id="{DDCCEC85-F748-2540-ABD9-4D6D4CDDE2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CA84949C-6AF9-9547-B820-297CB24E3C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D29E9-E75E-334F-A96C-FCEDF599D0B3}" type="slidenum">
              <a:rPr lang="pt-BR" smtClean="0"/>
              <a:t>‹nº›</a:t>
            </a:fld>
            <a:endParaRPr lang="pt-BR"/>
          </a:p>
        </p:txBody>
      </p:sp>
    </p:spTree>
    <p:extLst>
      <p:ext uri="{BB962C8B-B14F-4D97-AF65-F5344CB8AC3E}">
        <p14:creationId xmlns:p14="http://schemas.microsoft.com/office/powerpoint/2010/main" val="28260041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D6C0812D-89C9-6340-8479-9304ED8ACAF9}"/>
              </a:ext>
            </a:extLst>
          </p:cNvPr>
          <p:cNvSpPr/>
          <p:nvPr/>
        </p:nvSpPr>
        <p:spPr>
          <a:xfrm>
            <a:off x="0" y="0"/>
            <a:ext cx="12192000" cy="6858000"/>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solidFill>
                <a:schemeClr val="bg1"/>
              </a:solidFill>
            </a:endParaRPr>
          </a:p>
        </p:txBody>
      </p:sp>
      <p:sp>
        <p:nvSpPr>
          <p:cNvPr id="7" name="CaixaDeTexto 6">
            <a:extLst>
              <a:ext uri="{FF2B5EF4-FFF2-40B4-BE49-F238E27FC236}">
                <a16:creationId xmlns:a16="http://schemas.microsoft.com/office/drawing/2014/main" id="{0DD3CF77-25D6-7D44-87A3-14DD7EEA24FE}"/>
              </a:ext>
            </a:extLst>
          </p:cNvPr>
          <p:cNvSpPr txBox="1"/>
          <p:nvPr/>
        </p:nvSpPr>
        <p:spPr>
          <a:xfrm>
            <a:off x="600075" y="1385883"/>
            <a:ext cx="11058525" cy="64633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pt-BR" sz="3600" dirty="0">
                <a:solidFill>
                  <a:schemeClr val="bg1"/>
                </a:solidFill>
              </a:rPr>
              <a:t>In </a:t>
            </a:r>
            <a:r>
              <a:rPr lang="pt-BR" sz="3600" dirty="0" err="1">
                <a:solidFill>
                  <a:schemeClr val="bg1"/>
                </a:solidFill>
              </a:rPr>
              <a:t>vino</a:t>
            </a:r>
            <a:r>
              <a:rPr lang="pt-BR" sz="3600" dirty="0">
                <a:solidFill>
                  <a:schemeClr val="bg1"/>
                </a:solidFill>
              </a:rPr>
              <a:t>, </a:t>
            </a:r>
            <a:r>
              <a:rPr lang="pt-BR" sz="3600" dirty="0" err="1">
                <a:solidFill>
                  <a:schemeClr val="bg1"/>
                </a:solidFill>
              </a:rPr>
              <a:t>veritas</a:t>
            </a:r>
            <a:r>
              <a:rPr lang="pt-BR" sz="3600" dirty="0">
                <a:solidFill>
                  <a:schemeClr val="bg1"/>
                </a:solidFill>
              </a:rPr>
              <a:t>: Caso Rio Largo</a:t>
            </a:r>
          </a:p>
        </p:txBody>
      </p:sp>
      <p:sp>
        <p:nvSpPr>
          <p:cNvPr id="10" name="CaixaDeTexto 9">
            <a:extLst>
              <a:ext uri="{FF2B5EF4-FFF2-40B4-BE49-F238E27FC236}">
                <a16:creationId xmlns:a16="http://schemas.microsoft.com/office/drawing/2014/main" id="{8575A280-F4C6-4342-BB2B-F8CBBAF6B5D6}"/>
              </a:ext>
            </a:extLst>
          </p:cNvPr>
          <p:cNvSpPr txBox="1"/>
          <p:nvPr/>
        </p:nvSpPr>
        <p:spPr>
          <a:xfrm>
            <a:off x="600075" y="4829175"/>
            <a:ext cx="10758487" cy="1477328"/>
          </a:xfrm>
          <a:prstGeom prst="rect">
            <a:avLst/>
          </a:prstGeom>
          <a:noFill/>
        </p:spPr>
        <p:txBody>
          <a:bodyPr wrap="square" rtlCol="0">
            <a:spAutoFit/>
          </a:bodyPr>
          <a:lstStyle/>
          <a:p>
            <a:r>
              <a:rPr lang="pt-BR" b="1" dirty="0">
                <a:solidFill>
                  <a:schemeClr val="bg1"/>
                </a:solidFill>
              </a:rPr>
              <a:t>Disciplina: </a:t>
            </a:r>
          </a:p>
          <a:p>
            <a:r>
              <a:rPr lang="pt-BR" dirty="0">
                <a:solidFill>
                  <a:schemeClr val="bg1"/>
                </a:solidFill>
              </a:rPr>
              <a:t>   Modelagem Informacional</a:t>
            </a:r>
          </a:p>
          <a:p>
            <a:r>
              <a:rPr lang="pt-BR" b="1" dirty="0">
                <a:solidFill>
                  <a:schemeClr val="bg1"/>
                </a:solidFill>
              </a:rPr>
              <a:t>Integrantes:</a:t>
            </a:r>
          </a:p>
          <a:p>
            <a:r>
              <a:rPr lang="pt-BR" dirty="0">
                <a:solidFill>
                  <a:schemeClr val="bg1"/>
                </a:solidFill>
              </a:rPr>
              <a:t>   Marcelo </a:t>
            </a:r>
            <a:r>
              <a:rPr lang="pt-BR" dirty="0" err="1">
                <a:solidFill>
                  <a:schemeClr val="bg1"/>
                </a:solidFill>
              </a:rPr>
              <a:t>Semerene</a:t>
            </a:r>
            <a:r>
              <a:rPr lang="pt-BR" dirty="0">
                <a:solidFill>
                  <a:schemeClr val="bg1"/>
                </a:solidFill>
              </a:rPr>
              <a:t> Farah</a:t>
            </a:r>
          </a:p>
          <a:p>
            <a:r>
              <a:rPr lang="pt-BR" dirty="0">
                <a:solidFill>
                  <a:schemeClr val="bg1"/>
                </a:solidFill>
              </a:rPr>
              <a:t>   Matheus Amaral </a:t>
            </a:r>
            <a:r>
              <a:rPr lang="pt-BR" dirty="0" err="1">
                <a:solidFill>
                  <a:schemeClr val="bg1"/>
                </a:solidFill>
              </a:rPr>
              <a:t>Mões</a:t>
            </a:r>
            <a:endParaRPr lang="pt-BR" dirty="0">
              <a:solidFill>
                <a:schemeClr val="bg1"/>
              </a:solidFill>
            </a:endParaRPr>
          </a:p>
        </p:txBody>
      </p:sp>
    </p:spTree>
    <p:extLst>
      <p:ext uri="{BB962C8B-B14F-4D97-AF65-F5344CB8AC3E}">
        <p14:creationId xmlns:p14="http://schemas.microsoft.com/office/powerpoint/2010/main" val="1452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AD5B0-F342-A041-983A-C4853BE14704}"/>
              </a:ext>
            </a:extLst>
          </p:cNvPr>
          <p:cNvSpPr>
            <a:spLocks noGrp="1"/>
          </p:cNvSpPr>
          <p:nvPr>
            <p:ph type="title" idx="4294967295"/>
          </p:nvPr>
        </p:nvSpPr>
        <p:spPr>
          <a:xfrm>
            <a:off x="394447" y="1"/>
            <a:ext cx="10515600" cy="1143000"/>
          </a:xfrm>
          <a:effectLst>
            <a:outerShdw blurRad="50800" dist="38100" dir="2700000" algn="tl" rotWithShape="0">
              <a:prstClr val="black">
                <a:alpha val="40000"/>
              </a:prstClr>
            </a:outerShdw>
          </a:effectLst>
        </p:spPr>
        <p:txBody>
          <a:bodyPr/>
          <a:lstStyle/>
          <a:p>
            <a:r>
              <a:rPr lang="pt-BR" b="1" dirty="0">
                <a:solidFill>
                  <a:schemeClr val="bg1"/>
                </a:solidFill>
              </a:rPr>
              <a:t>INTRODUÇÃO</a:t>
            </a:r>
          </a:p>
        </p:txBody>
      </p:sp>
      <p:sp>
        <p:nvSpPr>
          <p:cNvPr id="7" name="CaixaDeTexto 6">
            <a:extLst>
              <a:ext uri="{FF2B5EF4-FFF2-40B4-BE49-F238E27FC236}">
                <a16:creationId xmlns:a16="http://schemas.microsoft.com/office/drawing/2014/main" id="{CEEE0929-9C3C-7041-BD3C-18482CEF4ED7}"/>
              </a:ext>
            </a:extLst>
          </p:cNvPr>
          <p:cNvSpPr txBox="1"/>
          <p:nvPr/>
        </p:nvSpPr>
        <p:spPr>
          <a:xfrm>
            <a:off x="394447" y="1314450"/>
            <a:ext cx="11535616" cy="4455322"/>
          </a:xfrm>
          <a:prstGeom prst="rect">
            <a:avLst/>
          </a:prstGeom>
          <a:noFill/>
        </p:spPr>
        <p:txBody>
          <a:bodyPr wrap="square" rtlCol="0">
            <a:spAutoFit/>
          </a:bodyPr>
          <a:lstStyle/>
          <a:p>
            <a:pPr algn="just">
              <a:lnSpc>
                <a:spcPct val="200000"/>
              </a:lnSpc>
            </a:pPr>
            <a:r>
              <a:rPr lang="pt-BR" sz="1600" dirty="0">
                <a:solidFill>
                  <a:schemeClr val="accent3">
                    <a:lumMod val="75000"/>
                  </a:schemeClr>
                </a:solidFill>
              </a:rPr>
              <a:t>	Nesse estudo de caso proposto, vamos analisar os processos da vinícola Rio Claro, empresa familiar que tem obtido sucesso aprimorando seus processos ao decorrer do tempo com as sucessões de gerações da família proprietária.</a:t>
            </a:r>
          </a:p>
          <a:p>
            <a:pPr algn="just">
              <a:lnSpc>
                <a:spcPct val="200000"/>
              </a:lnSpc>
            </a:pPr>
            <a:r>
              <a:rPr lang="pt-BR" sz="1600" dirty="0">
                <a:solidFill>
                  <a:schemeClr val="accent3">
                    <a:lumMod val="75000"/>
                  </a:schemeClr>
                </a:solidFill>
              </a:rPr>
              <a:t>	O objetivo é fazer a modelagem informacional necessária para fazermos a análise sobre dois focos escolhidos: o faturamento e o controle de estoque.</a:t>
            </a:r>
          </a:p>
          <a:p>
            <a:pPr algn="just">
              <a:lnSpc>
                <a:spcPct val="200000"/>
              </a:lnSpc>
            </a:pPr>
            <a:r>
              <a:rPr lang="pt-BR" sz="1600" dirty="0">
                <a:solidFill>
                  <a:schemeClr val="accent3">
                    <a:lumMod val="75000"/>
                  </a:schemeClr>
                </a:solidFill>
              </a:rPr>
              <a:t>	Para isso, faremos simulações de vendas contemplando 2000 transações de vendas dos seus 28 produtos e controle de estoque dos seu 6 depósitos espalhados pelo país. Todos os seus 34 clientes estão cadastrados em seu sistema de vendas, contemplando basicamente redes de supermercados e restaurante de todo o país, porém mais concentrados nas regiões sul e sudeste.</a:t>
            </a:r>
          </a:p>
          <a:p>
            <a:pPr algn="just">
              <a:lnSpc>
                <a:spcPct val="200000"/>
              </a:lnSpc>
            </a:pPr>
            <a:r>
              <a:rPr lang="pt-BR" sz="1600" dirty="0">
                <a:solidFill>
                  <a:schemeClr val="accent3">
                    <a:lumMod val="75000"/>
                  </a:schemeClr>
                </a:solidFill>
              </a:rPr>
              <a:t>	Usaremos para essa análise, a construção de um modelo, o Star </a:t>
            </a:r>
            <a:r>
              <a:rPr lang="pt-BR" sz="1600" dirty="0" err="1">
                <a:solidFill>
                  <a:schemeClr val="accent3">
                    <a:lumMod val="75000"/>
                  </a:schemeClr>
                </a:solidFill>
              </a:rPr>
              <a:t>Schema</a:t>
            </a:r>
            <a:r>
              <a:rPr lang="pt-BR" sz="1600" dirty="0">
                <a:solidFill>
                  <a:schemeClr val="accent3">
                    <a:lumMod val="75000"/>
                  </a:schemeClr>
                </a:solidFill>
              </a:rPr>
              <a:t>, suas tabelas de fatos e suas dimensões para, posteriormente fazermos três análises exploratórias abordando o faturamento  e o controle de estoque da Rio Largo.</a:t>
            </a:r>
          </a:p>
        </p:txBody>
      </p:sp>
    </p:spTree>
    <p:extLst>
      <p:ext uri="{BB962C8B-B14F-4D97-AF65-F5344CB8AC3E}">
        <p14:creationId xmlns:p14="http://schemas.microsoft.com/office/powerpoint/2010/main" val="382651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AD5B0-F342-A041-983A-C4853BE14704}"/>
              </a:ext>
            </a:extLst>
          </p:cNvPr>
          <p:cNvSpPr>
            <a:spLocks noGrp="1"/>
          </p:cNvSpPr>
          <p:nvPr>
            <p:ph type="title" idx="4294967295"/>
          </p:nvPr>
        </p:nvSpPr>
        <p:spPr>
          <a:xfrm>
            <a:off x="394447" y="1"/>
            <a:ext cx="10515600" cy="1143000"/>
          </a:xfrm>
          <a:effectLst>
            <a:outerShdw blurRad="50800" dist="38100" dir="2700000" algn="tl" rotWithShape="0">
              <a:prstClr val="black">
                <a:alpha val="40000"/>
              </a:prstClr>
            </a:outerShdw>
          </a:effectLst>
        </p:spPr>
        <p:txBody>
          <a:bodyPr/>
          <a:lstStyle/>
          <a:p>
            <a:r>
              <a:rPr lang="pt-BR" b="1" dirty="0">
                <a:solidFill>
                  <a:schemeClr val="bg1"/>
                </a:solidFill>
              </a:rPr>
              <a:t>DADOS FORNECIDOS</a:t>
            </a:r>
          </a:p>
        </p:txBody>
      </p:sp>
      <p:sp>
        <p:nvSpPr>
          <p:cNvPr id="7" name="CaixaDeTexto 6">
            <a:extLst>
              <a:ext uri="{FF2B5EF4-FFF2-40B4-BE49-F238E27FC236}">
                <a16:creationId xmlns:a16="http://schemas.microsoft.com/office/drawing/2014/main" id="{CEEE0929-9C3C-7041-BD3C-18482CEF4ED7}"/>
              </a:ext>
            </a:extLst>
          </p:cNvPr>
          <p:cNvSpPr txBox="1"/>
          <p:nvPr/>
        </p:nvSpPr>
        <p:spPr>
          <a:xfrm>
            <a:off x="394447" y="1314450"/>
            <a:ext cx="4601299" cy="3470437"/>
          </a:xfrm>
          <a:prstGeom prst="rect">
            <a:avLst/>
          </a:prstGeom>
          <a:noFill/>
        </p:spPr>
        <p:txBody>
          <a:bodyPr wrap="square" rtlCol="0">
            <a:spAutoFit/>
          </a:bodyPr>
          <a:lstStyle/>
          <a:p>
            <a:pPr algn="just">
              <a:lnSpc>
                <a:spcPct val="200000"/>
              </a:lnSpc>
            </a:pPr>
            <a:r>
              <a:rPr lang="pt-BR" sz="1600" dirty="0">
                <a:solidFill>
                  <a:schemeClr val="accent3">
                    <a:lumMod val="75000"/>
                  </a:schemeClr>
                </a:solidFill>
              </a:rPr>
              <a:t>	Os dados apresentados estão contidos no modelo Entidade/Relacionamento abaixo, de serão tiradas informações para construção do nosso modelo.</a:t>
            </a:r>
          </a:p>
          <a:p>
            <a:pPr algn="just">
              <a:lnSpc>
                <a:spcPct val="200000"/>
              </a:lnSpc>
            </a:pPr>
            <a:r>
              <a:rPr lang="pt-BR" sz="1600" dirty="0">
                <a:solidFill>
                  <a:schemeClr val="accent3">
                    <a:lumMod val="75000"/>
                  </a:schemeClr>
                </a:solidFill>
              </a:rPr>
              <a:t>	Além disso, é sabido que a empresa possui 28 produtos em seu portfólio e 6 depósitos de onde esses produtos são distribuídos.</a:t>
            </a:r>
          </a:p>
        </p:txBody>
      </p:sp>
      <p:pic>
        <p:nvPicPr>
          <p:cNvPr id="4" name="Picture 2">
            <a:extLst>
              <a:ext uri="{FF2B5EF4-FFF2-40B4-BE49-F238E27FC236}">
                <a16:creationId xmlns:a16="http://schemas.microsoft.com/office/drawing/2014/main" id="{B55205D4-87E2-AB4C-AC72-2CA2D169AA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0" t="1008" r="1082" b="1223"/>
          <a:stretch/>
        </p:blipFill>
        <p:spPr bwMode="auto">
          <a:xfrm>
            <a:off x="5873860" y="1572145"/>
            <a:ext cx="5646057" cy="43833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4540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AD5B0-F342-A041-983A-C4853BE14704}"/>
              </a:ext>
            </a:extLst>
          </p:cNvPr>
          <p:cNvSpPr>
            <a:spLocks noGrp="1"/>
          </p:cNvSpPr>
          <p:nvPr>
            <p:ph type="title" idx="4294967295"/>
          </p:nvPr>
        </p:nvSpPr>
        <p:spPr>
          <a:xfrm>
            <a:off x="394447" y="1"/>
            <a:ext cx="10515600" cy="1143000"/>
          </a:xfrm>
          <a:effectLst>
            <a:outerShdw blurRad="50800" dist="38100" dir="2700000" algn="tl" rotWithShape="0">
              <a:prstClr val="black">
                <a:alpha val="40000"/>
              </a:prstClr>
            </a:outerShdw>
          </a:effectLst>
        </p:spPr>
        <p:txBody>
          <a:bodyPr/>
          <a:lstStyle/>
          <a:p>
            <a:r>
              <a:rPr lang="pt-BR" b="1" dirty="0">
                <a:solidFill>
                  <a:schemeClr val="bg1"/>
                </a:solidFill>
              </a:rPr>
              <a:t>STAR SCHEMA</a:t>
            </a:r>
          </a:p>
        </p:txBody>
      </p:sp>
      <p:pic>
        <p:nvPicPr>
          <p:cNvPr id="15" name="Imagem 14">
            <a:extLst>
              <a:ext uri="{FF2B5EF4-FFF2-40B4-BE49-F238E27FC236}">
                <a16:creationId xmlns:a16="http://schemas.microsoft.com/office/drawing/2014/main" id="{F4101154-847A-314D-9703-54D4CCC62B08}"/>
              </a:ext>
            </a:extLst>
          </p:cNvPr>
          <p:cNvPicPr>
            <a:picLocks noChangeAspect="1"/>
          </p:cNvPicPr>
          <p:nvPr/>
        </p:nvPicPr>
        <p:blipFill rotWithShape="1">
          <a:blip r:embed="rId2"/>
          <a:srcRect l="6465" t="5834" r="18651" b="27708"/>
          <a:stretch/>
        </p:blipFill>
        <p:spPr>
          <a:xfrm>
            <a:off x="1557338" y="2257426"/>
            <a:ext cx="3481134" cy="4371975"/>
          </a:xfrm>
          <a:prstGeom prst="rect">
            <a:avLst/>
          </a:prstGeom>
          <a:effectLst>
            <a:outerShdw blurRad="50800" dist="38100" dir="2700000" algn="tl" rotWithShape="0">
              <a:prstClr val="black">
                <a:alpha val="40000"/>
              </a:prstClr>
            </a:outerShdw>
          </a:effectLst>
        </p:spPr>
      </p:pic>
      <p:pic>
        <p:nvPicPr>
          <p:cNvPr id="17" name="Imagem 16">
            <a:extLst>
              <a:ext uri="{FF2B5EF4-FFF2-40B4-BE49-F238E27FC236}">
                <a16:creationId xmlns:a16="http://schemas.microsoft.com/office/drawing/2014/main" id="{47726DB6-B548-EC4A-9144-EA0DCDBA6532}"/>
              </a:ext>
            </a:extLst>
          </p:cNvPr>
          <p:cNvPicPr>
            <a:picLocks noChangeAspect="1"/>
          </p:cNvPicPr>
          <p:nvPr/>
        </p:nvPicPr>
        <p:blipFill rotWithShape="1">
          <a:blip r:embed="rId3"/>
          <a:srcRect l="7251" t="5416" r="13640" b="57918"/>
          <a:stretch/>
        </p:blipFill>
        <p:spPr>
          <a:xfrm>
            <a:off x="7153530" y="3186113"/>
            <a:ext cx="3833812" cy="2514601"/>
          </a:xfrm>
          <a:prstGeom prst="rect">
            <a:avLst/>
          </a:prstGeom>
          <a:effectLst>
            <a:outerShdw blurRad="50800" dist="38100" dir="2700000" algn="tl" rotWithShape="0">
              <a:prstClr val="black">
                <a:alpha val="40000"/>
              </a:prstClr>
            </a:outerShdw>
          </a:effectLst>
        </p:spPr>
      </p:pic>
      <p:sp>
        <p:nvSpPr>
          <p:cNvPr id="18" name="CaixaDeTexto 17">
            <a:extLst>
              <a:ext uri="{FF2B5EF4-FFF2-40B4-BE49-F238E27FC236}">
                <a16:creationId xmlns:a16="http://schemas.microsoft.com/office/drawing/2014/main" id="{E9578BD8-F346-9C4A-86DF-2B820FFA0E8A}"/>
              </a:ext>
            </a:extLst>
          </p:cNvPr>
          <p:cNvSpPr txBox="1"/>
          <p:nvPr/>
        </p:nvSpPr>
        <p:spPr>
          <a:xfrm>
            <a:off x="1643063" y="1472059"/>
            <a:ext cx="3309684" cy="461665"/>
          </a:xfrm>
          <a:prstGeom prst="rect">
            <a:avLst/>
          </a:prstGeom>
          <a:noFill/>
        </p:spPr>
        <p:txBody>
          <a:bodyPr wrap="square" rtlCol="0">
            <a:spAutoFit/>
          </a:bodyPr>
          <a:lstStyle/>
          <a:p>
            <a:pPr algn="ctr"/>
            <a:r>
              <a:rPr lang="pt-BR" sz="2400" b="1" dirty="0">
                <a:solidFill>
                  <a:schemeClr val="accent3">
                    <a:lumMod val="50000"/>
                  </a:schemeClr>
                </a:solidFill>
              </a:rPr>
              <a:t>Vendas</a:t>
            </a:r>
          </a:p>
        </p:txBody>
      </p:sp>
      <p:sp>
        <p:nvSpPr>
          <p:cNvPr id="19" name="CaixaDeTexto 18">
            <a:extLst>
              <a:ext uri="{FF2B5EF4-FFF2-40B4-BE49-F238E27FC236}">
                <a16:creationId xmlns:a16="http://schemas.microsoft.com/office/drawing/2014/main" id="{B5EE7F20-0D75-1D40-A4D2-263F6019AC43}"/>
              </a:ext>
            </a:extLst>
          </p:cNvPr>
          <p:cNvSpPr txBox="1"/>
          <p:nvPr/>
        </p:nvSpPr>
        <p:spPr>
          <a:xfrm>
            <a:off x="7415594" y="1472059"/>
            <a:ext cx="3309684" cy="461665"/>
          </a:xfrm>
          <a:prstGeom prst="rect">
            <a:avLst/>
          </a:prstGeom>
          <a:noFill/>
        </p:spPr>
        <p:txBody>
          <a:bodyPr wrap="square" rtlCol="0">
            <a:spAutoFit/>
          </a:bodyPr>
          <a:lstStyle/>
          <a:p>
            <a:pPr algn="ctr"/>
            <a:r>
              <a:rPr lang="pt-BR" sz="2400" b="1" dirty="0">
                <a:solidFill>
                  <a:schemeClr val="accent3">
                    <a:lumMod val="50000"/>
                  </a:schemeClr>
                </a:solidFill>
              </a:rPr>
              <a:t>Estoque</a:t>
            </a:r>
          </a:p>
        </p:txBody>
      </p:sp>
    </p:spTree>
    <p:extLst>
      <p:ext uri="{BB962C8B-B14F-4D97-AF65-F5344CB8AC3E}">
        <p14:creationId xmlns:p14="http://schemas.microsoft.com/office/powerpoint/2010/main" val="3926074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AD5B0-F342-A041-983A-C4853BE14704}"/>
              </a:ext>
            </a:extLst>
          </p:cNvPr>
          <p:cNvSpPr>
            <a:spLocks noGrp="1"/>
          </p:cNvSpPr>
          <p:nvPr>
            <p:ph type="title" idx="4294967295"/>
          </p:nvPr>
        </p:nvSpPr>
        <p:spPr>
          <a:xfrm>
            <a:off x="394447" y="1"/>
            <a:ext cx="10515600" cy="1143000"/>
          </a:xfrm>
          <a:effectLst>
            <a:outerShdw blurRad="50800" dist="38100" dir="2700000" algn="tl" rotWithShape="0">
              <a:prstClr val="black">
                <a:alpha val="40000"/>
              </a:prstClr>
            </a:outerShdw>
          </a:effectLst>
        </p:spPr>
        <p:txBody>
          <a:bodyPr/>
          <a:lstStyle/>
          <a:p>
            <a:r>
              <a:rPr lang="pt-BR" b="1" dirty="0">
                <a:solidFill>
                  <a:schemeClr val="bg1"/>
                </a:solidFill>
              </a:rPr>
              <a:t>POPULAÇÃO DAS TABELAS</a:t>
            </a:r>
          </a:p>
        </p:txBody>
      </p:sp>
      <p:sp>
        <p:nvSpPr>
          <p:cNvPr id="7" name="CaixaDeTexto 6">
            <a:extLst>
              <a:ext uri="{FF2B5EF4-FFF2-40B4-BE49-F238E27FC236}">
                <a16:creationId xmlns:a16="http://schemas.microsoft.com/office/drawing/2014/main" id="{CEEE0929-9C3C-7041-BD3C-18482CEF4ED7}"/>
              </a:ext>
            </a:extLst>
          </p:cNvPr>
          <p:cNvSpPr txBox="1"/>
          <p:nvPr/>
        </p:nvSpPr>
        <p:spPr>
          <a:xfrm>
            <a:off x="394447" y="1314450"/>
            <a:ext cx="11213973" cy="4455322"/>
          </a:xfrm>
          <a:prstGeom prst="rect">
            <a:avLst/>
          </a:prstGeom>
          <a:noFill/>
        </p:spPr>
        <p:txBody>
          <a:bodyPr wrap="square" rtlCol="0">
            <a:spAutoFit/>
          </a:bodyPr>
          <a:lstStyle/>
          <a:p>
            <a:pPr algn="just">
              <a:lnSpc>
                <a:spcPct val="200000"/>
              </a:lnSpc>
            </a:pPr>
            <a:r>
              <a:rPr lang="pt-BR" sz="1600" b="1" dirty="0">
                <a:solidFill>
                  <a:schemeClr val="accent3">
                    <a:lumMod val="75000"/>
                  </a:schemeClr>
                </a:solidFill>
              </a:rPr>
              <a:t>Clientes: </a:t>
            </a:r>
            <a:r>
              <a:rPr lang="pt-BR" sz="1600" dirty="0">
                <a:solidFill>
                  <a:schemeClr val="accent3">
                    <a:lumMod val="75000"/>
                  </a:schemeClr>
                </a:solidFill>
              </a:rPr>
              <a:t>38 clientes criados</a:t>
            </a:r>
          </a:p>
          <a:p>
            <a:pPr algn="just">
              <a:lnSpc>
                <a:spcPct val="200000"/>
              </a:lnSpc>
            </a:pPr>
            <a:r>
              <a:rPr lang="pt-BR" sz="1600" b="1" dirty="0">
                <a:solidFill>
                  <a:schemeClr val="accent3">
                    <a:lumMod val="75000"/>
                  </a:schemeClr>
                </a:solidFill>
              </a:rPr>
              <a:t>Produtos: </a:t>
            </a:r>
            <a:r>
              <a:rPr lang="pt-BR" sz="1600" dirty="0">
                <a:solidFill>
                  <a:schemeClr val="accent3">
                    <a:lumMod val="75000"/>
                  </a:schemeClr>
                </a:solidFill>
              </a:rPr>
              <a:t>28 produtos criados</a:t>
            </a:r>
          </a:p>
          <a:p>
            <a:pPr algn="just">
              <a:lnSpc>
                <a:spcPct val="200000"/>
              </a:lnSpc>
            </a:pPr>
            <a:r>
              <a:rPr lang="pt-BR" sz="1600" b="1" dirty="0" err="1">
                <a:solidFill>
                  <a:schemeClr val="accent3">
                    <a:lumMod val="75000"/>
                  </a:schemeClr>
                </a:solidFill>
              </a:rPr>
              <a:t>Warehouses</a:t>
            </a:r>
            <a:r>
              <a:rPr lang="pt-BR" sz="1600" b="1" dirty="0">
                <a:solidFill>
                  <a:schemeClr val="accent3">
                    <a:lumMod val="75000"/>
                  </a:schemeClr>
                </a:solidFill>
              </a:rPr>
              <a:t>: </a:t>
            </a:r>
            <a:r>
              <a:rPr lang="pt-BR" sz="1600" dirty="0">
                <a:solidFill>
                  <a:schemeClr val="accent3">
                    <a:lumMod val="75000"/>
                  </a:schemeClr>
                </a:solidFill>
              </a:rPr>
              <a:t>6 unidades de </a:t>
            </a:r>
            <a:r>
              <a:rPr lang="pt-BR" sz="1600" dirty="0" err="1">
                <a:solidFill>
                  <a:schemeClr val="accent3">
                    <a:lumMod val="75000"/>
                  </a:schemeClr>
                </a:solidFill>
              </a:rPr>
              <a:t>depositos</a:t>
            </a:r>
            <a:r>
              <a:rPr lang="pt-BR" sz="1600" dirty="0">
                <a:solidFill>
                  <a:schemeClr val="accent3">
                    <a:lumMod val="75000"/>
                  </a:schemeClr>
                </a:solidFill>
              </a:rPr>
              <a:t> foram criadas</a:t>
            </a:r>
          </a:p>
          <a:p>
            <a:pPr algn="just">
              <a:lnSpc>
                <a:spcPct val="200000"/>
              </a:lnSpc>
            </a:pPr>
            <a:r>
              <a:rPr lang="pt-BR" sz="1600" b="1" dirty="0">
                <a:solidFill>
                  <a:schemeClr val="accent3">
                    <a:lumMod val="75000"/>
                  </a:schemeClr>
                </a:solidFill>
              </a:rPr>
              <a:t>Representantes de vendas: </a:t>
            </a:r>
            <a:r>
              <a:rPr lang="pt-BR" sz="1600" dirty="0">
                <a:solidFill>
                  <a:schemeClr val="accent3">
                    <a:lumMod val="75000"/>
                  </a:schemeClr>
                </a:solidFill>
              </a:rPr>
              <a:t>14 representantes foram criados</a:t>
            </a:r>
          </a:p>
          <a:p>
            <a:pPr algn="just">
              <a:lnSpc>
                <a:spcPct val="200000"/>
              </a:lnSpc>
            </a:pPr>
            <a:r>
              <a:rPr lang="pt-BR" sz="1600" b="1" dirty="0">
                <a:solidFill>
                  <a:schemeClr val="accent3">
                    <a:lumMod val="75000"/>
                  </a:schemeClr>
                </a:solidFill>
              </a:rPr>
              <a:t>Vendas: </a:t>
            </a:r>
            <a:r>
              <a:rPr lang="pt-BR" sz="1600" dirty="0">
                <a:solidFill>
                  <a:schemeClr val="accent3">
                    <a:lumMod val="75000"/>
                  </a:schemeClr>
                </a:solidFill>
              </a:rPr>
              <a:t>foram cadastradas 2 mil vendas</a:t>
            </a:r>
          </a:p>
          <a:p>
            <a:pPr algn="just">
              <a:lnSpc>
                <a:spcPct val="200000"/>
              </a:lnSpc>
            </a:pPr>
            <a:r>
              <a:rPr lang="pt-BR" sz="1600" b="1" dirty="0">
                <a:solidFill>
                  <a:schemeClr val="accent3">
                    <a:lumMod val="75000"/>
                  </a:schemeClr>
                </a:solidFill>
              </a:rPr>
              <a:t>Datas: </a:t>
            </a:r>
            <a:r>
              <a:rPr lang="pt-BR" sz="1600" dirty="0">
                <a:solidFill>
                  <a:schemeClr val="accent3">
                    <a:lumMod val="75000"/>
                  </a:schemeClr>
                </a:solidFill>
              </a:rPr>
              <a:t>foi analisado um período de 2 anos de 2017 a 2018</a:t>
            </a:r>
          </a:p>
          <a:p>
            <a:pPr algn="just">
              <a:lnSpc>
                <a:spcPct val="200000"/>
              </a:lnSpc>
            </a:pPr>
            <a:r>
              <a:rPr lang="pt-BR" sz="1400" dirty="0">
                <a:solidFill>
                  <a:schemeClr val="accent3">
                    <a:lumMod val="75000"/>
                  </a:schemeClr>
                </a:solidFill>
              </a:rPr>
              <a:t>    </a:t>
            </a:r>
            <a:r>
              <a:rPr lang="pt-BR" sz="1400" b="1" dirty="0">
                <a:solidFill>
                  <a:schemeClr val="accent3">
                    <a:lumMod val="75000"/>
                  </a:schemeClr>
                </a:solidFill>
              </a:rPr>
              <a:t>Vendas</a:t>
            </a:r>
            <a:r>
              <a:rPr lang="pt-BR" sz="1400" dirty="0">
                <a:solidFill>
                  <a:schemeClr val="accent3">
                    <a:lumMod val="75000"/>
                  </a:schemeClr>
                </a:solidFill>
              </a:rPr>
              <a:t>: foi considerada uma frequência diária no período analisado</a:t>
            </a:r>
          </a:p>
          <a:p>
            <a:pPr algn="just">
              <a:lnSpc>
                <a:spcPct val="200000"/>
              </a:lnSpc>
            </a:pPr>
            <a:r>
              <a:rPr lang="pt-BR" sz="1400" dirty="0">
                <a:solidFill>
                  <a:schemeClr val="accent3">
                    <a:lumMod val="75000"/>
                  </a:schemeClr>
                </a:solidFill>
              </a:rPr>
              <a:t>    </a:t>
            </a:r>
            <a:r>
              <a:rPr lang="pt-BR" sz="1400" b="1" dirty="0">
                <a:solidFill>
                  <a:schemeClr val="accent3">
                    <a:lumMod val="75000"/>
                  </a:schemeClr>
                </a:solidFill>
              </a:rPr>
              <a:t>Estoque: </a:t>
            </a:r>
            <a:r>
              <a:rPr lang="pt-BR" sz="1400" dirty="0">
                <a:solidFill>
                  <a:schemeClr val="accent3">
                    <a:lumMod val="75000"/>
                  </a:schemeClr>
                </a:solidFill>
              </a:rPr>
              <a:t>foram considerados snapshots mensais totalizando 24 períodos</a:t>
            </a:r>
          </a:p>
          <a:p>
            <a:pPr algn="just">
              <a:lnSpc>
                <a:spcPct val="200000"/>
              </a:lnSpc>
            </a:pPr>
            <a:endParaRPr lang="pt-BR" sz="1600" dirty="0">
              <a:solidFill>
                <a:schemeClr val="accent3">
                  <a:lumMod val="75000"/>
                </a:schemeClr>
              </a:solidFill>
            </a:endParaRPr>
          </a:p>
        </p:txBody>
      </p:sp>
    </p:spTree>
    <p:extLst>
      <p:ext uri="{BB962C8B-B14F-4D97-AF65-F5344CB8AC3E}">
        <p14:creationId xmlns:p14="http://schemas.microsoft.com/office/powerpoint/2010/main" val="230891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AD5B0-F342-A041-983A-C4853BE14704}"/>
              </a:ext>
            </a:extLst>
          </p:cNvPr>
          <p:cNvSpPr>
            <a:spLocks noGrp="1"/>
          </p:cNvSpPr>
          <p:nvPr>
            <p:ph type="title" idx="4294967295"/>
          </p:nvPr>
        </p:nvSpPr>
        <p:spPr>
          <a:xfrm>
            <a:off x="394447" y="1"/>
            <a:ext cx="10515600" cy="1143000"/>
          </a:xfrm>
          <a:effectLst>
            <a:outerShdw blurRad="50800" dist="38100" dir="2700000" algn="tl" rotWithShape="0">
              <a:prstClr val="black">
                <a:alpha val="40000"/>
              </a:prstClr>
            </a:outerShdw>
          </a:effectLst>
        </p:spPr>
        <p:txBody>
          <a:bodyPr/>
          <a:lstStyle/>
          <a:p>
            <a:r>
              <a:rPr lang="pt-BR" b="1" dirty="0">
                <a:solidFill>
                  <a:schemeClr val="bg1"/>
                </a:solidFill>
              </a:rPr>
              <a:t>VENDAS</a:t>
            </a:r>
          </a:p>
        </p:txBody>
      </p:sp>
      <p:pic>
        <p:nvPicPr>
          <p:cNvPr id="4" name="Imagem 3">
            <a:extLst>
              <a:ext uri="{FF2B5EF4-FFF2-40B4-BE49-F238E27FC236}">
                <a16:creationId xmlns:a16="http://schemas.microsoft.com/office/drawing/2014/main" id="{A07A8B2A-C330-8B42-9192-05E6836B44AA}"/>
              </a:ext>
            </a:extLst>
          </p:cNvPr>
          <p:cNvPicPr>
            <a:picLocks noChangeAspect="1"/>
          </p:cNvPicPr>
          <p:nvPr/>
        </p:nvPicPr>
        <p:blipFill>
          <a:blip r:embed="rId2"/>
          <a:stretch>
            <a:fillRect/>
          </a:stretch>
        </p:blipFill>
        <p:spPr>
          <a:xfrm>
            <a:off x="1346573" y="2278680"/>
            <a:ext cx="4305674" cy="4305674"/>
          </a:xfrm>
          <a:prstGeom prst="rect">
            <a:avLst/>
          </a:prstGeom>
          <a:effectLst>
            <a:outerShdw blurRad="50800" dist="38100" dir="2700000" algn="tl" rotWithShape="0">
              <a:prstClr val="black">
                <a:alpha val="40000"/>
              </a:prstClr>
            </a:outerShdw>
          </a:effectLst>
        </p:spPr>
      </p:pic>
      <p:pic>
        <p:nvPicPr>
          <p:cNvPr id="6" name="Imagem 5">
            <a:extLst>
              <a:ext uri="{FF2B5EF4-FFF2-40B4-BE49-F238E27FC236}">
                <a16:creationId xmlns:a16="http://schemas.microsoft.com/office/drawing/2014/main" id="{AA018696-E850-8942-A741-45D1FA1F3983}"/>
              </a:ext>
            </a:extLst>
          </p:cNvPr>
          <p:cNvPicPr>
            <a:picLocks noChangeAspect="1"/>
          </p:cNvPicPr>
          <p:nvPr/>
        </p:nvPicPr>
        <p:blipFill>
          <a:blip r:embed="rId3"/>
          <a:stretch>
            <a:fillRect/>
          </a:stretch>
        </p:blipFill>
        <p:spPr>
          <a:xfrm>
            <a:off x="6604372" y="2278680"/>
            <a:ext cx="4305675" cy="4305675"/>
          </a:xfrm>
          <a:prstGeom prst="rect">
            <a:avLst/>
          </a:prstGeom>
          <a:effectLst>
            <a:outerShdw blurRad="50800" dist="38100" dir="2700000" algn="tl" rotWithShape="0">
              <a:prstClr val="black">
                <a:alpha val="40000"/>
              </a:prstClr>
            </a:outerShdw>
          </a:effectLst>
        </p:spPr>
      </p:pic>
      <p:sp>
        <p:nvSpPr>
          <p:cNvPr id="7" name="CaixaDeTexto 6">
            <a:extLst>
              <a:ext uri="{FF2B5EF4-FFF2-40B4-BE49-F238E27FC236}">
                <a16:creationId xmlns:a16="http://schemas.microsoft.com/office/drawing/2014/main" id="{80C30135-F148-F441-BA97-03602EC6C9A9}"/>
              </a:ext>
            </a:extLst>
          </p:cNvPr>
          <p:cNvSpPr txBox="1"/>
          <p:nvPr/>
        </p:nvSpPr>
        <p:spPr>
          <a:xfrm>
            <a:off x="394447" y="1314450"/>
            <a:ext cx="11535616" cy="792781"/>
          </a:xfrm>
          <a:prstGeom prst="rect">
            <a:avLst/>
          </a:prstGeom>
          <a:noFill/>
        </p:spPr>
        <p:txBody>
          <a:bodyPr wrap="square" rtlCol="0">
            <a:spAutoFit/>
          </a:bodyPr>
          <a:lstStyle/>
          <a:p>
            <a:pPr>
              <a:lnSpc>
                <a:spcPct val="150000"/>
              </a:lnSpc>
            </a:pPr>
            <a:r>
              <a:rPr lang="pt-BR" sz="1600" dirty="0">
                <a:solidFill>
                  <a:schemeClr val="accent3">
                    <a:lumMod val="75000"/>
                  </a:schemeClr>
                </a:solidFill>
              </a:rPr>
              <a:t>	O vendedor de principal destaque na empresa durante o período foi Debora Calixto, com uma boa margem em relação ao outros. Já nos </a:t>
            </a:r>
            <a:r>
              <a:rPr lang="pt-BR" sz="1600" dirty="0" err="1">
                <a:solidFill>
                  <a:schemeClr val="accent3">
                    <a:lumMod val="75000"/>
                  </a:schemeClr>
                </a:solidFill>
              </a:rPr>
              <a:t>Warehouses</a:t>
            </a:r>
            <a:r>
              <a:rPr lang="pt-BR" sz="1600" dirty="0">
                <a:solidFill>
                  <a:schemeClr val="accent3">
                    <a:lumMod val="75000"/>
                  </a:schemeClr>
                </a:solidFill>
              </a:rPr>
              <a:t> a venda foi bem distribuída indicando uma boa alocação de pedidos no sistema.</a:t>
            </a:r>
          </a:p>
        </p:txBody>
      </p:sp>
    </p:spTree>
    <p:extLst>
      <p:ext uri="{BB962C8B-B14F-4D97-AF65-F5344CB8AC3E}">
        <p14:creationId xmlns:p14="http://schemas.microsoft.com/office/powerpoint/2010/main" val="1242210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AD5B0-F342-A041-983A-C4853BE14704}"/>
              </a:ext>
            </a:extLst>
          </p:cNvPr>
          <p:cNvSpPr>
            <a:spLocks noGrp="1"/>
          </p:cNvSpPr>
          <p:nvPr>
            <p:ph type="title" idx="4294967295"/>
          </p:nvPr>
        </p:nvSpPr>
        <p:spPr>
          <a:xfrm>
            <a:off x="394447" y="1"/>
            <a:ext cx="10515600" cy="1143000"/>
          </a:xfrm>
          <a:effectLst>
            <a:outerShdw blurRad="50800" dist="38100" dir="2700000" algn="tl" rotWithShape="0">
              <a:prstClr val="black">
                <a:alpha val="40000"/>
              </a:prstClr>
            </a:outerShdw>
          </a:effectLst>
        </p:spPr>
        <p:txBody>
          <a:bodyPr/>
          <a:lstStyle/>
          <a:p>
            <a:r>
              <a:rPr lang="pt-BR" b="1" dirty="0">
                <a:solidFill>
                  <a:schemeClr val="bg1"/>
                </a:solidFill>
              </a:rPr>
              <a:t>VENDAS</a:t>
            </a:r>
          </a:p>
        </p:txBody>
      </p:sp>
      <p:sp>
        <p:nvSpPr>
          <p:cNvPr id="7" name="CaixaDeTexto 6">
            <a:extLst>
              <a:ext uri="{FF2B5EF4-FFF2-40B4-BE49-F238E27FC236}">
                <a16:creationId xmlns:a16="http://schemas.microsoft.com/office/drawing/2014/main" id="{80C30135-F148-F441-BA97-03602EC6C9A9}"/>
              </a:ext>
            </a:extLst>
          </p:cNvPr>
          <p:cNvSpPr txBox="1"/>
          <p:nvPr/>
        </p:nvSpPr>
        <p:spPr>
          <a:xfrm>
            <a:off x="394447" y="1314450"/>
            <a:ext cx="11535616" cy="1162113"/>
          </a:xfrm>
          <a:prstGeom prst="rect">
            <a:avLst/>
          </a:prstGeom>
          <a:noFill/>
        </p:spPr>
        <p:txBody>
          <a:bodyPr wrap="square" rtlCol="0">
            <a:spAutoFit/>
          </a:bodyPr>
          <a:lstStyle/>
          <a:p>
            <a:pPr>
              <a:lnSpc>
                <a:spcPct val="150000"/>
              </a:lnSpc>
            </a:pPr>
            <a:r>
              <a:rPr lang="pt-BR" sz="1600" dirty="0">
                <a:solidFill>
                  <a:schemeClr val="accent3">
                    <a:lumMod val="75000"/>
                  </a:schemeClr>
                </a:solidFill>
              </a:rPr>
              <a:t>	Pode se notar que quanto menor o preço do produto maior foi o número de unidades adquiridas a cada compra do produto. Além disso quanto maior o número de unidades compradas maior foi o desconto fornecido pelo comprador, com essas duas relações surgiu uma terceira relação indireta de que os produtos mais baratos receberam os maiores descontos no momento da compra. </a:t>
            </a:r>
          </a:p>
        </p:txBody>
      </p:sp>
      <p:pic>
        <p:nvPicPr>
          <p:cNvPr id="5" name="Imagem 4">
            <a:extLst>
              <a:ext uri="{FF2B5EF4-FFF2-40B4-BE49-F238E27FC236}">
                <a16:creationId xmlns:a16="http://schemas.microsoft.com/office/drawing/2014/main" id="{BC3AD22B-2926-404F-9A64-410254BAEF17}"/>
              </a:ext>
            </a:extLst>
          </p:cNvPr>
          <p:cNvPicPr>
            <a:picLocks noChangeAspect="1"/>
          </p:cNvPicPr>
          <p:nvPr/>
        </p:nvPicPr>
        <p:blipFill>
          <a:blip r:embed="rId2"/>
          <a:stretch>
            <a:fillRect/>
          </a:stretch>
        </p:blipFill>
        <p:spPr>
          <a:xfrm>
            <a:off x="526582" y="2578750"/>
            <a:ext cx="3600000" cy="3600000"/>
          </a:xfrm>
          <a:prstGeom prst="rect">
            <a:avLst/>
          </a:prstGeom>
          <a:effectLst>
            <a:outerShdw blurRad="50800" dist="38100" dir="2700000" algn="tl" rotWithShape="0">
              <a:prstClr val="black">
                <a:alpha val="40000"/>
              </a:prstClr>
            </a:outerShdw>
          </a:effectLst>
        </p:spPr>
      </p:pic>
      <p:pic>
        <p:nvPicPr>
          <p:cNvPr id="9" name="Imagem 8">
            <a:extLst>
              <a:ext uri="{FF2B5EF4-FFF2-40B4-BE49-F238E27FC236}">
                <a16:creationId xmlns:a16="http://schemas.microsoft.com/office/drawing/2014/main" id="{25F3236A-FB60-3943-999C-3DAEAB659148}"/>
              </a:ext>
            </a:extLst>
          </p:cNvPr>
          <p:cNvPicPr>
            <a:picLocks noChangeAspect="1"/>
          </p:cNvPicPr>
          <p:nvPr/>
        </p:nvPicPr>
        <p:blipFill>
          <a:blip r:embed="rId3"/>
          <a:stretch>
            <a:fillRect/>
          </a:stretch>
        </p:blipFill>
        <p:spPr>
          <a:xfrm>
            <a:off x="8065420" y="2578750"/>
            <a:ext cx="3600000" cy="3600000"/>
          </a:xfrm>
          <a:prstGeom prst="rect">
            <a:avLst/>
          </a:prstGeom>
          <a:effectLst>
            <a:outerShdw blurRad="50800" dist="38100" dir="2700000" algn="tl" rotWithShape="0">
              <a:prstClr val="black">
                <a:alpha val="40000"/>
              </a:prstClr>
            </a:outerShdw>
          </a:effectLst>
        </p:spPr>
      </p:pic>
      <p:pic>
        <p:nvPicPr>
          <p:cNvPr id="17" name="Imagem 16">
            <a:extLst>
              <a:ext uri="{FF2B5EF4-FFF2-40B4-BE49-F238E27FC236}">
                <a16:creationId xmlns:a16="http://schemas.microsoft.com/office/drawing/2014/main" id="{311BCAFA-A1CE-6047-B50D-F7426D1A0A07}"/>
              </a:ext>
            </a:extLst>
          </p:cNvPr>
          <p:cNvPicPr>
            <a:picLocks noChangeAspect="1"/>
          </p:cNvPicPr>
          <p:nvPr/>
        </p:nvPicPr>
        <p:blipFill>
          <a:blip r:embed="rId4"/>
          <a:stretch>
            <a:fillRect/>
          </a:stretch>
        </p:blipFill>
        <p:spPr>
          <a:xfrm>
            <a:off x="4296001" y="2578750"/>
            <a:ext cx="3600000" cy="3600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3988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AD5B0-F342-A041-983A-C4853BE14704}"/>
              </a:ext>
            </a:extLst>
          </p:cNvPr>
          <p:cNvSpPr>
            <a:spLocks noGrp="1"/>
          </p:cNvSpPr>
          <p:nvPr>
            <p:ph type="title" idx="4294967295"/>
          </p:nvPr>
        </p:nvSpPr>
        <p:spPr>
          <a:xfrm>
            <a:off x="394447" y="1"/>
            <a:ext cx="10515600" cy="1143000"/>
          </a:xfrm>
          <a:effectLst>
            <a:outerShdw blurRad="50800" dist="38100" dir="2700000" algn="tl" rotWithShape="0">
              <a:prstClr val="black">
                <a:alpha val="40000"/>
              </a:prstClr>
            </a:outerShdw>
          </a:effectLst>
        </p:spPr>
        <p:txBody>
          <a:bodyPr/>
          <a:lstStyle/>
          <a:p>
            <a:r>
              <a:rPr lang="pt-BR" b="1" dirty="0">
                <a:solidFill>
                  <a:schemeClr val="bg1"/>
                </a:solidFill>
              </a:rPr>
              <a:t>VENDAS</a:t>
            </a:r>
          </a:p>
        </p:txBody>
      </p:sp>
      <p:sp>
        <p:nvSpPr>
          <p:cNvPr id="7" name="CaixaDeTexto 6">
            <a:extLst>
              <a:ext uri="{FF2B5EF4-FFF2-40B4-BE49-F238E27FC236}">
                <a16:creationId xmlns:a16="http://schemas.microsoft.com/office/drawing/2014/main" id="{80C30135-F148-F441-BA97-03602EC6C9A9}"/>
              </a:ext>
            </a:extLst>
          </p:cNvPr>
          <p:cNvSpPr txBox="1"/>
          <p:nvPr/>
        </p:nvSpPr>
        <p:spPr>
          <a:xfrm>
            <a:off x="394447" y="1314450"/>
            <a:ext cx="11535616" cy="1162113"/>
          </a:xfrm>
          <a:prstGeom prst="rect">
            <a:avLst/>
          </a:prstGeom>
          <a:noFill/>
        </p:spPr>
        <p:txBody>
          <a:bodyPr wrap="square" rtlCol="0">
            <a:spAutoFit/>
          </a:bodyPr>
          <a:lstStyle/>
          <a:p>
            <a:pPr>
              <a:lnSpc>
                <a:spcPct val="150000"/>
              </a:lnSpc>
            </a:pPr>
            <a:r>
              <a:rPr lang="pt-BR" sz="1600" dirty="0">
                <a:solidFill>
                  <a:schemeClr val="accent3">
                    <a:lumMod val="75000"/>
                  </a:schemeClr>
                </a:solidFill>
              </a:rPr>
              <a:t>	As vendas da companhia foram centradas na categoria de vinho tinto, seguido por vinho branco e espumante. Não se observou, no entanto, uma grande concentração em torno de um único produto ou cliente. O cliente e produto de maior participação são entorno de quatro vezes maior que o menor, indicando que não há risco de dependência de um único produto ou cliente.</a:t>
            </a:r>
          </a:p>
        </p:txBody>
      </p:sp>
      <p:pic>
        <p:nvPicPr>
          <p:cNvPr id="8" name="Imagem 7">
            <a:extLst>
              <a:ext uri="{FF2B5EF4-FFF2-40B4-BE49-F238E27FC236}">
                <a16:creationId xmlns:a16="http://schemas.microsoft.com/office/drawing/2014/main" id="{AA796AA7-021B-274E-8809-32D4608E11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4443" y="3608141"/>
            <a:ext cx="3240001" cy="2160000"/>
          </a:xfrm>
          <a:prstGeom prst="rect">
            <a:avLst/>
          </a:prstGeom>
          <a:effectLst>
            <a:outerShdw blurRad="50800" dist="38100" dir="2700000" algn="tl" rotWithShape="0">
              <a:prstClr val="black">
                <a:alpha val="40000"/>
              </a:prstClr>
            </a:outerShdw>
          </a:effectLst>
        </p:spPr>
      </p:pic>
      <p:pic>
        <p:nvPicPr>
          <p:cNvPr id="10" name="Espaço Reservado para Conteúdo 3">
            <a:extLst>
              <a:ext uri="{FF2B5EF4-FFF2-40B4-BE49-F238E27FC236}">
                <a16:creationId xmlns:a16="http://schemas.microsoft.com/office/drawing/2014/main" id="{8B6AF9D9-F858-0549-904D-DE3038CEE3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0212" y="3608141"/>
            <a:ext cx="3905031" cy="2160000"/>
          </a:xfrm>
          <a:prstGeom prst="rect">
            <a:avLst/>
          </a:prstGeom>
          <a:effectLst>
            <a:outerShdw blurRad="50800" dist="38100" dir="2700000" algn="tl" rotWithShape="0">
              <a:prstClr val="black">
                <a:alpha val="40000"/>
              </a:prstClr>
            </a:outerShdw>
          </a:effectLst>
        </p:spPr>
      </p:pic>
      <p:pic>
        <p:nvPicPr>
          <p:cNvPr id="11" name="Espaço Reservado para Conteúdo 3">
            <a:extLst>
              <a:ext uri="{FF2B5EF4-FFF2-40B4-BE49-F238E27FC236}">
                <a16:creationId xmlns:a16="http://schemas.microsoft.com/office/drawing/2014/main" id="{6446577B-DA35-C94A-8941-E7C0278D39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91010" y="3608141"/>
            <a:ext cx="3740983" cy="2160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01547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AD5B0-F342-A041-983A-C4853BE14704}"/>
              </a:ext>
            </a:extLst>
          </p:cNvPr>
          <p:cNvSpPr>
            <a:spLocks noGrp="1"/>
          </p:cNvSpPr>
          <p:nvPr>
            <p:ph type="title" idx="4294967295"/>
          </p:nvPr>
        </p:nvSpPr>
        <p:spPr>
          <a:xfrm>
            <a:off x="394447" y="1"/>
            <a:ext cx="10515600" cy="1143000"/>
          </a:xfrm>
          <a:effectLst>
            <a:outerShdw blurRad="50800" dist="38100" dir="2700000" algn="tl" rotWithShape="0">
              <a:prstClr val="black">
                <a:alpha val="40000"/>
              </a:prstClr>
            </a:outerShdw>
          </a:effectLst>
        </p:spPr>
        <p:txBody>
          <a:bodyPr/>
          <a:lstStyle/>
          <a:p>
            <a:r>
              <a:rPr lang="pt-BR" b="1" dirty="0">
                <a:solidFill>
                  <a:schemeClr val="bg1"/>
                </a:solidFill>
              </a:rPr>
              <a:t>ESTOQUE</a:t>
            </a:r>
          </a:p>
        </p:txBody>
      </p:sp>
      <p:sp>
        <p:nvSpPr>
          <p:cNvPr id="7" name="CaixaDeTexto 6">
            <a:extLst>
              <a:ext uri="{FF2B5EF4-FFF2-40B4-BE49-F238E27FC236}">
                <a16:creationId xmlns:a16="http://schemas.microsoft.com/office/drawing/2014/main" id="{80C30135-F148-F441-BA97-03602EC6C9A9}"/>
              </a:ext>
            </a:extLst>
          </p:cNvPr>
          <p:cNvSpPr txBox="1"/>
          <p:nvPr/>
        </p:nvSpPr>
        <p:spPr>
          <a:xfrm>
            <a:off x="394447" y="1314450"/>
            <a:ext cx="11535616" cy="1531445"/>
          </a:xfrm>
          <a:prstGeom prst="rect">
            <a:avLst/>
          </a:prstGeom>
          <a:noFill/>
        </p:spPr>
        <p:txBody>
          <a:bodyPr wrap="square" rtlCol="0">
            <a:spAutoFit/>
          </a:bodyPr>
          <a:lstStyle/>
          <a:p>
            <a:pPr>
              <a:lnSpc>
                <a:spcPct val="150000"/>
              </a:lnSpc>
            </a:pPr>
            <a:r>
              <a:rPr lang="pt-BR" sz="1600" dirty="0">
                <a:solidFill>
                  <a:schemeClr val="accent3">
                    <a:lumMod val="75000"/>
                  </a:schemeClr>
                </a:solidFill>
              </a:rPr>
              <a:t>	Notou-se que nos </a:t>
            </a:r>
            <a:r>
              <a:rPr lang="pt-BR" sz="1600" dirty="0" err="1">
                <a:solidFill>
                  <a:schemeClr val="accent3">
                    <a:lumMod val="75000"/>
                  </a:schemeClr>
                </a:solidFill>
              </a:rPr>
              <a:t>Warehouses</a:t>
            </a:r>
            <a:r>
              <a:rPr lang="pt-BR" sz="1600" dirty="0">
                <a:solidFill>
                  <a:schemeClr val="accent3">
                    <a:lumMod val="75000"/>
                  </a:schemeClr>
                </a:solidFill>
              </a:rPr>
              <a:t> houve uma tendência de acumulo de produtos ao longo do ano resultando em uma queima de estoque grande no fim do ano. Outro tendência observada foi um acumulo de estoque nos produtos mais caros, algo prejudicial para a rentabilidade da empresa. Por fim o </a:t>
            </a:r>
            <a:r>
              <a:rPr lang="pt-BR" sz="1600" dirty="0" err="1">
                <a:solidFill>
                  <a:schemeClr val="accent3">
                    <a:lumMod val="75000"/>
                  </a:schemeClr>
                </a:solidFill>
              </a:rPr>
              <a:t>Warehouse</a:t>
            </a:r>
            <a:r>
              <a:rPr lang="pt-BR" sz="1600" dirty="0">
                <a:solidFill>
                  <a:schemeClr val="accent3">
                    <a:lumMod val="75000"/>
                  </a:schemeClr>
                </a:solidFill>
              </a:rPr>
              <a:t> de Centro Norte foi o que mais acumulou estoque ao longo do tempo e pode ser o foco inicial para um esforço na otimização de estoques.</a:t>
            </a:r>
          </a:p>
        </p:txBody>
      </p:sp>
      <p:pic>
        <p:nvPicPr>
          <p:cNvPr id="4" name="Imagem 3">
            <a:extLst>
              <a:ext uri="{FF2B5EF4-FFF2-40B4-BE49-F238E27FC236}">
                <a16:creationId xmlns:a16="http://schemas.microsoft.com/office/drawing/2014/main" id="{AE37614E-01F1-CB46-B280-271E660ECEBA}"/>
              </a:ext>
            </a:extLst>
          </p:cNvPr>
          <p:cNvPicPr>
            <a:picLocks noChangeAspect="1"/>
          </p:cNvPicPr>
          <p:nvPr/>
        </p:nvPicPr>
        <p:blipFill>
          <a:blip r:embed="rId2"/>
          <a:stretch>
            <a:fillRect/>
          </a:stretch>
        </p:blipFill>
        <p:spPr>
          <a:xfrm>
            <a:off x="8197553" y="2950770"/>
            <a:ext cx="3600000" cy="3600000"/>
          </a:xfrm>
          <a:prstGeom prst="rect">
            <a:avLst/>
          </a:prstGeom>
          <a:effectLst>
            <a:outerShdw blurRad="50800" dist="38100" dir="2700000" algn="tl" rotWithShape="0">
              <a:prstClr val="black">
                <a:alpha val="40000"/>
              </a:prstClr>
            </a:outerShdw>
          </a:effectLst>
        </p:spPr>
      </p:pic>
      <p:pic>
        <p:nvPicPr>
          <p:cNvPr id="8" name="Imagem 7">
            <a:extLst>
              <a:ext uri="{FF2B5EF4-FFF2-40B4-BE49-F238E27FC236}">
                <a16:creationId xmlns:a16="http://schemas.microsoft.com/office/drawing/2014/main" id="{ABB86BF7-A7D2-CC4D-8894-A7EE63AA74AA}"/>
              </a:ext>
            </a:extLst>
          </p:cNvPr>
          <p:cNvPicPr>
            <a:picLocks noChangeAspect="1"/>
          </p:cNvPicPr>
          <p:nvPr/>
        </p:nvPicPr>
        <p:blipFill>
          <a:blip r:embed="rId3"/>
          <a:stretch>
            <a:fillRect/>
          </a:stretch>
        </p:blipFill>
        <p:spPr>
          <a:xfrm>
            <a:off x="4296000" y="2950770"/>
            <a:ext cx="3600000" cy="3600000"/>
          </a:xfrm>
          <a:prstGeom prst="rect">
            <a:avLst/>
          </a:prstGeom>
          <a:effectLst>
            <a:outerShdw blurRad="50800" dist="38100" dir="2700000" algn="tl" rotWithShape="0">
              <a:prstClr val="black">
                <a:alpha val="40000"/>
              </a:prstClr>
            </a:outerShdw>
          </a:effectLst>
        </p:spPr>
      </p:pic>
      <p:pic>
        <p:nvPicPr>
          <p:cNvPr id="11" name="Imagem 10">
            <a:extLst>
              <a:ext uri="{FF2B5EF4-FFF2-40B4-BE49-F238E27FC236}">
                <a16:creationId xmlns:a16="http://schemas.microsoft.com/office/drawing/2014/main" id="{8F7385AD-8558-C64C-930E-92CD1E4065D2}"/>
              </a:ext>
            </a:extLst>
          </p:cNvPr>
          <p:cNvPicPr>
            <a:picLocks noChangeAspect="1"/>
          </p:cNvPicPr>
          <p:nvPr/>
        </p:nvPicPr>
        <p:blipFill>
          <a:blip r:embed="rId4"/>
          <a:stretch>
            <a:fillRect/>
          </a:stretch>
        </p:blipFill>
        <p:spPr>
          <a:xfrm>
            <a:off x="394447" y="2950770"/>
            <a:ext cx="3600000" cy="3600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6622819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TotalTime>
  <Words>104</Words>
  <Application>Microsoft Macintosh PowerPoint</Application>
  <PresentationFormat>Widescreen</PresentationFormat>
  <Paragraphs>34</Paragraphs>
  <Slides>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9</vt:i4>
      </vt:variant>
    </vt:vector>
  </HeadingPairs>
  <TitlesOfParts>
    <vt:vector size="13" baseType="lpstr">
      <vt:lpstr>Arial</vt:lpstr>
      <vt:lpstr>Calibri</vt:lpstr>
      <vt:lpstr>Calibri Light</vt:lpstr>
      <vt:lpstr>Tema do Office</vt:lpstr>
      <vt:lpstr>Apresentação do PowerPoint</vt:lpstr>
      <vt:lpstr>INTRODUÇÃO</vt:lpstr>
      <vt:lpstr>DADOS FORNECIDOS</vt:lpstr>
      <vt:lpstr>STAR SCHEMA</vt:lpstr>
      <vt:lpstr>POPULAÇÃO DAS TABELAS</vt:lpstr>
      <vt:lpstr>VENDAS</vt:lpstr>
      <vt:lpstr>VENDAS</vt:lpstr>
      <vt:lpstr>VENDAS</vt:lpstr>
      <vt:lpstr>ESTOQUE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Matheus Amaral</dc:creator>
  <cp:lastModifiedBy>Matheus Amaral</cp:lastModifiedBy>
  <cp:revision>11</cp:revision>
  <cp:lastPrinted>2019-09-28T22:37:34Z</cp:lastPrinted>
  <dcterms:created xsi:type="dcterms:W3CDTF">2019-09-28T20:41:44Z</dcterms:created>
  <dcterms:modified xsi:type="dcterms:W3CDTF">2019-09-29T15:57:33Z</dcterms:modified>
</cp:coreProperties>
</file>