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EE8F-47D3-4202-B12D-6DD6615AD659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245A-9B64-4D15-80F5-66756850A1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14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EE8F-47D3-4202-B12D-6DD6615AD659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245A-9B64-4D15-80F5-66756850A1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88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EE8F-47D3-4202-B12D-6DD6615AD659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245A-9B64-4D15-80F5-66756850A1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6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EE8F-47D3-4202-B12D-6DD6615AD659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245A-9B64-4D15-80F5-66756850A1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27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EE8F-47D3-4202-B12D-6DD6615AD659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245A-9B64-4D15-80F5-66756850A1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39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EE8F-47D3-4202-B12D-6DD6615AD659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245A-9B64-4D15-80F5-66756850A1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57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EE8F-47D3-4202-B12D-6DD6615AD659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245A-9B64-4D15-80F5-66756850A1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58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EE8F-47D3-4202-B12D-6DD6615AD659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245A-9B64-4D15-80F5-66756850A1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75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EE8F-47D3-4202-B12D-6DD6615AD659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245A-9B64-4D15-80F5-66756850A1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33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EE8F-47D3-4202-B12D-6DD6615AD659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245A-9B64-4D15-80F5-66756850A1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93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EE8F-47D3-4202-B12D-6DD6615AD659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245A-9B64-4D15-80F5-66756850A1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37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EE8F-47D3-4202-B12D-6DD6615AD659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F245A-9B64-4D15-80F5-66756850A1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93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7200" b="1" dirty="0" err="1" smtClean="0">
                <a:solidFill>
                  <a:schemeClr val="accent5"/>
                </a:solidFill>
              </a:rPr>
              <a:t>NoSQL</a:t>
            </a:r>
            <a:r>
              <a:rPr lang="fr-FR" sz="7200" b="1" dirty="0" smtClean="0">
                <a:solidFill>
                  <a:schemeClr val="accent5"/>
                </a:solidFill>
              </a:rPr>
              <a:t>  </a:t>
            </a:r>
            <a:r>
              <a:rPr lang="fr-FR" sz="7200" b="1" dirty="0" err="1" smtClean="0">
                <a:solidFill>
                  <a:schemeClr val="accent5"/>
                </a:solidFill>
              </a:rPr>
              <a:t>DataBase</a:t>
            </a:r>
            <a:endParaRPr lang="fr-FR" sz="7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392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solidFill>
                  <a:schemeClr val="accent5"/>
                </a:solidFill>
              </a:rPr>
              <a:t>NoSQL</a:t>
            </a:r>
            <a:r>
              <a:rPr lang="fr-FR" b="1" dirty="0">
                <a:solidFill>
                  <a:schemeClr val="accent5"/>
                </a:solidFill>
              </a:rPr>
              <a:t> </a:t>
            </a:r>
            <a:r>
              <a:rPr lang="fr-FR" b="1" dirty="0" err="1">
                <a:solidFill>
                  <a:schemeClr val="accent5"/>
                </a:solidFill>
              </a:rPr>
              <a:t>advantages</a:t>
            </a: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62248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Handle Large Volumes of Data at High Speed with a Scale-Out Architecture</a:t>
            </a:r>
          </a:p>
          <a:p>
            <a:pPr>
              <a:lnSpc>
                <a:spcPct val="150000"/>
              </a:lnSpc>
            </a:pPr>
            <a:r>
              <a:rPr lang="en-US" dirty="0"/>
              <a:t>Store Unstructured, Semi-Structured, or Structured Data</a:t>
            </a:r>
          </a:p>
          <a:p>
            <a:pPr>
              <a:lnSpc>
                <a:spcPct val="150000"/>
              </a:lnSpc>
            </a:pPr>
            <a:r>
              <a:rPr lang="en-US" dirty="0"/>
              <a:t>Enable Easy Updates to Schema and Fields</a:t>
            </a:r>
          </a:p>
          <a:p>
            <a:pPr>
              <a:lnSpc>
                <a:spcPct val="150000"/>
              </a:lnSpc>
            </a:pPr>
            <a:r>
              <a:rPr lang="en-US" dirty="0"/>
              <a:t>Take Full Advantage of the Cloud to Deliver Zero Downtime</a:t>
            </a:r>
          </a:p>
          <a:p>
            <a:pPr>
              <a:lnSpc>
                <a:spcPct val="150000"/>
              </a:lnSpc>
            </a:pPr>
            <a:r>
              <a:rPr lang="en-US" dirty="0"/>
              <a:t>Ability to handle change over time</a:t>
            </a:r>
          </a:p>
          <a:p>
            <a:pPr>
              <a:lnSpc>
                <a:spcPct val="150000"/>
              </a:lnSpc>
            </a:pPr>
            <a:r>
              <a:rPr lang="fr-FR" dirty="0"/>
              <a:t>Support for multiple data structures</a:t>
            </a:r>
          </a:p>
          <a:p>
            <a:pPr>
              <a:lnSpc>
                <a:spcPct val="150000"/>
              </a:lnSpc>
            </a:pPr>
            <a:r>
              <a:rPr lang="en-US" dirty="0"/>
              <a:t>Executing code next to the data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706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>
                <a:solidFill>
                  <a:schemeClr val="accent5"/>
                </a:solidFill>
              </a:rPr>
              <a:t>What</a:t>
            </a:r>
            <a:r>
              <a:rPr lang="fr-FR" b="1" dirty="0" smtClean="0">
                <a:solidFill>
                  <a:schemeClr val="accent5"/>
                </a:solidFill>
              </a:rPr>
              <a:t> </a:t>
            </a:r>
            <a:r>
              <a:rPr lang="fr-FR" b="1" dirty="0" err="1" smtClean="0">
                <a:solidFill>
                  <a:schemeClr val="accent5"/>
                </a:solidFill>
              </a:rPr>
              <a:t>is</a:t>
            </a:r>
            <a:r>
              <a:rPr lang="fr-FR" b="1" dirty="0" smtClean="0">
                <a:solidFill>
                  <a:schemeClr val="accent5"/>
                </a:solidFill>
              </a:rPr>
              <a:t> </a:t>
            </a:r>
            <a:r>
              <a:rPr lang="fr-FR" b="1" dirty="0" err="1" smtClean="0">
                <a:solidFill>
                  <a:schemeClr val="accent5"/>
                </a:solidFill>
              </a:rPr>
              <a:t>NoSQL</a:t>
            </a:r>
            <a:r>
              <a:rPr lang="fr-FR" b="1" dirty="0" smtClean="0">
                <a:solidFill>
                  <a:schemeClr val="accent5"/>
                </a:solidFill>
              </a:rPr>
              <a:t>?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 databases (aka "not only SQL") are non tabular, and store data differently than relational tables. NoSQL databases come in a variety of types based on their data model. The main types are document, key-value, wide-column, and graph. They provide flexible schemas and scale easily with large amounts of data and high user loads.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99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err="1">
                <a:solidFill>
                  <a:schemeClr val="accent5"/>
                </a:solidFill>
              </a:rPr>
              <a:t>NoSQL</a:t>
            </a:r>
            <a:r>
              <a:rPr lang="fr-FR" b="1" dirty="0">
                <a:solidFill>
                  <a:schemeClr val="accent5"/>
                </a:solidFill>
              </a:rPr>
              <a:t> </a:t>
            </a:r>
            <a:r>
              <a:rPr lang="fr-FR" b="1" dirty="0" err="1" smtClean="0">
                <a:solidFill>
                  <a:schemeClr val="accent5"/>
                </a:solidFill>
              </a:rPr>
              <a:t>characteristics</a:t>
            </a:r>
            <a:r>
              <a:rPr lang="fr-FR" b="1" dirty="0" smtClean="0">
                <a:solidFill>
                  <a:schemeClr val="accent5"/>
                </a:solidFill>
              </a:rPr>
              <a:t>: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661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NoSQL is a set of concepts that allows the rapid and efficient processing of data sets with a focus on performance, reliability, and agility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 main characteristics:</a:t>
            </a:r>
          </a:p>
          <a:p>
            <a:r>
              <a:rPr lang="fr-FR" dirty="0" smtClean="0"/>
              <a:t> </a:t>
            </a:r>
            <a:r>
              <a:rPr lang="fr-FR" dirty="0" err="1" smtClean="0"/>
              <a:t>It’s</a:t>
            </a:r>
            <a:r>
              <a:rPr lang="fr-FR" dirty="0" smtClean="0"/>
              <a:t> </a:t>
            </a:r>
            <a:r>
              <a:rPr lang="fr-FR" dirty="0"/>
              <a:t>more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rows</a:t>
            </a:r>
            <a:r>
              <a:rPr lang="fr-FR" dirty="0"/>
              <a:t> in tables—</a:t>
            </a:r>
            <a:r>
              <a:rPr lang="fr-FR" dirty="0" err="1"/>
              <a:t>NoSQL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/>
              <a:t> store and </a:t>
            </a:r>
            <a:r>
              <a:rPr lang="fr-FR" dirty="0" err="1"/>
              <a:t>retrieve</a:t>
            </a:r>
            <a:r>
              <a:rPr lang="fr-FR" dirty="0"/>
              <a:t> data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formats: key-value stores, graph </a:t>
            </a:r>
            <a:r>
              <a:rPr lang="fr-FR" dirty="0" err="1"/>
              <a:t>databases</a:t>
            </a:r>
            <a:r>
              <a:rPr lang="fr-FR" dirty="0"/>
              <a:t>, </a:t>
            </a:r>
            <a:r>
              <a:rPr lang="fr-FR" dirty="0" err="1"/>
              <a:t>column-family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Bigtable</a:t>
            </a:r>
            <a:r>
              <a:rPr lang="fr-FR" dirty="0"/>
              <a:t>) stores, document stores, and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rows</a:t>
            </a:r>
            <a:r>
              <a:rPr lang="fr-FR" dirty="0"/>
              <a:t> in tables</a:t>
            </a:r>
            <a:r>
              <a:rPr lang="fr-FR" dirty="0" smtClean="0"/>
              <a:t>.</a:t>
            </a:r>
          </a:p>
          <a:p>
            <a:r>
              <a:rPr lang="en-US" dirty="0"/>
              <a:t>It’s free of joins—NoSQL systems allow you to extract your data using simple interfaces without joins</a:t>
            </a:r>
            <a:r>
              <a:rPr lang="en-US" dirty="0" smtClean="0"/>
              <a:t>.</a:t>
            </a:r>
          </a:p>
          <a:p>
            <a:r>
              <a:rPr lang="en-US" dirty="0"/>
              <a:t>It’s schema-free—NoSQL systems allow you to drag-and-drop your data into a folder and then query it without creating an entity-relational model.</a:t>
            </a:r>
            <a:endParaRPr lang="en-US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670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65760"/>
            <a:ext cx="10570029" cy="5811203"/>
          </a:xfrm>
        </p:spPr>
        <p:txBody>
          <a:bodyPr/>
          <a:lstStyle/>
          <a:p>
            <a:r>
              <a:rPr lang="en-US" dirty="0"/>
              <a:t>It works on many processors—NoSQL systems allow you to store your database on multiple processors and maintain high-speed performance</a:t>
            </a:r>
            <a:r>
              <a:rPr lang="en-US" dirty="0" smtClean="0"/>
              <a:t>.</a:t>
            </a:r>
          </a:p>
          <a:p>
            <a:r>
              <a:rPr lang="en-US" dirty="0"/>
              <a:t>It uses shared-nothing commodity computers—Most (but not all) NoSQL systems leverage low-cost commodity processors that have separate RAM and disk</a:t>
            </a:r>
            <a:r>
              <a:rPr lang="en-US" dirty="0" smtClean="0"/>
              <a:t>.</a:t>
            </a:r>
          </a:p>
          <a:p>
            <a:r>
              <a:rPr lang="en-US" dirty="0"/>
              <a:t>It supports linear scalability—When you add more processors, you get a consistent increase in performance</a:t>
            </a:r>
            <a:r>
              <a:rPr lang="en-US" dirty="0" smtClean="0"/>
              <a:t>.</a:t>
            </a:r>
          </a:p>
          <a:p>
            <a:r>
              <a:rPr lang="en-US" dirty="0"/>
              <a:t>It’s innovative—NoSQL offers options to a single way of storing, retrieving, and manipulating data. NoSQL supporters (also known as </a:t>
            </a:r>
            <a:r>
              <a:rPr lang="en-US" dirty="0" err="1"/>
              <a:t>NoSQLers</a:t>
            </a:r>
            <a:r>
              <a:rPr lang="en-US" dirty="0"/>
              <a:t>) have an </a:t>
            </a:r>
            <a:r>
              <a:rPr lang="en-US" dirty="0" smtClean="0"/>
              <a:t>inclusive.</a:t>
            </a:r>
          </a:p>
          <a:p>
            <a:r>
              <a:rPr lang="en-US" dirty="0"/>
              <a:t>attitude about NoSQL and recognize SQL solutions as viable options. To the NoSQL community, NoSQL means “Not only SQL.”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572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>
                <a:solidFill>
                  <a:schemeClr val="accent5"/>
                </a:solidFill>
              </a:rPr>
              <a:t>NoSQL</a:t>
            </a:r>
            <a:r>
              <a:rPr lang="fr-FR" b="1" dirty="0" smtClean="0">
                <a:solidFill>
                  <a:schemeClr val="accent5"/>
                </a:solidFill>
              </a:rPr>
              <a:t> </a:t>
            </a:r>
            <a:r>
              <a:rPr lang="fr-FR" b="1" dirty="0" err="1" smtClean="0">
                <a:solidFill>
                  <a:schemeClr val="accent5"/>
                </a:solidFill>
              </a:rPr>
              <a:t>databases</a:t>
            </a:r>
            <a:r>
              <a:rPr lang="fr-FR" b="1" dirty="0" smtClean="0">
                <a:solidFill>
                  <a:schemeClr val="accent5"/>
                </a:solidFill>
              </a:rPr>
              <a:t> types</a:t>
            </a:r>
            <a:endParaRPr lang="fr-FR" dirty="0"/>
          </a:p>
        </p:txBody>
      </p:sp>
      <p:pic>
        <p:nvPicPr>
          <p:cNvPr id="1026" name="Picture 2" descr="How to Work with NoSQL Database in Python using PyMongo - DataFlai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69" y="1825625"/>
            <a:ext cx="10674531" cy="467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14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269" y="418010"/>
            <a:ext cx="10674531" cy="60742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900" u="sng" dirty="0" smtClean="0"/>
              <a:t>The </a:t>
            </a:r>
            <a:r>
              <a:rPr lang="en-US" sz="3900" u="sng" dirty="0"/>
              <a:t>four main types of NoSQL </a:t>
            </a:r>
            <a:r>
              <a:rPr lang="en-US" sz="3900" u="sng" dirty="0" smtClean="0"/>
              <a:t>databases are</a:t>
            </a:r>
            <a:r>
              <a:rPr lang="en-US" sz="3900" dirty="0" smtClean="0"/>
              <a:t>:</a:t>
            </a:r>
          </a:p>
          <a:p>
            <a:pPr marL="0" indent="0">
              <a:buNone/>
            </a:pPr>
            <a:endParaRPr lang="en-US" sz="3900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Document </a:t>
            </a:r>
            <a:r>
              <a:rPr lang="fr-FR" dirty="0" err="1" smtClean="0"/>
              <a:t>Databases</a:t>
            </a:r>
            <a:r>
              <a:rPr lang="fr-FR" dirty="0" smtClean="0"/>
              <a:t>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dirty="0"/>
              <a:t>A </a:t>
            </a:r>
            <a:r>
              <a:rPr lang="en-US" sz="2400" dirty="0" smtClean="0"/>
              <a:t>document database</a:t>
            </a:r>
            <a:r>
              <a:rPr lang="en-US" sz="2400" dirty="0"/>
              <a:t> stores data in </a:t>
            </a:r>
            <a:r>
              <a:rPr lang="en-US" sz="2400" dirty="0" smtClean="0"/>
              <a:t>JSON,BSON</a:t>
            </a:r>
            <a:r>
              <a:rPr lang="en-US" sz="2400" dirty="0"/>
              <a:t> , or XML documents (not Word documents or Google docs, of course). In a document database, documents can be nested. Particular elements can be indexed for faster querying</a:t>
            </a:r>
            <a:r>
              <a:rPr lang="en-US" sz="2400" dirty="0" smtClean="0"/>
              <a:t>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dirty="0" smtClean="0"/>
              <a:t>(Example: MongoDB)</a:t>
            </a:r>
            <a:endParaRPr lang="fr-FR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Key-value store: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dirty="0"/>
              <a:t>The simplest type of NoSQL database is a </a:t>
            </a:r>
            <a:r>
              <a:rPr lang="en-US" sz="2400" dirty="0" smtClean="0"/>
              <a:t>key-value store</a:t>
            </a:r>
            <a:r>
              <a:rPr lang="en-US" sz="2400" dirty="0"/>
              <a:t> . Every data element in the database is stored as a key value pair consisting of an attribute name (or "key") and a value. In a sense, a key-value store is like a relational database with only two columns: the key or attribute name (such as state) and the value (such as Alaska</a:t>
            </a:r>
            <a:r>
              <a:rPr lang="en-US" sz="2400" dirty="0" smtClean="0"/>
              <a:t>).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dirty="0"/>
              <a:t>Use cases include shopping carts, user preferences, and user profiles.</a:t>
            </a:r>
            <a:endParaRPr lang="fr-FR" sz="2400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269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394" y="195943"/>
            <a:ext cx="10648406" cy="637467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fr-FR" dirty="0" smtClean="0"/>
              <a:t> </a:t>
            </a:r>
            <a:r>
              <a:rPr lang="fr-FR" dirty="0" err="1" smtClean="0"/>
              <a:t>Column-oriented</a:t>
            </a:r>
            <a:r>
              <a:rPr lang="fr-FR" dirty="0" smtClean="0"/>
              <a:t> </a:t>
            </a:r>
            <a:r>
              <a:rPr lang="fr-FR" dirty="0" err="1" smtClean="0"/>
              <a:t>databases</a:t>
            </a:r>
            <a:r>
              <a:rPr lang="fr-FR" dirty="0" smtClean="0"/>
              <a:t>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200" dirty="0"/>
              <a:t>While a relational database stores data in rows and reads data row by row, a column store is organized as a set of columns. This means that when you want to run analytics on a small number of columns, you can read those columns directly without consuming memory with the unwanted data</a:t>
            </a:r>
            <a:r>
              <a:rPr lang="en-US" sz="2200" dirty="0" smtClean="0"/>
              <a:t>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200" dirty="0"/>
              <a:t>Columnar databases can quickly aggregate the value of a given column (adding up the total sales for the year, for example). Use cases include analytics.</a:t>
            </a:r>
            <a:endParaRPr lang="fr-FR" sz="22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fr-FR" dirty="0" smtClean="0"/>
              <a:t>Graph </a:t>
            </a:r>
            <a:r>
              <a:rPr lang="fr-FR" dirty="0" err="1" smtClean="0"/>
              <a:t>databases</a:t>
            </a:r>
            <a:r>
              <a:rPr lang="fr-FR" dirty="0" smtClean="0"/>
              <a:t>:</a:t>
            </a:r>
            <a:endParaRPr lang="fr-FR" dirty="0" smtClean="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200" dirty="0"/>
              <a:t>A graph database focuses on the relationship between data elements. Each element is stored as a </a:t>
            </a:r>
            <a:r>
              <a:rPr lang="en-US" sz="2200" dirty="0" smtClean="0"/>
              <a:t>node. The </a:t>
            </a:r>
            <a:r>
              <a:rPr lang="en-US" sz="2200" dirty="0"/>
              <a:t>connections between elements are called links or relationships. In a graph database, connections are first-class elements of the database, stored directly. In relational databases, links are implied, using data to express the relationships.</a:t>
            </a:r>
            <a:endParaRPr lang="fr-FR" sz="2200" dirty="0" smtClean="0"/>
          </a:p>
        </p:txBody>
      </p:sp>
    </p:spTree>
    <p:extLst>
      <p:ext uri="{BB962C8B-B14F-4D97-AF65-F5344CB8AC3E}">
        <p14:creationId xmlns:p14="http://schemas.microsoft.com/office/powerpoint/2010/main" val="2644097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5"/>
                </a:solidFill>
              </a:rPr>
              <a:t>ACID</a:t>
            </a:r>
            <a:r>
              <a:rPr lang="fr-FR" b="1" dirty="0">
                <a:solidFill>
                  <a:schemeClr val="accent5"/>
                </a:solidFill>
              </a:rPr>
              <a:t>  </a:t>
            </a:r>
            <a:r>
              <a:rPr lang="fr-FR" b="1" dirty="0" err="1" smtClean="0">
                <a:solidFill>
                  <a:schemeClr val="accent5"/>
                </a:solidFill>
              </a:rPr>
              <a:t>Theorem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537"/>
            <a:ext cx="10515600" cy="481842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ACID Transactions are a very important feature that most relational databases have had for decades. They enable you to combine a series of different database operations into one transaction that provides the following four guarantees: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Atomicity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that the operations will all either succeed or fail as a single unit;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that they won’t violate certain constraints you defined for the data as a whole;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that each operation is hidden from view until the whole transaction is complete; and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that all changes to the data are safely persisted.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6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5"/>
                </a:solidFill>
              </a:rPr>
              <a:t>CAP </a:t>
            </a:r>
            <a:r>
              <a:rPr lang="fr-FR" b="1" dirty="0" err="1" smtClean="0">
                <a:solidFill>
                  <a:schemeClr val="accent5"/>
                </a:solidFill>
              </a:rPr>
              <a:t>Theorem</a:t>
            </a:r>
            <a:r>
              <a:rPr lang="fr-FR" b="1" dirty="0" smtClean="0">
                <a:solidFill>
                  <a:schemeClr val="accent5"/>
                </a:solidFill>
              </a:rPr>
              <a:t>:</a:t>
            </a: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669"/>
            <a:ext cx="10515600" cy="45832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CAP theorem is a tool used to makes system designers aware of the trade-offs while designing networked shared-data systems. CAP has influenced the design of many distributed data systems. It made designers aware of a wide range of tradeoffs to consider while designing distributed data systems. </a:t>
            </a:r>
            <a:endParaRPr lang="fr-F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91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571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NoSQL  DataBase</vt:lpstr>
      <vt:lpstr>What is NoSQL?</vt:lpstr>
      <vt:lpstr>NoSQL characteristics:</vt:lpstr>
      <vt:lpstr>PowerPoint Presentation</vt:lpstr>
      <vt:lpstr>NoSQL databases types</vt:lpstr>
      <vt:lpstr>PowerPoint Presentation</vt:lpstr>
      <vt:lpstr>PowerPoint Presentation</vt:lpstr>
      <vt:lpstr>ACID  Theorem </vt:lpstr>
      <vt:lpstr>CAP Theorem:</vt:lpstr>
      <vt:lpstr>NoSQL 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 DataBase</dc:title>
  <dc:creator>mansouridonia90@gmail.com</dc:creator>
  <cp:lastModifiedBy>mansouridonia90@gmail.com</cp:lastModifiedBy>
  <cp:revision>13</cp:revision>
  <dcterms:created xsi:type="dcterms:W3CDTF">2020-10-14T19:51:20Z</dcterms:created>
  <dcterms:modified xsi:type="dcterms:W3CDTF">2020-10-14T20:48:30Z</dcterms:modified>
</cp:coreProperties>
</file>