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463D2F-6552-4F58-AAD4-21112E0C4F76}">
  <a:tblStyle styleId="{5A463D2F-6552-4F58-AAD4-21112E0C4F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a32bfd86c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a32bfd86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a32bfd86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a32bfd8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32bfd86c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32bfd8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32bfd86c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32bfd86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32bfd86c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32bfd86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7670eeeea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7670eee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32bfd86c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32bfd8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a32bfd86c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a32bfd8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7670eeeea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7670eee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org/%E2%80%A6" TargetMode="External"/><Relationship Id="rId4" Type="http://schemas.openxmlformats.org/officeDocument/2006/relationships/hyperlink" Target="https://play.google.com/store/apps/details?id=my.app" TargetMode="External"/><Relationship Id="rId5" Type="http://schemas.openxmlformats.org/officeDocument/2006/relationships/hyperlink" Target="https://my_web_app.com/" TargetMode="External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Тема дипломной работы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4750" y="4871300"/>
            <a:ext cx="87945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Выполнил: 									Иванов Иван Иванович, гр. 5381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Руководитель:							Петров Петр Петрович, к.т.н., доцент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Консультант:                         	Сергеев Сергей Сергеевич, д.т.н., с.н.с, НИИ “....”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Санкт-Петербургский государственный электротехнический университет им.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В.И. Ульянова (Ленина)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64083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Санкт-Петербург, </a:t>
            </a:r>
            <a:r>
              <a:rPr lang="en" sz="1800">
                <a:highlight>
                  <a:srgbClr val="FF0000"/>
                </a:highlight>
              </a:rPr>
              <a:t>ГОД</a:t>
            </a:r>
            <a:endParaRPr sz="180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Практическая значимость</a:t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600" y="1356874"/>
            <a:ext cx="5406800" cy="45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576500" y="5924825"/>
            <a:ext cx="77454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Ускорение обработки при горизонтальном масштабировании.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 и задачи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Актуальность: ручное распознавание 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занимает слишком много времени,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имеет низкую точность.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Цель</a:t>
            </a:r>
            <a:r>
              <a:rPr lang="en" sz="2400">
                <a:solidFill>
                  <a:srgbClr val="000000"/>
                </a:solidFill>
              </a:rPr>
              <a:t>: автоматизировать распознавание изображений.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Задачи</a:t>
            </a:r>
            <a:r>
              <a:rPr lang="en" sz="2400">
                <a:solidFill>
                  <a:srgbClr val="000000"/>
                </a:solidFill>
              </a:rPr>
              <a:t>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Задача 1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Задача 2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Задача 3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Задача 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1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311675" y="153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{5A463D2F-6552-4F58-AAD4-21112E0C4F76}</a:tableStyleId>
              </a:tblPr>
              <a:tblGrid>
                <a:gridCol w="1978275"/>
                <a:gridCol w="1978275"/>
                <a:gridCol w="1978275"/>
                <a:gridCol w="1978275"/>
              </a:tblGrid>
              <a:tr h="77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Импорт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Экспорт</a:t>
                      </a:r>
                      <a:endParaRPr b="1"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Скорость, Кб/с</a:t>
                      </a:r>
                      <a:endParaRPr b="1" sz="2400"/>
                    </a:p>
                  </a:txBody>
                  <a:tcPr marT="91425" marB="91425" marR="91425" marL="91425" anchor="ctr"/>
                </a:tc>
              </a:tr>
              <a:tr h="77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App 1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+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  <a:tr h="77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App 2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-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0.3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FF0000"/>
                    </a:solidFill>
                  </a:tcPr>
                </a:tc>
              </a:tr>
              <a:tr h="77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App 3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+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+</a:t>
                      </a:r>
                      <a:endParaRPr sz="2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0.6</a:t>
                      </a:r>
                      <a:endParaRPr sz="2400"/>
                    </a:p>
                  </a:txBody>
                  <a:tcPr marT="91425" marB="91425" marR="91425" marL="91425" anchor="ctr"/>
                </a:tc>
              </a:tr>
              <a:tr h="77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App 4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+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+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100</a:t>
                      </a:r>
                      <a:endParaRPr sz="2400"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15"/>
          <p:cNvSpPr txBox="1"/>
          <p:nvPr/>
        </p:nvSpPr>
        <p:spPr>
          <a:xfrm>
            <a:off x="322925" y="5773000"/>
            <a:ext cx="7913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Пример таблицы сравнения аналогов.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2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5868882"/>
            <a:ext cx="852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Пример схемы.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6875"/>
            <a:ext cx="9144000" cy="45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3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Пример размещения формулы в на слайде.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где Si - элементы последовательности, Ki - функционалы над пространством.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900" y="2065775"/>
            <a:ext cx="3488199" cy="18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4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4080057"/>
            <a:ext cx="8520600" cy="23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Пример зависимостей. А - левый график, В - правый график.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Если вы ставили эксперименты, то укажите на каком компьютере: ОЗУ, процессор, видеоадаптер (Если нужно).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2343" r="0" t="0"/>
          <a:stretch/>
        </p:blipFill>
        <p:spPr>
          <a:xfrm>
            <a:off x="4699900" y="1509913"/>
            <a:ext cx="4437586" cy="22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2629" r="0" t="0"/>
          <a:stretch/>
        </p:blipFill>
        <p:spPr>
          <a:xfrm>
            <a:off x="70700" y="1536575"/>
            <a:ext cx="4487788" cy="221716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848425" y="2030125"/>
            <a:ext cx="798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А</a:t>
            </a:r>
            <a:endParaRPr b="1" sz="2400"/>
          </a:p>
        </p:txBody>
      </p:sp>
      <p:sp>
        <p:nvSpPr>
          <p:cNvPr id="99" name="Google Shape;99;p18"/>
          <p:cNvSpPr txBox="1"/>
          <p:nvPr/>
        </p:nvSpPr>
        <p:spPr>
          <a:xfrm>
            <a:off x="5323675" y="2030125"/>
            <a:ext cx="798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Проделанный обзор методов показал необходимость разработки 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Сформулированы критерии 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Спроектировано и опубликовано приложение для …, позволяющее ….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Экспериментальное исследование скорости работы приложения показало, что …. На 10000% быстрее чем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Дальнейшие направления исследований включают в себя ...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Апробация работы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8300"/>
            <a:ext cx="8709300" cy="4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«Почему важно указывать все свои результаты во время защиты диплома?</a:t>
            </a:r>
            <a:r>
              <a:rPr lang="en" sz="2400">
                <a:solidFill>
                  <a:srgbClr val="000000"/>
                </a:solidFill>
              </a:rPr>
              <a:t>» // Конференция ППС СПбГЭТУ «ЛЭТИ», 2019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Иванов И.И., Петров П.П. Как сформировать впечатление в процессе защиты // Известия СПБГЭТУ “ЛЭТИ”. 2019. Т. 42. № 13. С. 299–315.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Репозиторий проекта </a:t>
            </a:r>
            <a:r>
              <a:rPr lang="en" sz="2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https://github.org/my_diploma_sources_repo</a:t>
            </a:r>
            <a:r>
              <a:rPr lang="en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Опубликованное приложение  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LINK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Развернутое приложение в сети Интернет </a:t>
            </a:r>
            <a:r>
              <a:rPr lang="en" sz="2400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https://my_web_app.com/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6000" y="37413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7223375" y="5649425"/>
            <a:ext cx="1608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0472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Запасные слайды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