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57BE408-0B12-4B37-9947-8FF2B182EF56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311760" y="1536480"/>
            <a:ext cx="851976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DF55F22-B52A-4AF7-A3F5-E86899328EC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CDA1282-FD9A-4269-957E-32C1E85BFF2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7EB4142-CD54-46AD-B598-9D75A9872E20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7F87FF9-0A38-4D57-A5C6-401D9BA28527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87D03FB-A872-4379-AB83-62892FD19178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4F28BA-1866-4275-AB1A-A1DE6352003E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358DC5-7B8E-4B0D-B1C5-4B7B8AEDD619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0BB554-5612-4463-B95A-E3EB7232215E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593280"/>
            <a:ext cx="8519760" cy="353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4240260-C462-47CB-8059-B213D1460EB3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2769DB9-B99E-4787-BE28-DBA4B85129EE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561ACAE-4B21-48F2-AFF8-7F3C8BB4F7E7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5C7E10-7A2B-49F0-9A1C-CD6A7B031399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FA8AE6-FDC2-403A-BD09-D3B3ADB4F443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311760" y="1536480"/>
            <a:ext cx="851976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E11B6E-79F6-4F71-A40C-536F874E3A93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B5B1F4-4AA8-40F1-B3D3-345F2D0C0BC9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311760" y="1536480"/>
            <a:ext cx="274320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3192480" y="1536480"/>
            <a:ext cx="274320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73200" y="1536480"/>
            <a:ext cx="274320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311760" y="3915360"/>
            <a:ext cx="274320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/>
          </p:nvPr>
        </p:nvSpPr>
        <p:spPr>
          <a:xfrm>
            <a:off x="3192480" y="3915360"/>
            <a:ext cx="274320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/>
          </p:nvPr>
        </p:nvSpPr>
        <p:spPr>
          <a:xfrm>
            <a:off x="6073200" y="3915360"/>
            <a:ext cx="274320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5000"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3D1E553-EA5F-480F-B1C5-28FDDCE43AA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2D6E4BF-AA1C-49B3-903B-C78392365148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8BC1275-6F80-4A5E-A667-8BEDD528865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1CF7F9-38A3-4071-B3A4-C40C791ADE4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593280"/>
            <a:ext cx="8519760" cy="3537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491061-7A52-4F43-BD2B-992549E8C249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7120" y="1536480"/>
            <a:ext cx="415728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311760" y="3915360"/>
            <a:ext cx="415728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519DCD6-4102-4B23-81FB-3A89FEEF3C9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311760" y="1536480"/>
            <a:ext cx="415728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7120" y="3915360"/>
            <a:ext cx="415728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0F397454-A04C-4CE2-9D04-36D11144BCF5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349560"/>
            <a:ext cx="851976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311760" y="1536480"/>
            <a:ext cx="415728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7120" y="1536480"/>
            <a:ext cx="415728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311760" y="3915360"/>
            <a:ext cx="8519760" cy="217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C6FD096-8BEC-4D84-B4D6-3707627D097B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63588D0-AE1D-48DD-9EDF-2E1D5C8A27F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sldNum" idx="2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033C7E9-CECF-439D-A3DA-6726A7E02D2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hyperlink" Target="https://github.org/&#8230;" TargetMode="External"/><Relationship Id="rId2" Type="http://schemas.openxmlformats.org/officeDocument/2006/relationships/hyperlink" Target="https://play.google.com/store/apps/details?id=my.app" TargetMode="External"/><Relationship Id="rId3" Type="http://schemas.openxmlformats.org/officeDocument/2006/relationships/hyperlink" Target="https://my_web_app.com/" TargetMode="External"/><Relationship Id="rId4" Type="http://schemas.openxmlformats.org/officeDocument/2006/relationships/image" Target="../media/image5.png"/><Relationship Id="rId5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11760" y="992880"/>
            <a:ext cx="8519760" cy="2736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b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Тема дипломной работы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ubTitle"/>
          </p:nvPr>
        </p:nvSpPr>
        <p:spPr>
          <a:xfrm>
            <a:off x="174600" y="4871160"/>
            <a:ext cx="8793720" cy="11264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Выполнил: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Иванов Иван Иванович, гр. 5381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Руководитель: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Петров Петр Петрович, к.т.н., доцент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Консультант:                         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	</a:t>
            </a: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Сергеев Сергей Сергеевич, д.т.н., с.н.с, НИИ “....”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Google Shape;56;p13"/>
          <p:cNvSpPr/>
          <p:nvPr/>
        </p:nvSpPr>
        <p:spPr>
          <a:xfrm>
            <a:off x="0" y="0"/>
            <a:ext cx="9143280" cy="77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Санкт-Петербургский государственный электротехнический университет им. 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В.И. Ульянова (Ленина)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Google Shape;57;p13"/>
          <p:cNvSpPr/>
          <p:nvPr/>
        </p:nvSpPr>
        <p:spPr>
          <a:xfrm>
            <a:off x="0" y="6408360"/>
            <a:ext cx="914328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Arial"/>
                <a:ea typeface="Arial"/>
              </a:rPr>
              <a:t>Санкт-Петербург, </a:t>
            </a:r>
            <a:r>
              <a:rPr b="0" lang="en" sz="1800" spc="-1" strike="noStrike">
                <a:solidFill>
                  <a:srgbClr val="000000"/>
                </a:solidFill>
                <a:highlight>
                  <a:srgbClr val="ff0000"/>
                </a:highlight>
                <a:latin typeface="Arial"/>
                <a:ea typeface="Arial"/>
              </a:rPr>
              <a:t>ГОД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311760" y="3047400"/>
            <a:ext cx="85197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Запасные слайды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11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EE9B855-699D-4FA7-8E68-D164A20ADFF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Практическая значимость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sldNum" idx="12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1617BD-8BE8-4FA4-8764-CB453925145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9" name="Google Shape;135;p23" descr=""/>
          <p:cNvPicPr/>
          <p:nvPr/>
        </p:nvPicPr>
        <p:blipFill>
          <a:blip r:embed="rId1"/>
          <a:stretch/>
        </p:blipFill>
        <p:spPr>
          <a:xfrm>
            <a:off x="1868760" y="1356840"/>
            <a:ext cx="5406120" cy="4516920"/>
          </a:xfrm>
          <a:prstGeom prst="rect">
            <a:avLst/>
          </a:prstGeom>
          <a:ln w="0">
            <a:noFill/>
          </a:ln>
        </p:spPr>
      </p:pic>
      <p:sp>
        <p:nvSpPr>
          <p:cNvPr id="120" name="Google Shape;136;p23"/>
          <p:cNvSpPr/>
          <p:nvPr/>
        </p:nvSpPr>
        <p:spPr>
          <a:xfrm>
            <a:off x="576360" y="5924880"/>
            <a:ext cx="7744680" cy="700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Ускорение обработки при горизонтальном масштабировании.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Цель и задачи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Актуальность: ручное распознавание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занимает слишком много времени,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Arial"/>
              <a:buChar char="●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имеет низкую точность.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Цель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: автоматизировать распознавание изображений.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Задачи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: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spcBef>
                <a:spcPts val="1599"/>
              </a:spcBef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Задача 1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Задача 2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Задача 3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Arial"/>
              <a:buAutoNum type="arabicPeriod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Задача 4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sldNum" idx="3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FE4E42-0EC3-471C-A892-CE635D0B2BF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Подробнее о постановке задачи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Для чего предназначен ваш результат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Что важно в контексте вашей задачи 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Кто пользователь вашего решения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4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76EA73C-28C0-4135-A3E7-3C18324449D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Задача 1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5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15EC20-65EC-4A3F-AD0C-C1544C3749D1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90" name="Google Shape;78;p16"/>
          <p:cNvGraphicFramePr/>
          <p:nvPr/>
        </p:nvGraphicFramePr>
        <p:xfrm>
          <a:off x="311760" y="1536480"/>
          <a:ext cx="7912440" cy="3882600"/>
        </p:xfrm>
        <a:graphic>
          <a:graphicData uri="http://schemas.openxmlformats.org/drawingml/2006/table">
            <a:tbl>
              <a:tblPr/>
              <a:tblGrid>
                <a:gridCol w="1978200"/>
                <a:gridCol w="1978200"/>
                <a:gridCol w="1978200"/>
                <a:gridCol w="1978200"/>
              </a:tblGrid>
              <a:tr h="776520">
                <a:tc>
                  <a:txBody>
                    <a:bodyPr lIns="91080" rIns="91080" anchor="ctr">
                      <a:noAutofit/>
                    </a:bodyPr>
                    <a:p>
                      <a:endParaRPr b="0" lang="ru-RU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Импорт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Экспорт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Скорость, Кб/с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776520"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App 1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+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776520"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App 2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-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0.3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ff0000"/>
                    </a:solidFill>
                  </a:tcPr>
                </a:tc>
              </a:tr>
              <a:tr h="776520"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App 3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+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+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0.6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noFill/>
                  </a:tcPr>
                </a:tc>
              </a:tr>
              <a:tr h="776520"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App 4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+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+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 lIns="91080" rIns="9108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24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100</a:t>
                      </a:r>
                      <a:endParaRPr b="0" lang="ru-RU" sz="2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1080" marR="91080">
                    <a:lnL w="9360">
                      <a:solidFill>
                        <a:srgbClr val="9e9e9e"/>
                      </a:solidFill>
                    </a:lnL>
                    <a:lnR w="9360">
                      <a:solidFill>
                        <a:srgbClr val="9e9e9e"/>
                      </a:solidFill>
                    </a:lnR>
                    <a:lnT w="9360">
                      <a:solidFill>
                        <a:srgbClr val="9e9e9e"/>
                      </a:solidFill>
                    </a:lnT>
                    <a:lnB w="9360">
                      <a:solidFill>
                        <a:srgbClr val="9e9e9e"/>
                      </a:solidFill>
                    </a:lnB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  <p:sp>
        <p:nvSpPr>
          <p:cNvPr id="91" name="Google Shape;79;p16"/>
          <p:cNvSpPr/>
          <p:nvPr/>
        </p:nvSpPr>
        <p:spPr>
          <a:xfrm>
            <a:off x="322920" y="5772960"/>
            <a:ext cx="7912440" cy="103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Пример таблицы сравнения аналогов.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Задача 2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11760" y="5868720"/>
            <a:ext cx="8519760" cy="4680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15000"/>
              </a:lnSpc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Пример схемы.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sldNum" idx="6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CEBFCE-5E53-488A-8F3F-EC8C3020896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5" name="Google Shape;87;p17" descr=""/>
          <p:cNvPicPr/>
          <p:nvPr/>
        </p:nvPicPr>
        <p:blipFill>
          <a:blip r:embed="rId1"/>
          <a:stretch/>
        </p:blipFill>
        <p:spPr>
          <a:xfrm>
            <a:off x="0" y="1356840"/>
            <a:ext cx="9143280" cy="4511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Задача 3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Пример размещения формулы в на слайде.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где Si - элементы последовательности, Ki - функционалы над пространством.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sldNum" idx="7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FBDDAC8-C43A-4069-8512-31B2DCD9A0C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9" name="Google Shape;95;p18" descr=""/>
          <p:cNvPicPr/>
          <p:nvPr/>
        </p:nvPicPr>
        <p:blipFill>
          <a:blip r:embed="rId1"/>
          <a:stretch/>
        </p:blipFill>
        <p:spPr>
          <a:xfrm>
            <a:off x="2827800" y="2065680"/>
            <a:ext cx="3487320" cy="18216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Задача 4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311760" y="4079880"/>
            <a:ext cx="8519760" cy="232020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15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Пример зависимостей. А - левый график, В - правый график.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Если вы ставили эксперименты, то укажите на каком компьютере: ОЗУ, процессор, видеоадаптер (Если нужно).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sldNum" idx="8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43C425F-FB90-47FB-B7E3-72DA80D8A3F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3" name="Google Shape;103;p19" descr=""/>
          <p:cNvPicPr/>
          <p:nvPr/>
        </p:nvPicPr>
        <p:blipFill>
          <a:blip r:embed="rId1"/>
          <a:srcRect l="2341" t="0" r="0" b="0"/>
          <a:stretch/>
        </p:blipFill>
        <p:spPr>
          <a:xfrm>
            <a:off x="4699800" y="1509840"/>
            <a:ext cx="4437000" cy="2269800"/>
          </a:xfrm>
          <a:prstGeom prst="rect">
            <a:avLst/>
          </a:prstGeom>
          <a:ln w="0">
            <a:noFill/>
          </a:ln>
        </p:spPr>
      </p:pic>
      <p:pic>
        <p:nvPicPr>
          <p:cNvPr id="104" name="Google Shape;104;p19" descr=""/>
          <p:cNvPicPr/>
          <p:nvPr/>
        </p:nvPicPr>
        <p:blipFill>
          <a:blip r:embed="rId2"/>
          <a:srcRect l="2630" t="0" r="0" b="0"/>
          <a:stretch/>
        </p:blipFill>
        <p:spPr>
          <a:xfrm>
            <a:off x="70560" y="1536480"/>
            <a:ext cx="4487040" cy="2216520"/>
          </a:xfrm>
          <a:prstGeom prst="rect">
            <a:avLst/>
          </a:prstGeom>
          <a:ln w="0">
            <a:noFill/>
          </a:ln>
        </p:spPr>
      </p:pic>
      <p:sp>
        <p:nvSpPr>
          <p:cNvPr id="105" name="Google Shape;105;p19"/>
          <p:cNvSpPr/>
          <p:nvPr/>
        </p:nvSpPr>
        <p:spPr>
          <a:xfrm>
            <a:off x="848520" y="2030040"/>
            <a:ext cx="797400" cy="5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А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Google Shape;106;p19"/>
          <p:cNvSpPr/>
          <p:nvPr/>
        </p:nvSpPr>
        <p:spPr>
          <a:xfrm>
            <a:off x="5323680" y="2030040"/>
            <a:ext cx="797400" cy="56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B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Заключение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311760" y="1536480"/>
            <a:ext cx="8519760" cy="45543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chemeClr val="dk1"/>
                </a:solidFill>
                <a:latin typeface="Arial"/>
                <a:ea typeface="Arial"/>
              </a:rPr>
              <a:t>Проделанный обзор методов показал необходимость разработки ...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chemeClr val="dk1"/>
                </a:solidFill>
                <a:latin typeface="Arial"/>
                <a:ea typeface="Arial"/>
              </a:rPr>
              <a:t>Сформулированы критерии ...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chemeClr val="dk1"/>
                </a:solidFill>
                <a:latin typeface="Arial"/>
                <a:ea typeface="Arial"/>
              </a:rPr>
              <a:t>Спроектировано и опубликовано приложение для …, позволяющее ….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chemeClr val="dk1"/>
                </a:solidFill>
                <a:latin typeface="Arial"/>
                <a:ea typeface="Arial"/>
              </a:rPr>
              <a:t>Экспериментальное исследование скорости работы приложения показало, что …. На 10000% быстрее чем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chemeClr val="dk1"/>
                </a:solidFill>
                <a:latin typeface="Arial"/>
                <a:ea typeface="Arial"/>
              </a:rPr>
              <a:t>Дальнейшие направления исследований включают в себя ...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buNone/>
              <a:tabLst>
                <a:tab algn="l" pos="0"/>
              </a:tabLst>
            </a:pP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9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1C4090-07A0-4426-88C6-7BC89CFE0C4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11760" y="593280"/>
            <a:ext cx="8519760" cy="76284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" sz="2800" spc="-1" strike="noStrike">
                <a:solidFill>
                  <a:schemeClr val="dk1"/>
                </a:solidFill>
                <a:latin typeface="Arial"/>
                <a:ea typeface="Arial"/>
              </a:rPr>
              <a:t>Апробация работы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311760" y="1268280"/>
            <a:ext cx="8708760" cy="4822560"/>
          </a:xfrm>
          <a:prstGeom prst="rect">
            <a:avLst/>
          </a:prstGeom>
          <a:noFill/>
          <a:ln w="0">
            <a:noFill/>
          </a:ln>
        </p:spPr>
        <p:txBody>
          <a:bodyPr lIns="0" rIns="0" tIns="91440" bIns="91440" anchor="t">
            <a:noAutofit/>
          </a:bodyPr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«Почему важно указывать все свои результаты во время защиты диплома?» // Конференция ППС СПбГЭТУ «ЛЭТИ», 2019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Иванов И.И., Петров П.П. Как сформировать впечатление в процессе защиты // Известия СПБГЭТУ “ЛЭТИ”. 2019. Т. 42. № 13. С. 299–315.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Репозиторий проекта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1"/>
              </a:rPr>
              <a:t>https://github.org/my_diploma_sources_repo</a:t>
            </a: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Опубликованное приложение   </a:t>
            </a:r>
            <a:r>
              <a:rPr b="0" lang="en" sz="2400" spc="-1" strike="noStrike" u="sng">
                <a:solidFill>
                  <a:schemeClr val="hlink"/>
                </a:solidFill>
                <a:uFillTx/>
                <a:latin typeface="Arial"/>
                <a:ea typeface="Arial"/>
                <a:hlinkClick r:id="rId2"/>
              </a:rPr>
              <a:t>LINK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Развернутое приложение в сети Интернет </a:t>
            </a:r>
            <a:r>
              <a:rPr b="0" lang="en" sz="2400" spc="-1" strike="noStrike" u="sng">
                <a:solidFill>
                  <a:srgbClr val="0097a7"/>
                </a:solidFill>
                <a:uFillTx/>
                <a:latin typeface="Arial"/>
                <a:ea typeface="Arial"/>
                <a:hlinkClick r:id="rId3"/>
              </a:rPr>
              <a:t>https://my_web_app.com/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10"/>
          </p:nvPr>
        </p:nvSpPr>
        <p:spPr>
          <a:xfrm>
            <a:off x="8472600" y="6217560"/>
            <a:ext cx="547920" cy="524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6940042-254C-4D55-899C-3CF5D192D63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&lt;номер&gt;</a:t>
            </a:fld>
            <a:endParaRPr b="0" lang="ru-RU" sz="10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3" name="Google Shape;121;p21" descr=""/>
          <p:cNvPicPr/>
          <p:nvPr/>
        </p:nvPicPr>
        <p:blipFill>
          <a:blip r:embed="rId4"/>
          <a:stretch/>
        </p:blipFill>
        <p:spPr>
          <a:xfrm>
            <a:off x="7116120" y="3741480"/>
            <a:ext cx="1904400" cy="1904400"/>
          </a:xfrm>
          <a:prstGeom prst="rect">
            <a:avLst/>
          </a:prstGeom>
          <a:ln w="0">
            <a:noFill/>
          </a:ln>
        </p:spPr>
      </p:pic>
      <p:sp>
        <p:nvSpPr>
          <p:cNvPr id="114" name="Google Shape;122;p21"/>
          <p:cNvSpPr/>
          <p:nvPr/>
        </p:nvSpPr>
        <p:spPr>
          <a:xfrm>
            <a:off x="7223400" y="5649480"/>
            <a:ext cx="1608120" cy="52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Arial"/>
                <a:ea typeface="Arial"/>
              </a:rPr>
              <a:t>DEMO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LibreOffice/7.4.7.2$Linux_X86_64 LibreOffice_project/40$Build-2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2025-03-21T14:46:29Z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