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wl5O/RCjD0ChFbIn0Qfj6i5+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F17F19-E151-4645-AB61-65FC585EB5BA}">
  <a:tblStyle styleId="{0FF17F19-E151-4645-AB61-65FC585EB5B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26c602c81_4_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26c602c81_4_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"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2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4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"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2"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3"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4"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5"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6"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9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1"/>
          <p:cNvSpPr txBox="1"/>
          <p:nvPr>
            <p:ph idx="1"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3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 txBox="1"/>
          <p:nvPr>
            <p:ph idx="1" type="body"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5"/>
          <p:cNvSpPr txBox="1"/>
          <p:nvPr>
            <p:ph idx="2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6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6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6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6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6"/>
          <p:cNvSpPr txBox="1"/>
          <p:nvPr>
            <p:ph idx="4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7"/>
          <p:cNvSpPr txBox="1"/>
          <p:nvPr>
            <p:ph idx="1" type="body"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7"/>
          <p:cNvSpPr txBox="1"/>
          <p:nvPr>
            <p:ph idx="2" type="body"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7"/>
          <p:cNvSpPr txBox="1"/>
          <p:nvPr>
            <p:ph idx="3" type="body"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7"/>
          <p:cNvSpPr txBox="1"/>
          <p:nvPr>
            <p:ph idx="4" type="body"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7"/>
          <p:cNvSpPr txBox="1"/>
          <p:nvPr>
            <p:ph idx="5" type="body"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7"/>
          <p:cNvSpPr txBox="1"/>
          <p:nvPr>
            <p:ph idx="6" type="body"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idx="1"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2" type="body"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3" type="body"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3" type="body"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sz="100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org/%E2%80%A6" TargetMode="External"/><Relationship Id="rId4" Type="http://schemas.openxmlformats.org/officeDocument/2006/relationships/hyperlink" Target="https://play.google.com/store/apps/details?id=my.app" TargetMode="External"/><Relationship Id="rId5" Type="http://schemas.openxmlformats.org/officeDocument/2006/relationships/hyperlink" Target="https://my_web_app.com/" TargetMode="External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"/>
          <p:cNvSpPr txBox="1"/>
          <p:nvPr>
            <p:ph idx="4294967295" type="subTitle"/>
          </p:nvPr>
        </p:nvSpPr>
        <p:spPr>
          <a:xfrm>
            <a:off x="174600" y="4871160"/>
            <a:ext cx="8793720" cy="11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 				Иванов Иван Иванович, гр. 5381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				Петров Петр Петрович, к.т.н., доцент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Консультант:                         	Сергеев Сергей Сергеевич, д.т.н., с.н.с, НИИ “....”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0" y="0"/>
            <a:ext cx="914328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Санкт-Петербургский государственный электротехнический университет им.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В.И. Ульянова (Ленина)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0" y="6408360"/>
            <a:ext cx="9143280" cy="362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Санкт-Петербург, </a:t>
            </a:r>
            <a:r>
              <a:rPr b="0" i="0" lang="en" sz="1800" u="none" cap="none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ГОД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Апробация работы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 txBox="1"/>
          <p:nvPr>
            <p:ph idx="4294967295" type="body"/>
          </p:nvPr>
        </p:nvSpPr>
        <p:spPr>
          <a:xfrm>
            <a:off x="311760" y="1268280"/>
            <a:ext cx="8708760" cy="4822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«Почему важно указывать все свои результаты во время защиты диплома?» // Конференция ППС СПбГЭТУ «ЛЭТИ», 2019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Иванов И.И., Петров П.П. Как сформировать впечатление в процессе защиты // Известия СПБГЭТУ “ЛЭТИ”. 2019. Т. 42. № 13. С. 299–315.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Репозиторий проекта </a:t>
            </a:r>
            <a:r>
              <a:rPr b="0" i="0" lang="en" sz="24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https://github.org/my_diploma_sources_repo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Опубликованное приложение   </a:t>
            </a:r>
            <a:r>
              <a:rPr b="0" i="0" lang="en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Развернутое приложение в сети Интернет </a:t>
            </a:r>
            <a:r>
              <a:rPr b="0" i="0" lang="en" sz="2400" u="sng" cap="none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https://my_web_app.com/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" name="Google Shape;20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16120" y="3741480"/>
            <a:ext cx="1904400" cy="190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/>
          <p:nvPr/>
        </p:nvSpPr>
        <p:spPr>
          <a:xfrm>
            <a:off x="7223400" y="5649480"/>
            <a:ext cx="16081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idx="4294967295" type="title"/>
          </p:nvPr>
        </p:nvSpPr>
        <p:spPr>
          <a:xfrm>
            <a:off x="311760" y="304740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Запасные слайды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Практическая значимость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760" y="1356840"/>
            <a:ext cx="5406120" cy="451692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/>
          <p:nvPr/>
        </p:nvSpPr>
        <p:spPr>
          <a:xfrm>
            <a:off x="576360" y="5924880"/>
            <a:ext cx="7744680" cy="70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Ускорение обработки при горизонтальном масштабировании.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6c602c81_4_5"/>
          <p:cNvSpPr txBox="1"/>
          <p:nvPr>
            <p:ph type="title"/>
          </p:nvPr>
        </p:nvSpPr>
        <p:spPr>
          <a:xfrm>
            <a:off x="311760" y="349560"/>
            <a:ext cx="8519700" cy="125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Цель и задачи</a:t>
            </a:r>
            <a:endParaRPr b="1" sz="3500"/>
          </a:p>
        </p:txBody>
      </p:sp>
      <p:sp>
        <p:nvSpPr>
          <p:cNvPr id="145" name="Google Shape;145;g3426c602c81_4_5"/>
          <p:cNvSpPr txBox="1"/>
          <p:nvPr>
            <p:ph idx="1" type="body"/>
          </p:nvPr>
        </p:nvSpPr>
        <p:spPr>
          <a:xfrm>
            <a:off x="311760" y="1536480"/>
            <a:ext cx="8519700" cy="45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Актуальность: ручное распознавание 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занимает слишком много времени,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имеет низкую точность.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Цель</a:t>
            </a:r>
            <a:r>
              <a:rPr lang="en" sz="2400">
                <a:solidFill>
                  <a:schemeClr val="dk1"/>
                </a:solidFill>
              </a:rPr>
              <a:t>: автоматизировать распознавание изображений.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Задачи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1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2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3</a:t>
            </a:r>
            <a:endParaRPr sz="2400">
              <a:solidFill>
                <a:schemeClr val="dk1"/>
              </a:solidFill>
            </a:endParaRPr>
          </a:p>
          <a:p>
            <a:pPr indent="-3808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Задача 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Актуальность: ручное распознавание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занимает слишком много времени,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имеет низкую точность.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автоматизировать распознавание изображений.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2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Задача 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332150" y="410300"/>
            <a:ext cx="8421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Подробнее о постановке задачи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Для чего предназначен ваш результат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важно в контексте вашей задачи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Кто пользователь вашего решения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1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6" name="Google Shape;166;p4"/>
          <p:cNvGraphicFramePr/>
          <p:nvPr/>
        </p:nvGraphicFramePr>
        <p:xfrm>
          <a:off x="311760" y="1536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{0FF17F19-E151-4645-AB61-65FC585EB5BA}</a:tableStyleId>
              </a:tblPr>
              <a:tblGrid>
                <a:gridCol w="1978200"/>
                <a:gridCol w="1978200"/>
                <a:gridCol w="1978200"/>
                <a:gridCol w="1978200"/>
              </a:tblGrid>
              <a:tr h="77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8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Импорт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Экспорт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Скорость, Кб/с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1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2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3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App 4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240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</a:t>
                      </a:r>
                      <a:endParaRPr b="0" sz="240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075" marL="9107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4"/>
          <p:cNvSpPr/>
          <p:nvPr/>
        </p:nvSpPr>
        <p:spPr>
          <a:xfrm>
            <a:off x="322920" y="5772960"/>
            <a:ext cx="791244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таблицы сравнения аналогов.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2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>
            <p:ph idx="4294967295" type="body"/>
          </p:nvPr>
        </p:nvSpPr>
        <p:spPr>
          <a:xfrm>
            <a:off x="311760" y="5868720"/>
            <a:ext cx="851976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схемы.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56840"/>
            <a:ext cx="9143280" cy="4511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3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6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размещения формулы в на слайде.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Si - элементы последовательности, Ki - функционалы над пространством.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800" y="2065680"/>
            <a:ext cx="3487320" cy="18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 4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"/>
          <p:cNvSpPr txBox="1"/>
          <p:nvPr>
            <p:ph idx="4294967295" type="body"/>
          </p:nvPr>
        </p:nvSpPr>
        <p:spPr>
          <a:xfrm>
            <a:off x="311760" y="4079880"/>
            <a:ext cx="8519760" cy="23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зависимостей. А - левый график, В - правый график.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Если вы ставили эксперименты, то укажите на каком компьютере: ОЗУ, процессор, видеоадаптер (Если нужно).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7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7"/>
          <p:cNvPicPr preferRelativeResize="0"/>
          <p:nvPr/>
        </p:nvPicPr>
        <p:blipFill rotWithShape="1">
          <a:blip r:embed="rId3">
            <a:alphaModFix/>
          </a:blip>
          <a:srcRect b="0" l="2340" r="0" t="0"/>
          <a:stretch/>
        </p:blipFill>
        <p:spPr>
          <a:xfrm>
            <a:off x="4699800" y="1509840"/>
            <a:ext cx="4437000" cy="226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7"/>
          <p:cNvPicPr preferRelativeResize="0"/>
          <p:nvPr/>
        </p:nvPicPr>
        <p:blipFill rotWithShape="1">
          <a:blip r:embed="rId4">
            <a:alphaModFix/>
          </a:blip>
          <a:srcRect b="0" l="2630" r="0" t="0"/>
          <a:stretch/>
        </p:blipFill>
        <p:spPr>
          <a:xfrm>
            <a:off x="70560" y="1536480"/>
            <a:ext cx="4487040" cy="221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848520" y="2030040"/>
            <a:ext cx="797400" cy="5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5323680" y="2030040"/>
            <a:ext cx="797400" cy="56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00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"/>
          <p:cNvSpPr txBox="1"/>
          <p:nvPr>
            <p:ph idx="4294967295"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>
            <p:ph idx="4294967295"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Проделанный обзор методов показал необходимость разработки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Сформулированы критерии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Спроектировано и опубликовано приложение для …, позволяющее ….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08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Экспериментальное исследование скорости работы приложения показало, что …. На 10000% быстрее чем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Дальнейшие направления исследований включают в себя ...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>
            <p:ph idx="12" type="sldNum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0000" spcFirstLastPara="1" rIns="9000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/>
</file>