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72" r:id="rId4"/>
    <p:sldId id="263" r:id="rId5"/>
    <p:sldId id="267" r:id="rId6"/>
    <p:sldId id="266" r:id="rId7"/>
    <p:sldId id="269" r:id="rId8"/>
    <p:sldId id="268" r:id="rId9"/>
    <p:sldId id="270" r:id="rId10"/>
    <p:sldId id="259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BD23A13-EA63-4D56-B6C2-D24A77A4A947}" type="datetimeFigureOut">
              <a:rPr lang="ru-RU" smtClean="0"/>
              <a:pPr/>
              <a:t>20.12.2017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A13-EA63-4D56-B6C2-D24A77A4A947}" type="datetimeFigureOut">
              <a:rPr lang="ru-RU" smtClean="0"/>
              <a:pPr/>
              <a:t>20.12.2017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A13-EA63-4D56-B6C2-D24A77A4A947}" type="datetimeFigureOut">
              <a:rPr lang="ru-RU" smtClean="0"/>
              <a:pPr/>
              <a:t>20.12.2017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A13-EA63-4D56-B6C2-D24A77A4A947}" type="datetimeFigureOut">
              <a:rPr lang="ru-RU" smtClean="0"/>
              <a:pPr/>
              <a:t>20.12.2017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A13-EA63-4D56-B6C2-D24A77A4A947}" type="datetimeFigureOut">
              <a:rPr lang="ru-RU" smtClean="0"/>
              <a:pPr/>
              <a:t>20.12.2017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A13-EA63-4D56-B6C2-D24A77A4A947}" type="datetimeFigureOut">
              <a:rPr lang="ru-RU" smtClean="0"/>
              <a:pPr/>
              <a:t>20.12.2017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D23A13-EA63-4D56-B6C2-D24A77A4A947}" type="datetimeFigureOut">
              <a:rPr lang="ru-RU" smtClean="0"/>
              <a:pPr/>
              <a:t>20.12.2017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BD23A13-EA63-4D56-B6C2-D24A77A4A947}" type="datetimeFigureOut">
              <a:rPr lang="ru-RU" smtClean="0"/>
              <a:pPr/>
              <a:t>20.12.2017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A13-EA63-4D56-B6C2-D24A77A4A947}" type="datetimeFigureOut">
              <a:rPr lang="ru-RU" smtClean="0"/>
              <a:pPr/>
              <a:t>20.12.2017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A13-EA63-4D56-B6C2-D24A77A4A947}" type="datetimeFigureOut">
              <a:rPr lang="ru-RU" smtClean="0"/>
              <a:pPr/>
              <a:t>20.12.2017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A13-EA63-4D56-B6C2-D24A77A4A947}" type="datetimeFigureOut">
              <a:rPr lang="ru-RU" smtClean="0"/>
              <a:pPr/>
              <a:t>20.12.2017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BD23A13-EA63-4D56-B6C2-D24A77A4A947}" type="datetimeFigureOut">
              <a:rPr lang="ru-RU" smtClean="0"/>
              <a:pPr/>
              <a:t>20.12.2017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Генераторы задач для </a:t>
            </a:r>
            <a:r>
              <a:rPr lang="ru-RU" b="1" dirty="0" err="1"/>
              <a:t>онлайн-курса</a:t>
            </a:r>
            <a:r>
              <a:rPr lang="ru-RU" b="1" dirty="0"/>
              <a:t> по </a:t>
            </a:r>
            <a:r>
              <a:rPr lang="ru-RU" b="1" dirty="0" err="1"/>
              <a:t>нереляционным</a:t>
            </a:r>
            <a:r>
              <a:rPr lang="ru-RU" b="1" dirty="0"/>
              <a:t> БД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b="1" dirty="0" smtClean="0"/>
          </a:p>
          <a:p>
            <a:r>
              <a:rPr lang="ru-RU" b="1" dirty="0" smtClean="0"/>
              <a:t>Презентация окончания </a:t>
            </a:r>
            <a:r>
              <a:rPr lang="ru-RU" b="1" dirty="0" smtClean="0"/>
              <a:t>четвертого</a:t>
            </a:r>
            <a:r>
              <a:rPr lang="ru-RU" b="1" dirty="0" smtClean="0"/>
              <a:t> </a:t>
            </a:r>
            <a:r>
              <a:rPr lang="ru-RU" b="1" dirty="0" smtClean="0"/>
              <a:t>этапа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08104" y="4221088"/>
            <a:ext cx="2936776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64008" marR="0" lvl="0" indent="0" algn="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ru-RU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Гайдук</a:t>
            </a:r>
            <a:r>
              <a:rPr kumimoji="0" lang="ru-RU" sz="240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М.А.</a:t>
            </a:r>
          </a:p>
          <a:p>
            <a:pPr marL="64008" marR="0" lvl="0" indent="0" algn="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ru-RU" sz="2400" baseline="0" dirty="0" err="1" smtClean="0">
                <a:solidFill>
                  <a:schemeClr val="tx2"/>
                </a:solidFill>
              </a:rPr>
              <a:t>Половинкин</a:t>
            </a:r>
            <a:r>
              <a:rPr lang="ru-RU" sz="2400" dirty="0" smtClean="0">
                <a:solidFill>
                  <a:schemeClr val="tx2"/>
                </a:solidFill>
              </a:rPr>
              <a:t> А.А.</a:t>
            </a:r>
            <a:endParaRPr kumimoji="0" lang="ru-RU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" marR="0" lvl="0" indent="0" algn="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ru-RU" sz="2400" dirty="0" smtClean="0">
                <a:solidFill>
                  <a:schemeClr val="tx2"/>
                </a:solidFill>
              </a:rPr>
              <a:t>группа 5304</a:t>
            </a:r>
          </a:p>
          <a:p>
            <a:pPr marL="64008" marR="0" lvl="0" indent="0" algn="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ru-RU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" marR="0" lvl="0" indent="0" algn="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ru-RU" sz="2400" dirty="0" err="1" smtClean="0">
                <a:solidFill>
                  <a:schemeClr val="tx2"/>
                </a:solidFill>
              </a:rPr>
              <a:t>Заславский</a:t>
            </a:r>
            <a:r>
              <a:rPr lang="ru-RU" sz="2400" dirty="0" smtClean="0">
                <a:solidFill>
                  <a:schemeClr val="tx2"/>
                </a:solidFill>
              </a:rPr>
              <a:t> М.М.</a:t>
            </a:r>
            <a:endParaRPr kumimoji="0" lang="ru-RU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ru-RU" dirty="0" smtClean="0"/>
              <a:t>В р</a:t>
            </a:r>
            <a:r>
              <a:rPr lang="ru-RU" dirty="0" smtClean="0"/>
              <a:t>езультате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729712"/>
          </a:xfrm>
        </p:spPr>
        <p:txBody>
          <a:bodyPr>
            <a:normAutofit fontScale="70000" lnSpcReduction="20000"/>
          </a:bodyPr>
          <a:lstStyle/>
          <a:p>
            <a:pPr marL="36000" indent="0">
              <a:lnSpc>
                <a:spcPct val="150000"/>
              </a:lnSpc>
              <a:buNone/>
            </a:pPr>
            <a:r>
              <a:rPr lang="ru-RU" sz="3000" dirty="0" smtClean="0">
                <a:latin typeface="Calibri" pitchFamily="34" charset="0"/>
                <a:cs typeface="Calibri" pitchFamily="34" charset="0"/>
              </a:rPr>
              <a:t>- Созданы тестовые задачи на </a:t>
            </a:r>
            <a:r>
              <a:rPr lang="en-US" sz="3000" dirty="0" err="1" smtClean="0">
                <a:latin typeface="Calibri" pitchFamily="34" charset="0"/>
                <a:cs typeface="Calibri" pitchFamily="34" charset="0"/>
              </a:rPr>
              <a:t>geoJSON</a:t>
            </a:r>
            <a:endParaRPr lang="ru-RU" sz="3000" dirty="0" smtClean="0">
              <a:latin typeface="Calibri" pitchFamily="34" charset="0"/>
              <a:cs typeface="Calibri" pitchFamily="34" charset="0"/>
            </a:endParaRPr>
          </a:p>
          <a:p>
            <a:pPr marL="36000" indent="0">
              <a:lnSpc>
                <a:spcPct val="150000"/>
              </a:lnSpc>
              <a:buNone/>
            </a:pPr>
            <a:r>
              <a:rPr lang="ru-RU" sz="3000" dirty="0" smtClean="0">
                <a:latin typeface="Calibri" pitchFamily="34" charset="0"/>
                <a:cs typeface="Calibri" pitchFamily="34" charset="0"/>
              </a:rPr>
              <a:t>- Созданы задачи:</a:t>
            </a:r>
            <a:endParaRPr lang="ru-RU" sz="3000" dirty="0" smtClean="0">
              <a:latin typeface="Calibri" pitchFamily="34" charset="0"/>
              <a:cs typeface="Calibri" pitchFamily="34" charset="0"/>
            </a:endParaRPr>
          </a:p>
          <a:p>
            <a:pPr marL="36000" indent="0">
              <a:lnSpc>
                <a:spcPct val="150000"/>
              </a:lnSpc>
            </a:pPr>
            <a:r>
              <a:rPr lang="ru-RU" sz="30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Простая задача на создание </a:t>
            </a:r>
            <a:r>
              <a:rPr lang="ru-RU" sz="30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индекса</a:t>
            </a:r>
          </a:p>
          <a:p>
            <a:pPr marL="36000" indent="0">
              <a:lnSpc>
                <a:spcPct val="150000"/>
              </a:lnSpc>
            </a:pPr>
            <a:r>
              <a:rPr lang="ru-RU" sz="3000" i="1" dirty="0" smtClean="0">
                <a:latin typeface="Calibri" pitchFamily="34" charset="0"/>
                <a:cs typeface="Calibri" pitchFamily="34" charset="0"/>
              </a:rPr>
              <a:t>   Задача </a:t>
            </a:r>
            <a:r>
              <a:rPr lang="en-US" sz="3000" i="1" dirty="0" smtClean="0">
                <a:latin typeface="Calibri" pitchFamily="34" charset="0"/>
                <a:cs typeface="Calibri" pitchFamily="34" charset="0"/>
              </a:rPr>
              <a:t>$near </a:t>
            </a:r>
            <a:r>
              <a:rPr lang="ru-RU" sz="3000" i="1" dirty="0" smtClean="0">
                <a:latin typeface="Calibri" pitchFamily="34" charset="0"/>
                <a:cs typeface="Calibri" pitchFamily="34" charset="0"/>
              </a:rPr>
              <a:t>- поиск объектов вокруг</a:t>
            </a:r>
          </a:p>
          <a:p>
            <a:pPr marL="36000" indent="0">
              <a:lnSpc>
                <a:spcPct val="150000"/>
              </a:lnSpc>
            </a:pPr>
            <a:r>
              <a:rPr lang="ru-RU" sz="30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3000" i="1" dirty="0" smtClean="0">
                <a:latin typeface="Calibri" pitchFamily="34" charset="0"/>
                <a:cs typeface="Calibri" pitchFamily="34" charset="0"/>
              </a:rPr>
              <a:t>  Задача </a:t>
            </a:r>
            <a:r>
              <a:rPr lang="en-US" sz="3000" i="1" dirty="0" smtClean="0">
                <a:latin typeface="Calibri" pitchFamily="34" charset="0"/>
                <a:cs typeface="Calibri" pitchFamily="34" charset="0"/>
              </a:rPr>
              <a:t>$</a:t>
            </a:r>
            <a:r>
              <a:rPr lang="en-US" sz="3000" i="1" dirty="0" err="1" smtClean="0">
                <a:latin typeface="Calibri" pitchFamily="34" charset="0"/>
                <a:cs typeface="Calibri" pitchFamily="34" charset="0"/>
              </a:rPr>
              <a:t>geoIntersects</a:t>
            </a:r>
            <a:r>
              <a:rPr lang="en-US" sz="3000" i="1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ru-RU" sz="3000" i="1" dirty="0" smtClean="0">
                <a:latin typeface="Calibri" pitchFamily="34" charset="0"/>
                <a:cs typeface="Calibri" pitchFamily="34" charset="0"/>
              </a:rPr>
              <a:t>пересечение с областью</a:t>
            </a:r>
          </a:p>
          <a:p>
            <a:pPr marL="36000" indent="0">
              <a:lnSpc>
                <a:spcPct val="150000"/>
              </a:lnSpc>
            </a:pPr>
            <a:r>
              <a:rPr lang="ru-RU" sz="3000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30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Задача </a:t>
            </a:r>
            <a:r>
              <a:rPr lang="en-US" sz="30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$</a:t>
            </a:r>
            <a:r>
              <a:rPr lang="en-US" sz="3000" i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geoWithin</a:t>
            </a:r>
            <a:r>
              <a:rPr lang="en-US" sz="30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ru-RU" sz="30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принадлежность к области</a:t>
            </a:r>
            <a:endParaRPr lang="ru-RU" sz="3000" i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36000" indent="0">
              <a:lnSpc>
                <a:spcPct val="150000"/>
              </a:lnSpc>
            </a:pPr>
            <a:r>
              <a:rPr lang="ru-RU" sz="3000" i="1" dirty="0" smtClean="0">
                <a:latin typeface="Calibri" pitchFamily="34" charset="0"/>
                <a:cs typeface="Calibri" pitchFamily="34" charset="0"/>
              </a:rPr>
              <a:t>   Задача $</a:t>
            </a:r>
            <a:r>
              <a:rPr lang="ru-RU" sz="3000" i="1" dirty="0" err="1" smtClean="0">
                <a:latin typeface="Calibri" pitchFamily="34" charset="0"/>
                <a:cs typeface="Calibri" pitchFamily="34" charset="0"/>
              </a:rPr>
              <a:t>geoWithin</a:t>
            </a:r>
            <a:r>
              <a:rPr lang="ru-RU" sz="3000" i="1" dirty="0" smtClean="0">
                <a:latin typeface="Calibri" pitchFamily="34" charset="0"/>
                <a:cs typeface="Calibri" pitchFamily="34" charset="0"/>
              </a:rPr>
              <a:t> - принадлежность к </a:t>
            </a:r>
            <a:r>
              <a:rPr lang="ru-RU" sz="3000" i="1" dirty="0" smtClean="0">
                <a:latin typeface="Calibri" pitchFamily="34" charset="0"/>
                <a:cs typeface="Calibri" pitchFamily="34" charset="0"/>
              </a:rPr>
              <a:t>всем областям </a:t>
            </a:r>
            <a:r>
              <a:rPr lang="ru-RU" sz="3000" i="1" dirty="0" smtClean="0">
                <a:latin typeface="Calibri" pitchFamily="34" charset="0"/>
                <a:cs typeface="Calibri" pitchFamily="34" charset="0"/>
              </a:rPr>
              <a:t>из </a:t>
            </a:r>
            <a:r>
              <a:rPr lang="ru-RU" sz="3000" i="1" dirty="0" smtClean="0">
                <a:latin typeface="Calibri" pitchFamily="34" charset="0"/>
                <a:cs typeface="Calibri" pitchFamily="34" charset="0"/>
              </a:rPr>
              <a:t>множества</a:t>
            </a:r>
          </a:p>
          <a:p>
            <a:pPr marL="36000" indent="0">
              <a:lnSpc>
                <a:spcPct val="150000"/>
              </a:lnSpc>
            </a:pPr>
            <a:r>
              <a:rPr lang="ru-RU" sz="3000" i="1" dirty="0" smtClean="0">
                <a:latin typeface="Calibri" pitchFamily="34" charset="0"/>
                <a:cs typeface="Calibri" pitchFamily="34" charset="0"/>
              </a:rPr>
              <a:t>   Задача </a:t>
            </a:r>
            <a:r>
              <a:rPr lang="ru-RU" sz="3000" i="1" dirty="0">
                <a:latin typeface="Calibri" pitchFamily="34" charset="0"/>
                <a:cs typeface="Calibri" pitchFamily="34" charset="0"/>
              </a:rPr>
              <a:t>$</a:t>
            </a:r>
            <a:r>
              <a:rPr lang="ru-RU" sz="3000" i="1" dirty="0" err="1">
                <a:latin typeface="Calibri" pitchFamily="34" charset="0"/>
                <a:cs typeface="Calibri" pitchFamily="34" charset="0"/>
              </a:rPr>
              <a:t>geoWithin</a:t>
            </a:r>
            <a:r>
              <a:rPr lang="ru-RU" sz="3000" i="1" dirty="0">
                <a:latin typeface="Calibri" pitchFamily="34" charset="0"/>
                <a:cs typeface="Calibri" pitchFamily="34" charset="0"/>
              </a:rPr>
              <a:t> - принадлежность к </a:t>
            </a:r>
            <a:r>
              <a:rPr lang="ru-RU" sz="3000" i="1" dirty="0" smtClean="0">
                <a:latin typeface="Calibri" pitchFamily="34" charset="0"/>
                <a:cs typeface="Calibri" pitchFamily="34" charset="0"/>
              </a:rPr>
              <a:t>хотя бы одной области </a:t>
            </a:r>
            <a:r>
              <a:rPr lang="ru-RU" sz="3000" i="1" dirty="0">
                <a:latin typeface="Calibri" pitchFamily="34" charset="0"/>
                <a:cs typeface="Calibri" pitchFamily="34" charset="0"/>
              </a:rPr>
              <a:t>из множества</a:t>
            </a:r>
          </a:p>
          <a:p>
            <a:pPr marL="36000" indent="0">
              <a:lnSpc>
                <a:spcPct val="150000"/>
              </a:lnSpc>
            </a:pPr>
            <a:endParaRPr lang="ru-RU" sz="3000" i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36000" lvl="1" indent="0">
              <a:lnSpc>
                <a:spcPct val="150000"/>
              </a:lnSpc>
              <a:buNone/>
            </a:pPr>
            <a:endParaRPr lang="ru-RU" sz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0668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921400"/>
          </a:xfrm>
        </p:spPr>
        <p:txBody>
          <a:bodyPr/>
          <a:lstStyle/>
          <a:p>
            <a:pPr marL="36000" lvl="1" indent="0">
              <a:lnSpc>
                <a:spcPct val="150000"/>
              </a:lnSpc>
              <a:buNone/>
            </a:pPr>
            <a:r>
              <a:rPr lang="ru-RU" sz="24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Репозиторий</a:t>
            </a:r>
            <a:r>
              <a:rPr lang="ru-RU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https://github.com/moevm/mse_nosql_tasks_course</a:t>
            </a:r>
            <a:endParaRPr lang="ru-RU" sz="2400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6000" lvl="1" indent="0">
              <a:lnSpc>
                <a:spcPct val="150000"/>
              </a:lnSpc>
              <a:buNone/>
            </a:pPr>
            <a:r>
              <a:rPr lang="ru-RU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Курс на </a:t>
            </a:r>
            <a:r>
              <a:rPr lang="en-US" sz="24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Stepik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https://stepik.org/course/3672</a:t>
            </a:r>
            <a:endParaRPr lang="ru-RU" sz="2400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ru-RU" dirty="0" smtClean="0"/>
              <a:t>Как задумывался курс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8840"/>
            <a:ext cx="2457450" cy="24003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831504"/>
            <a:ext cx="2605658" cy="12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4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ru-RU" dirty="0" smtClean="0"/>
              <a:t>Как получилось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53671"/>
            <a:ext cx="2400300" cy="2238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953671"/>
            <a:ext cx="28765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3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ru-RU" dirty="0" smtClean="0"/>
              <a:t>План </a:t>
            </a:r>
            <a:r>
              <a:rPr lang="ru-RU" dirty="0" smtClean="0"/>
              <a:t>четвертого </a:t>
            </a:r>
            <a:r>
              <a:rPr lang="ru-RU" dirty="0" smtClean="0"/>
              <a:t>этапа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Оформление курса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Задачи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на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geoJSON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 виде тестов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Исправления багов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lang="ru-RU" dirty="0" smtClean="0"/>
              <a:t>Оформление курса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725107"/>
            <a:ext cx="4618856" cy="50938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240" y="1717650"/>
            <a:ext cx="2529008" cy="365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4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lang="ru-RU" dirty="0" smtClean="0"/>
              <a:t>Оформление курса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48" y="1628800"/>
            <a:ext cx="4543425" cy="12763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628800"/>
            <a:ext cx="3133725" cy="48196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67" y="3068960"/>
            <a:ext cx="4567203" cy="273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1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899" y="662644"/>
            <a:ext cx="8229600" cy="1066800"/>
          </a:xfrm>
        </p:spPr>
        <p:txBody>
          <a:bodyPr/>
          <a:lstStyle/>
          <a:p>
            <a:r>
              <a:rPr lang="ru-RU" dirty="0" smtClean="0"/>
              <a:t>Успеваемость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86" y="1726803"/>
            <a:ext cx="79819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7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2937" y="620688"/>
            <a:ext cx="8229600" cy="1066800"/>
          </a:xfrm>
        </p:spPr>
        <p:txBody>
          <a:bodyPr/>
          <a:lstStyle/>
          <a:p>
            <a:r>
              <a:rPr lang="ru-RU" dirty="0" smtClean="0"/>
              <a:t>Что-то пошло не так…</a:t>
            </a:r>
            <a:endParaRPr lang="ru-RU" dirty="0"/>
          </a:p>
        </p:txBody>
      </p:sp>
      <p:pic>
        <p:nvPicPr>
          <p:cNvPr id="1026" name="Picture 2" descr="https://d1ro8r1rbfn3jf.cloudfront.net/ms_134804/dOhWZpROkIuT1isAqiS1PoFiI8cz8F/Grade%2BBook%2B-%2B%25D0%2593%25D0%25B5%25D0%25BE%25D0%25B7%25D0%25B0%25D0%25BF%25D1%2580%25D0%25BE%25D1%2581%25D1%258B%2B%25D0%25B2%2BMongoDB%2B-%2BGoogle%2BChrome%2B2017-12-20%2B12.00.25.png?Expires=1513846856&amp;Signature=DaUUmuDoQbNQvA8lPW9HZ~KMt6tl8MXORsY1JxgtuHnH8fMQddNsMTDKVUwTwMgJUL3FA6uCWcoMNVzegntK7B37K6wZZTJUOQz-WH8K7bVmdXgur6~IhwavYZrQW-STZMognu~cV8R8s6m7JXLWJ4spDO6xU~8VSnjpbv8rFeSxUs8YYztg3Kyo5bAmYHDvGs2TfT9jBRkJ~WWA7XF6sprQ~U9ZmQPFQl-fz2-xJKRQ~wc6Pakptj4mVyRDK2F0sM2OdThLcYFVjeN7X86EJwqhMDEx2g4o1wkhG3VotN-Rhi5VWhGPGm4GWp-kzZWAoIRp5exmb7NTSRBeRnvbgQ__&amp;Key-Pair-Id=APKAJHEJJBIZWFB73R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37" y="1687488"/>
            <a:ext cx="797242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6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696"/>
            <a:ext cx="4473416" cy="37444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472" y="692696"/>
            <a:ext cx="4752528" cy="3353172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H="1" flipV="1">
            <a:off x="3419872" y="3717032"/>
            <a:ext cx="1440160" cy="2160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5292080" y="908720"/>
            <a:ext cx="576064" cy="4968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55776" y="5949280"/>
            <a:ext cx="5472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Задача тестировалась с помощью оператора </a:t>
            </a:r>
            <a:r>
              <a:rPr lang="en-US" dirty="0" smtClean="0"/>
              <a:t>and, </a:t>
            </a:r>
            <a:r>
              <a:rPr lang="ru-RU" dirty="0" smtClean="0"/>
              <a:t>а предлагаем использовать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66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162</TotalTime>
  <Words>142</Words>
  <Application>Microsoft Office PowerPoint</Application>
  <PresentationFormat>Экран (4:3)</PresentationFormat>
  <Paragraphs>31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Georgia</vt:lpstr>
      <vt:lpstr>Trebuchet MS</vt:lpstr>
      <vt:lpstr>Wingdings 2</vt:lpstr>
      <vt:lpstr>Городская</vt:lpstr>
      <vt:lpstr>Генераторы задач для онлайн-курса по нереляционным БД </vt:lpstr>
      <vt:lpstr>Как задумывался курс</vt:lpstr>
      <vt:lpstr>Как получилось</vt:lpstr>
      <vt:lpstr>План четвертого этапа</vt:lpstr>
      <vt:lpstr>Оформление курса</vt:lpstr>
      <vt:lpstr>Оформление курса</vt:lpstr>
      <vt:lpstr>Успеваемость</vt:lpstr>
      <vt:lpstr>Что-то пошло не так…</vt:lpstr>
      <vt:lpstr>Презентация PowerPoint</vt:lpstr>
      <vt:lpstr>В результате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Генераторы задач для онлайн-курса по нереляционным БД</dc:title>
  <dc:creator>Milana</dc:creator>
  <cp:lastModifiedBy>Алексей Половинкин</cp:lastModifiedBy>
  <cp:revision>23</cp:revision>
  <dcterms:created xsi:type="dcterms:W3CDTF">2017-10-25T17:30:26Z</dcterms:created>
  <dcterms:modified xsi:type="dcterms:W3CDTF">2017-12-20T09:45:45Z</dcterms:modified>
</cp:coreProperties>
</file>