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60" r:id="rId3"/>
    <p:sldId id="261" r:id="rId4"/>
    <p:sldId id="279" r:id="rId5"/>
    <p:sldId id="294" r:id="rId6"/>
    <p:sldId id="295" r:id="rId7"/>
    <p:sldId id="276" r:id="rId8"/>
    <p:sldId id="278" r:id="rId9"/>
    <p:sldId id="277" r:id="rId10"/>
    <p:sldId id="286" r:id="rId11"/>
    <p:sldId id="292" r:id="rId12"/>
    <p:sldId id="288" r:id="rId13"/>
    <p:sldId id="289" r:id="rId14"/>
    <p:sldId id="290" r:id="rId15"/>
    <p:sldId id="291" r:id="rId16"/>
    <p:sldId id="293" r:id="rId17"/>
    <p:sldId id="280" r:id="rId18"/>
    <p:sldId id="263" r:id="rId19"/>
    <p:sldId id="264" r:id="rId20"/>
    <p:sldId id="270" r:id="rId21"/>
    <p:sldId id="271" r:id="rId22"/>
    <p:sldId id="272" r:id="rId23"/>
    <p:sldId id="287" r:id="rId24"/>
    <p:sldId id="282" r:id="rId25"/>
    <p:sldId id="265" r:id="rId26"/>
    <p:sldId id="266" r:id="rId27"/>
    <p:sldId id="267" r:id="rId28"/>
    <p:sldId id="283" r:id="rId29"/>
    <p:sldId id="284" r:id="rId30"/>
    <p:sldId id="285" r:id="rId31"/>
    <p:sldId id="281" r:id="rId32"/>
    <p:sldId id="296" r:id="rId33"/>
    <p:sldId id="268" r:id="rId34"/>
    <p:sldId id="299" r:id="rId35"/>
    <p:sldId id="274" r:id="rId36"/>
    <p:sldId id="269" r:id="rId37"/>
    <p:sldId id="297" r:id="rId38"/>
    <p:sldId id="298" r:id="rId39"/>
    <p:sldId id="262" r:id="rId40"/>
    <p:sldId id="273" r:id="rId41"/>
    <p:sldId id="275" r:id="rId4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C74CFD24-E2FA-4E25-BA86-593218833156}">
  <a:tblStyle styleId="{C74CFD24-E2FA-4E25-BA86-59321883315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EDE6"/>
          </a:solidFill>
        </a:fill>
      </a:tcStyle>
    </a:wholeTbl>
    <a:band1H>
      <a:tcStyle>
        <a:tcBdr/>
        <a:fill>
          <a:solidFill>
            <a:srgbClr val="FFDACA"/>
          </a:solidFill>
        </a:fill>
      </a:tcStyle>
    </a:band1H>
    <a:band1V>
      <a:tcStyle>
        <a:tcBdr/>
        <a:fill>
          <a:solidFill>
            <a:srgbClr val="FFDACA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8516" autoAdjust="0"/>
    <p:restoredTop sz="94660"/>
  </p:normalViewPr>
  <p:slideViewPr>
    <p:cSldViewPr>
      <p:cViewPr varScale="1">
        <p:scale>
          <a:sx n="111" d="100"/>
          <a:sy n="111" d="100"/>
        </p:scale>
        <p:origin x="88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43533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87084" y="69754"/>
            <a:ext cx="12017828" cy="6692200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rgbClr val="FFC4A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727200" y="3200400"/>
            <a:ext cx="8534399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09600" y="1505929"/>
            <a:ext cx="10972799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mbria"/>
              <a:buNone/>
              <a:defRPr sz="4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A5495C-C103-4951-B3DA-3867E286DFC4}"/>
              </a:ext>
            </a:extLst>
          </p:cNvPr>
          <p:cNvGrpSpPr/>
          <p:nvPr userDrawn="1"/>
        </p:nvGrpSpPr>
        <p:grpSpPr>
          <a:xfrm>
            <a:off x="8382000" y="5405594"/>
            <a:ext cx="4094190" cy="1831852"/>
            <a:chOff x="8382000" y="5405594"/>
            <a:chExt cx="4094190" cy="1831852"/>
          </a:xfrm>
        </p:grpSpPr>
        <p:pic>
          <p:nvPicPr>
            <p:cNvPr id="15" name="Picture 14" descr="Image result for labview 2016 logo">
              <a:extLst>
                <a:ext uri="{FF2B5EF4-FFF2-40B4-BE49-F238E27FC236}">
                  <a16:creationId xmlns:a16="http://schemas.microsoft.com/office/drawing/2014/main" id="{70EF5458-6F14-40C5-B8EC-B016AAA6D5A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69121"/>
              <a:ext cx="989249" cy="99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090DBF1-EA48-4FC0-A45C-94E961DA49F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5535" y="5405594"/>
              <a:ext cx="3660655" cy="183185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‹#›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16C37D-C4CE-448B-85B3-36134B8C27D2}"/>
              </a:ext>
            </a:extLst>
          </p:cNvPr>
          <p:cNvGrpSpPr/>
          <p:nvPr userDrawn="1"/>
        </p:nvGrpSpPr>
        <p:grpSpPr>
          <a:xfrm>
            <a:off x="8382000" y="5405594"/>
            <a:ext cx="4094190" cy="1831852"/>
            <a:chOff x="8382000" y="5405594"/>
            <a:chExt cx="4094190" cy="1831852"/>
          </a:xfrm>
        </p:grpSpPr>
        <p:pic>
          <p:nvPicPr>
            <p:cNvPr id="11" name="Picture 10" descr="Image result for labview 2016 logo">
              <a:extLst>
                <a:ext uri="{FF2B5EF4-FFF2-40B4-BE49-F238E27FC236}">
                  <a16:creationId xmlns:a16="http://schemas.microsoft.com/office/drawing/2014/main" id="{51268F36-3CED-44A6-82BC-1C9AC6CC83D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69121"/>
              <a:ext cx="989249" cy="99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5248801-DEC3-4712-B71E-A28B1BA13B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5535" y="5405594"/>
              <a:ext cx="3660655" cy="183185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87084" y="69754"/>
            <a:ext cx="12017828" cy="6692200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1066800" y="6172200"/>
            <a:ext cx="5333998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/>
          <p:nvPr/>
        </p:nvSpPr>
        <p:spPr>
          <a:xfrm rot="10800000" flipH="1">
            <a:off x="92550" y="2376828"/>
            <a:ext cx="12018020" cy="91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92195" y="2341475"/>
            <a:ext cx="12018373" cy="45718"/>
          </a:xfrm>
          <a:prstGeom prst="rect">
            <a:avLst/>
          </a:prstGeom>
          <a:solidFill>
            <a:srgbClr val="FFC4A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91075" y="2468880"/>
            <a:ext cx="12019495" cy="45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46"/>
          <p:cNvSpPr>
            <a:spLocks noGrp="1"/>
          </p:cNvSpPr>
          <p:nvPr>
            <p:ph type="sldNum" idx="12"/>
          </p:nvPr>
        </p:nvSpPr>
        <p:spPr>
          <a:xfrm>
            <a:off x="195070" y="6208776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963083" y="2547938"/>
            <a:ext cx="10363200" cy="13382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-23114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387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2336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-2286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963083" y="9525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33FA1AF-21BE-455A-BDE5-83F1654E1785}"/>
              </a:ext>
            </a:extLst>
          </p:cNvPr>
          <p:cNvGrpSpPr/>
          <p:nvPr userDrawn="1"/>
        </p:nvGrpSpPr>
        <p:grpSpPr>
          <a:xfrm>
            <a:off x="8382000" y="5405594"/>
            <a:ext cx="4094190" cy="1831852"/>
            <a:chOff x="8382000" y="5405594"/>
            <a:chExt cx="4094190" cy="1831852"/>
          </a:xfrm>
        </p:grpSpPr>
        <p:pic>
          <p:nvPicPr>
            <p:cNvPr id="15" name="Picture 14" descr="Image result for labview 2016 logo">
              <a:extLst>
                <a:ext uri="{FF2B5EF4-FFF2-40B4-BE49-F238E27FC236}">
                  <a16:creationId xmlns:a16="http://schemas.microsoft.com/office/drawing/2014/main" id="{2681A9AB-A4AF-4512-AA2A-920174F60E1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69121"/>
              <a:ext cx="989249" cy="99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CDB6231-080A-4170-874D-70EBFE492D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5535" y="5405594"/>
              <a:ext cx="3660655" cy="183185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85344" y="69753"/>
            <a:ext cx="12017828" cy="6693408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962400" y="1600200"/>
            <a:ext cx="76199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-23114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387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2336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-2286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sldNum" idx="12"/>
          </p:nvPr>
        </p:nvSpPr>
        <p:spPr>
          <a:xfrm>
            <a:off x="195070" y="6208776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3" name="Shape 83"/>
          <p:cNvSpPr/>
          <p:nvPr/>
        </p:nvSpPr>
        <p:spPr>
          <a:xfrm rot="10800000" flipH="1">
            <a:off x="91076" y="4683553"/>
            <a:ext cx="12009119" cy="91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91345" y="4650475"/>
            <a:ext cx="12008852" cy="45718"/>
          </a:xfrm>
          <a:prstGeom prst="rect">
            <a:avLst/>
          </a:prstGeom>
          <a:solidFill>
            <a:srgbClr val="FFC4A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91346" y="4773225"/>
            <a:ext cx="12008849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1219200" y="5445825"/>
            <a:ext cx="9753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-10287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133985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1498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79999"/>
              <a:buFont typeface="Noto Sans Symbols"/>
              <a:buChar char="●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-12065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219200" y="4900550"/>
            <a:ext cx="9753599" cy="522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28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91078" y="66676"/>
            <a:ext cx="12002497" cy="458152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4114799" y="-144780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 rot="5400000">
            <a:off x="2001836" y="-507995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 rot="5400000">
            <a:off x="7254557" y="1859283"/>
            <a:ext cx="5851525" cy="2682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>
            <a:alphaModFix/>
          </a:blip>
          <a:tile tx="0" ty="0" sx="55000" sy="5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85344" y="69753"/>
            <a:ext cx="12017828" cy="6693408"/>
          </a:xfrm>
          <a:prstGeom prst="roundRect">
            <a:avLst>
              <a:gd name="adj" fmla="val 4929"/>
            </a:avLst>
          </a:prstGeom>
          <a:blipFill rotWithShape="1">
            <a:blip r:embed="rId10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1727200" y="3200400"/>
            <a:ext cx="8534399" cy="1600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Brandon Moe </a:t>
            </a:r>
            <a:endParaRPr sz="26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609600" y="1505929"/>
            <a:ext cx="10972799" cy="14700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mbria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Lecture 1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med" advClick="0" advTm="10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10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at runtime to see values at given point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576513"/>
            <a:ext cx="6025429" cy="409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2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11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Troubleshooting code </a:t>
            </a:r>
          </a:p>
          <a:p>
            <a:r>
              <a:rPr lang="en-US" dirty="0"/>
              <a:t>Will run the program to this point and then stop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439" y="2971800"/>
            <a:ext cx="1927961" cy="136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2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12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program gets stuck in a while loop or if a for loop never ends. </a:t>
            </a:r>
          </a:p>
          <a:p>
            <a:r>
              <a:rPr lang="en-US" dirty="0"/>
              <a:t>This can happen if you put a while loop inside of a while loop.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</a:t>
            </a:r>
          </a:p>
        </p:txBody>
      </p:sp>
    </p:spTree>
    <p:extLst>
      <p:ext uri="{BB962C8B-B14F-4D97-AF65-F5344CB8AC3E}">
        <p14:creationId xmlns:p14="http://schemas.microsoft.com/office/powerpoint/2010/main" val="1097441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13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ALLWAYS COMMENT YOUR CODE!!!!</a:t>
            </a:r>
          </a:p>
          <a:p>
            <a:r>
              <a:rPr lang="en-US" dirty="0"/>
              <a:t>REMEMBER TO COMMENT YOUR CODE. </a:t>
            </a:r>
          </a:p>
          <a:p>
            <a:r>
              <a:rPr lang="en-US" dirty="0"/>
              <a:t>DID YOU COMMENT YOUR CODE?</a:t>
            </a:r>
          </a:p>
          <a:p>
            <a:r>
              <a:rPr lang="en-US" dirty="0"/>
              <a:t>If anything could ever be misinterpreted in your code, comment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Commenting code</a:t>
            </a:r>
          </a:p>
        </p:txBody>
      </p:sp>
    </p:spTree>
    <p:extLst>
      <p:ext uri="{BB962C8B-B14F-4D97-AF65-F5344CB8AC3E}">
        <p14:creationId xmlns:p14="http://schemas.microsoft.com/office/powerpoint/2010/main" val="758930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14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Spaghetti code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6" y="1381942"/>
            <a:ext cx="8935895" cy="48283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53400" y="1077142"/>
            <a:ext cx="2819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Competition Code </a:t>
            </a:r>
          </a:p>
        </p:txBody>
      </p:sp>
    </p:spTree>
    <p:extLst>
      <p:ext uri="{BB962C8B-B14F-4D97-AF65-F5344CB8AC3E}">
        <p14:creationId xmlns:p14="http://schemas.microsoft.com/office/powerpoint/2010/main" val="1023076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15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 section ends </a:t>
            </a:r>
          </a:p>
          <a:p>
            <a:r>
              <a:rPr lang="en-US" dirty="0"/>
              <a:t>Uses CPU to run this section </a:t>
            </a:r>
          </a:p>
          <a:p>
            <a:r>
              <a:rPr lang="en-US" dirty="0"/>
              <a:t>Slows your code down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Points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3352800"/>
            <a:ext cx="3167063" cy="22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66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16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C-e: goes between front panel and block diagram</a:t>
            </a:r>
          </a:p>
          <a:p>
            <a:r>
              <a:rPr lang="en-US" dirty="0"/>
              <a:t>C-b: cleans up any broken wires</a:t>
            </a:r>
          </a:p>
          <a:p>
            <a:r>
              <a:rPr lang="en-US" dirty="0"/>
              <a:t>C-u: cleans up the highlighted code </a:t>
            </a:r>
          </a:p>
          <a:p>
            <a:pPr lvl="1"/>
            <a:r>
              <a:rPr lang="en-US" dirty="0"/>
              <a:t>Be carful with this one </a:t>
            </a:r>
          </a:p>
          <a:p>
            <a:r>
              <a:rPr lang="en-US" dirty="0"/>
              <a:t> C-S-n: pulls up the navigation window </a:t>
            </a:r>
          </a:p>
          <a:p>
            <a:pPr lvl="1"/>
            <a:r>
              <a:rPr lang="en-US" dirty="0"/>
              <a:t>Very helpful in big code </a:t>
            </a:r>
          </a:p>
          <a:p>
            <a:r>
              <a:rPr lang="en-US" dirty="0"/>
              <a:t> C-l: error list </a:t>
            </a:r>
          </a:p>
          <a:p>
            <a:r>
              <a:rPr lang="en-US" dirty="0"/>
              <a:t>C-z: undo </a:t>
            </a:r>
          </a:p>
          <a:p>
            <a:r>
              <a:rPr lang="en-US" dirty="0"/>
              <a:t>C-mouse: moves whole program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LabVIEW Keystrokes to know</a:t>
            </a:r>
          </a:p>
        </p:txBody>
      </p:sp>
    </p:spTree>
    <p:extLst>
      <p:ext uri="{BB962C8B-B14F-4D97-AF65-F5344CB8AC3E}">
        <p14:creationId xmlns:p14="http://schemas.microsoft.com/office/powerpoint/2010/main" val="4096435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17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</a:p>
        </p:txBody>
      </p:sp>
    </p:spTree>
    <p:extLst>
      <p:ext uri="{BB962C8B-B14F-4D97-AF65-F5344CB8AC3E}">
        <p14:creationId xmlns:p14="http://schemas.microsoft.com/office/powerpoint/2010/main" val="1399715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18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</a:p>
        </p:txBody>
      </p:sp>
      <p:pic>
        <p:nvPicPr>
          <p:cNvPr id="1026" name="Picture 2" descr="Image result for programming data ty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8672513" cy="331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678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19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 or False values </a:t>
            </a:r>
          </a:p>
          <a:p>
            <a:r>
              <a:rPr lang="en-US" dirty="0"/>
              <a:t>Used for comparison</a:t>
            </a:r>
          </a:p>
          <a:p>
            <a:r>
              <a:rPr lang="en-US" dirty="0"/>
              <a:t>Represented by a green line in LabVIEW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124200"/>
            <a:ext cx="5829300" cy="341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1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r>
              <a:rPr lang="en-US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lang="en-US" sz="1400" b="0" i="0" u="none" strike="noStrike" cap="none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LabVIEW is a visual based programming language used in manufacturing and is very easy to learn. </a:t>
            </a:r>
          </a:p>
          <a:p>
            <a:r>
              <a:rPr lang="en-US" dirty="0"/>
              <a:t>The best way to learn LabVIEW is to get onto a computer and start playing around with it. Get familiar with it.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6571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20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Integers are represented by blue in LabVIEW</a:t>
            </a:r>
          </a:p>
          <a:p>
            <a:r>
              <a:rPr lang="en-US" dirty="0"/>
              <a:t>Standard LabVIEW </a:t>
            </a:r>
            <a:r>
              <a:rPr lang="en-US" dirty="0" err="1"/>
              <a:t>int</a:t>
            </a:r>
            <a:r>
              <a:rPr lang="en-US" dirty="0"/>
              <a:t> is a long (32 bit)</a:t>
            </a:r>
          </a:p>
          <a:p>
            <a:r>
              <a:rPr lang="en-US" dirty="0"/>
              <a:t>Range is -2147483648 to 2147483647</a:t>
            </a:r>
          </a:p>
          <a:p>
            <a:r>
              <a:rPr lang="en-US" u="sng" dirty="0"/>
              <a:t>INTEGERS CAN NOT BE DECIMALS!!!!!!!</a:t>
            </a:r>
          </a:p>
          <a:p>
            <a:r>
              <a:rPr lang="en-US" dirty="0"/>
              <a:t>EX: 10		-7		</a:t>
            </a:r>
            <a:r>
              <a:rPr lang="en-US" strike="sngStrike" dirty="0"/>
              <a:t>11.2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(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522" y="1472214"/>
            <a:ext cx="3429000" cy="261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19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21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common data type used </a:t>
            </a:r>
          </a:p>
          <a:p>
            <a:r>
              <a:rPr lang="en-US" dirty="0"/>
              <a:t>64 bit </a:t>
            </a:r>
          </a:p>
          <a:p>
            <a:r>
              <a:rPr lang="en-US" dirty="0"/>
              <a:t>Has a max range of ~15 digits </a:t>
            </a:r>
          </a:p>
          <a:p>
            <a:r>
              <a:rPr lang="en-US" dirty="0"/>
              <a:t>This can be a decimal value</a:t>
            </a:r>
          </a:p>
          <a:p>
            <a:r>
              <a:rPr lang="en-US" dirty="0"/>
              <a:t>Represented in LabVIEW by Orange </a:t>
            </a:r>
          </a:p>
          <a:p>
            <a:r>
              <a:rPr lang="en-US" dirty="0"/>
              <a:t>Also allows for all mathematical values like Pi, e, infinity, log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4495800"/>
            <a:ext cx="4614111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84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22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to represent text in programs.</a:t>
            </a:r>
          </a:p>
          <a:p>
            <a:r>
              <a:rPr lang="en-US" dirty="0"/>
              <a:t>Program reads text in ASCII format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533400"/>
            <a:ext cx="2809875" cy="2430765"/>
          </a:xfrm>
          <a:prstGeom prst="rect">
            <a:avLst/>
          </a:prstGeom>
        </p:spPr>
      </p:pic>
      <p:pic>
        <p:nvPicPr>
          <p:cNvPr id="2050" name="Picture 2" descr="Image result for ascii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78610"/>
            <a:ext cx="6300788" cy="418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294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23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joystick buttons</a:t>
            </a:r>
          </a:p>
          <a:p>
            <a:r>
              <a:rPr lang="en-US" dirty="0"/>
              <a:t>Start at 0 </a:t>
            </a:r>
          </a:p>
          <a:p>
            <a:r>
              <a:rPr lang="en-US" dirty="0"/>
              <a:t>Can hold any data type </a:t>
            </a:r>
          </a:p>
          <a:p>
            <a:r>
              <a:rPr lang="en-US" dirty="0"/>
              <a:t>Places in array are known as “Array Index x”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922718"/>
              </p:ext>
            </p:extLst>
          </p:nvPr>
        </p:nvGraphicFramePr>
        <p:xfrm>
          <a:off x="9220200" y="719666"/>
          <a:ext cx="9398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4172174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71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48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97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06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36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7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83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29305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383766" y="343263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05747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24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Comparison </a:t>
            </a:r>
          </a:p>
        </p:txBody>
      </p:sp>
    </p:spTree>
    <p:extLst>
      <p:ext uri="{BB962C8B-B14F-4D97-AF65-F5344CB8AC3E}">
        <p14:creationId xmlns:p14="http://schemas.microsoft.com/office/powerpoint/2010/main" val="1520743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25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Gate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521" y="2476499"/>
            <a:ext cx="3986879" cy="25146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240009"/>
              </p:ext>
            </p:extLst>
          </p:nvPr>
        </p:nvGraphicFramePr>
        <p:xfrm>
          <a:off x="1219200" y="2789767"/>
          <a:ext cx="4850478" cy="1888065"/>
        </p:xfrm>
        <a:graphic>
          <a:graphicData uri="http://schemas.openxmlformats.org/drawingml/2006/table">
            <a:tbl>
              <a:tblPr firstRow="1" bandRow="1">
                <a:tableStyleId>{C74CFD24-E2FA-4E25-BA86-593218833156}</a:tableStyleId>
              </a:tblPr>
              <a:tblGrid>
                <a:gridCol w="1616826">
                  <a:extLst>
                    <a:ext uri="{9D8B030D-6E8A-4147-A177-3AD203B41FA5}">
                      <a16:colId xmlns:a16="http://schemas.microsoft.com/office/drawing/2014/main" val="2632060285"/>
                    </a:ext>
                  </a:extLst>
                </a:gridCol>
                <a:gridCol w="1616826">
                  <a:extLst>
                    <a:ext uri="{9D8B030D-6E8A-4147-A177-3AD203B41FA5}">
                      <a16:colId xmlns:a16="http://schemas.microsoft.com/office/drawing/2014/main" val="782672201"/>
                    </a:ext>
                  </a:extLst>
                </a:gridCol>
                <a:gridCol w="1616826">
                  <a:extLst>
                    <a:ext uri="{9D8B030D-6E8A-4147-A177-3AD203B41FA5}">
                      <a16:colId xmlns:a16="http://schemas.microsoft.com/office/drawing/2014/main" val="3941596992"/>
                    </a:ext>
                  </a:extLst>
                </a:gridCol>
              </a:tblGrid>
              <a:tr h="37761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243270"/>
                  </a:ext>
                </a:extLst>
              </a:tr>
              <a:tr h="37761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820659"/>
                  </a:ext>
                </a:extLst>
              </a:tr>
              <a:tr h="37761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904390"/>
                  </a:ext>
                </a:extLst>
              </a:tr>
              <a:tr h="37761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131124"/>
                  </a:ext>
                </a:extLst>
              </a:tr>
              <a:tr h="37761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19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821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26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Gate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008980"/>
              </p:ext>
            </p:extLst>
          </p:nvPr>
        </p:nvGraphicFramePr>
        <p:xfrm>
          <a:off x="1216981" y="2789767"/>
          <a:ext cx="4850478" cy="1888065"/>
        </p:xfrm>
        <a:graphic>
          <a:graphicData uri="http://schemas.openxmlformats.org/drawingml/2006/table">
            <a:tbl>
              <a:tblPr firstRow="1" bandRow="1">
                <a:tableStyleId>{C74CFD24-E2FA-4E25-BA86-593218833156}</a:tableStyleId>
              </a:tblPr>
              <a:tblGrid>
                <a:gridCol w="1616826">
                  <a:extLst>
                    <a:ext uri="{9D8B030D-6E8A-4147-A177-3AD203B41FA5}">
                      <a16:colId xmlns:a16="http://schemas.microsoft.com/office/drawing/2014/main" val="2632060285"/>
                    </a:ext>
                  </a:extLst>
                </a:gridCol>
                <a:gridCol w="1616826">
                  <a:extLst>
                    <a:ext uri="{9D8B030D-6E8A-4147-A177-3AD203B41FA5}">
                      <a16:colId xmlns:a16="http://schemas.microsoft.com/office/drawing/2014/main" val="782672201"/>
                    </a:ext>
                  </a:extLst>
                </a:gridCol>
                <a:gridCol w="1616826">
                  <a:extLst>
                    <a:ext uri="{9D8B030D-6E8A-4147-A177-3AD203B41FA5}">
                      <a16:colId xmlns:a16="http://schemas.microsoft.com/office/drawing/2014/main" val="3941596992"/>
                    </a:ext>
                  </a:extLst>
                </a:gridCol>
              </a:tblGrid>
              <a:tr h="37761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243270"/>
                  </a:ext>
                </a:extLst>
              </a:tr>
              <a:tr h="37761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820659"/>
                  </a:ext>
                </a:extLst>
              </a:tr>
              <a:tr h="37761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904390"/>
                  </a:ext>
                </a:extLst>
              </a:tr>
              <a:tr h="37761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131124"/>
                  </a:ext>
                </a:extLst>
              </a:tr>
              <a:tr h="37761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19922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2514600"/>
            <a:ext cx="3505200" cy="24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82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27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Gate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307023"/>
              </p:ext>
            </p:extLst>
          </p:nvPr>
        </p:nvGraphicFramePr>
        <p:xfrm>
          <a:off x="1216981" y="2789767"/>
          <a:ext cx="3233652" cy="1132839"/>
        </p:xfrm>
        <a:graphic>
          <a:graphicData uri="http://schemas.openxmlformats.org/drawingml/2006/table">
            <a:tbl>
              <a:tblPr firstRow="1" bandRow="1">
                <a:tableStyleId>{C74CFD24-E2FA-4E25-BA86-593218833156}</a:tableStyleId>
              </a:tblPr>
              <a:tblGrid>
                <a:gridCol w="1616826">
                  <a:extLst>
                    <a:ext uri="{9D8B030D-6E8A-4147-A177-3AD203B41FA5}">
                      <a16:colId xmlns:a16="http://schemas.microsoft.com/office/drawing/2014/main" val="2632060285"/>
                    </a:ext>
                  </a:extLst>
                </a:gridCol>
                <a:gridCol w="1616826">
                  <a:extLst>
                    <a:ext uri="{9D8B030D-6E8A-4147-A177-3AD203B41FA5}">
                      <a16:colId xmlns:a16="http://schemas.microsoft.com/office/drawing/2014/main" val="3941596992"/>
                    </a:ext>
                  </a:extLst>
                </a:gridCol>
              </a:tblGrid>
              <a:tr h="37761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243270"/>
                  </a:ext>
                </a:extLst>
              </a:tr>
              <a:tr h="37761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820659"/>
                  </a:ext>
                </a:extLst>
              </a:tr>
              <a:tr h="37761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904390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548254"/>
            <a:ext cx="4798127" cy="161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06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28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</a:t>
            </a:r>
          </a:p>
        </p:txBody>
      </p:sp>
    </p:spTree>
    <p:extLst>
      <p:ext uri="{BB962C8B-B14F-4D97-AF65-F5344CB8AC3E}">
        <p14:creationId xmlns:p14="http://schemas.microsoft.com/office/powerpoint/2010/main" val="3906771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29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Output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17637"/>
            <a:ext cx="8271164" cy="531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1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3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LabVIEW Basic Terms </a:t>
            </a:r>
          </a:p>
          <a:p>
            <a:r>
              <a:rPr lang="en-US" dirty="0"/>
              <a:t>Different data types</a:t>
            </a:r>
          </a:p>
          <a:p>
            <a:r>
              <a:rPr lang="en-US" dirty="0"/>
              <a:t>Boolean Comparison </a:t>
            </a:r>
          </a:p>
          <a:p>
            <a:r>
              <a:rPr lang="en-US" dirty="0"/>
              <a:t>Loops / Cases 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Lesson </a:t>
            </a:r>
          </a:p>
        </p:txBody>
      </p:sp>
    </p:spTree>
    <p:extLst>
      <p:ext uri="{BB962C8B-B14F-4D97-AF65-F5344CB8AC3E}">
        <p14:creationId xmlns:p14="http://schemas.microsoft.com/office/powerpoint/2010/main" val="925528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30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Output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509" y="1417637"/>
            <a:ext cx="8455891" cy="528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15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31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Structures </a:t>
            </a:r>
          </a:p>
        </p:txBody>
      </p:sp>
    </p:spTree>
    <p:extLst>
      <p:ext uri="{BB962C8B-B14F-4D97-AF65-F5344CB8AC3E}">
        <p14:creationId xmlns:p14="http://schemas.microsoft.com/office/powerpoint/2010/main" val="2959253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32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section of code within this will not run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Structure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206625"/>
            <a:ext cx="5548742" cy="384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75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33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a Boolean input </a:t>
            </a:r>
          </a:p>
          <a:p>
            <a:r>
              <a:rPr lang="en-US" dirty="0"/>
              <a:t>If A is true it runs the true case, If A is false it runes the false case 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Structure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09665"/>
            <a:ext cx="5583672" cy="28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035" y="2590800"/>
            <a:ext cx="5114925" cy="281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07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34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Structure with Error input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57036"/>
            <a:ext cx="3876675" cy="2962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0" y="1457036"/>
            <a:ext cx="40767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56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35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events in order </a:t>
            </a:r>
          </a:p>
          <a:p>
            <a:r>
              <a:rPr lang="en-US" dirty="0"/>
              <a:t>Commonly use in autonomous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Sequence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590800"/>
            <a:ext cx="5105400" cy="378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86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36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type of loop will repeat itself until the condition (A) becomes false.</a:t>
            </a:r>
          </a:p>
          <a:p>
            <a:r>
              <a:rPr lang="en-US" dirty="0"/>
              <a:t>Example of this is </a:t>
            </a:r>
            <a:r>
              <a:rPr lang="en-US" dirty="0" err="1"/>
              <a:t>teleop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514600"/>
            <a:ext cx="6402963" cy="379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87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37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loop will run N times </a:t>
            </a:r>
          </a:p>
          <a:p>
            <a:pPr lvl="1"/>
            <a:r>
              <a:rPr lang="en-US" dirty="0"/>
              <a:t>Useful if something needs to run a certain number of times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590800"/>
            <a:ext cx="6519862" cy="390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39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38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used to integrate C or C++ code into a LabVIEW program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 Node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96943"/>
            <a:ext cx="80772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123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39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r>
              <a:rPr lang="en-US" dirty="0"/>
              <a:t>Boolean </a:t>
            </a:r>
          </a:p>
          <a:p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Long </a:t>
            </a:r>
          </a:p>
          <a:p>
            <a:r>
              <a:rPr lang="en-US" dirty="0"/>
              <a:t>Double </a:t>
            </a:r>
          </a:p>
          <a:p>
            <a:r>
              <a:rPr lang="en-US" dirty="0"/>
              <a:t>While Loop</a:t>
            </a:r>
          </a:p>
          <a:p>
            <a:r>
              <a:rPr lang="en-US" dirty="0"/>
              <a:t>Case Structure </a:t>
            </a:r>
          </a:p>
          <a:p>
            <a:r>
              <a:rPr lang="en-US" dirty="0"/>
              <a:t>Flat sequence </a:t>
            </a:r>
          </a:p>
          <a:p>
            <a:r>
              <a:rPr lang="en-US" dirty="0" err="1"/>
              <a:t>Teleop</a:t>
            </a:r>
            <a:endParaRPr lang="en-US" dirty="0"/>
          </a:p>
          <a:p>
            <a:r>
              <a:rPr lang="en-US" dirty="0" err="1"/>
              <a:t>Autonomus</a:t>
            </a:r>
            <a:r>
              <a:rPr lang="en-US" dirty="0"/>
              <a:t> </a:t>
            </a:r>
          </a:p>
          <a:p>
            <a:r>
              <a:rPr lang="en-US" dirty="0"/>
              <a:t>Periodic Tasks </a:t>
            </a:r>
          </a:p>
          <a:p>
            <a:r>
              <a:rPr lang="en-US" dirty="0"/>
              <a:t>And </a:t>
            </a:r>
          </a:p>
          <a:p>
            <a:r>
              <a:rPr lang="en-US" dirty="0"/>
              <a:t>Or </a:t>
            </a:r>
          </a:p>
          <a:p>
            <a:r>
              <a:rPr lang="en-US" dirty="0"/>
              <a:t>Nor </a:t>
            </a:r>
          </a:p>
          <a:p>
            <a:pPr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</p:txBody>
      </p:sp>
    </p:spTree>
    <p:extLst>
      <p:ext uri="{BB962C8B-B14F-4D97-AF65-F5344CB8AC3E}">
        <p14:creationId xmlns:p14="http://schemas.microsoft.com/office/powerpoint/2010/main" val="421667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4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LabVIEW Basics </a:t>
            </a:r>
          </a:p>
        </p:txBody>
      </p:sp>
    </p:spTree>
    <p:extLst>
      <p:ext uri="{BB962C8B-B14F-4D97-AF65-F5344CB8AC3E}">
        <p14:creationId xmlns:p14="http://schemas.microsoft.com/office/powerpoint/2010/main" val="19042782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40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VI that will take a </a:t>
            </a:r>
            <a:r>
              <a:rPr lang="en-US" dirty="0" err="1"/>
              <a:t>int</a:t>
            </a:r>
            <a:r>
              <a:rPr lang="en-US" dirty="0"/>
              <a:t> that is the diameter of a circle, and with a Boolean control, switches the calculation from area of a circle to volume of sphere. Code must be commented. </a:t>
            </a:r>
          </a:p>
          <a:p>
            <a:r>
              <a:rPr lang="en-US" dirty="0"/>
              <a:t>Hint: </a:t>
            </a:r>
          </a:p>
          <a:p>
            <a:pPr lvl="1"/>
            <a:r>
              <a:rPr lang="en-US" dirty="0"/>
              <a:t>Area of circle, </a:t>
            </a:r>
            <a:r>
              <a:rPr lang="pt-BR" i="1" dirty="0"/>
              <a:t>π</a:t>
            </a:r>
            <a:r>
              <a:rPr lang="en-US" dirty="0"/>
              <a:t>*r^2</a:t>
            </a:r>
          </a:p>
          <a:p>
            <a:pPr lvl="1" fontAlgn="ctr"/>
            <a:r>
              <a:rPr lang="en-US" dirty="0"/>
              <a:t>Volume of sphere = (</a:t>
            </a:r>
            <a:r>
              <a:rPr lang="pt-BR" dirty="0"/>
              <a:t>4/3)*</a:t>
            </a:r>
            <a:r>
              <a:rPr lang="pt-BR" i="1" dirty="0"/>
              <a:t>π*r^3</a:t>
            </a:r>
          </a:p>
          <a:p>
            <a:pPr lvl="1" fontAlgn="ctr"/>
            <a:r>
              <a:rPr lang="pt-BR" i="1" dirty="0"/>
              <a:t>Pi in Labview </a:t>
            </a:r>
          </a:p>
          <a:p>
            <a:pPr lvl="1" fontAlgn="ctr"/>
            <a:r>
              <a:rPr lang="pt-BR" i="1" dirty="0"/>
              <a:t>X^2 in Labview </a:t>
            </a:r>
          </a:p>
          <a:p>
            <a:pPr marL="547688" lvl="1" indent="-206375" fontAlgn="ctr">
              <a:buNone/>
            </a:pPr>
            <a:r>
              <a:rPr lang="pt-BR" i="1" dirty="0"/>
              <a:t>One point extra credit if you use compound arithmetic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4114800"/>
            <a:ext cx="31531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4343400"/>
            <a:ext cx="72038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2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41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a folder called extra VI’s</a:t>
            </a:r>
          </a:p>
          <a:p>
            <a:pPr lvl="1"/>
            <a:r>
              <a:rPr lang="en-US" dirty="0"/>
              <a:t>Name VI Lab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In procedure </a:t>
            </a:r>
          </a:p>
        </p:txBody>
      </p:sp>
    </p:spTree>
    <p:extLst>
      <p:ext uri="{BB962C8B-B14F-4D97-AF65-F5344CB8AC3E}">
        <p14:creationId xmlns:p14="http://schemas.microsoft.com/office/powerpoint/2010/main" val="65422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5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Panel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17319"/>
            <a:ext cx="8610600" cy="536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6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6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17636"/>
            <a:ext cx="8915400" cy="485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5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7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LabVIEW function can be found here</a:t>
            </a:r>
          </a:p>
          <a:p>
            <a:r>
              <a:rPr lang="en-US" dirty="0"/>
              <a:t>Used to write code </a:t>
            </a:r>
          </a:p>
          <a:p>
            <a:r>
              <a:rPr lang="en-US" dirty="0"/>
              <a:t>Right click to bring up pallet 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LabVIEW Pallet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274637"/>
            <a:ext cx="207645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06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8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you can find everything robotics related in LabVIEW</a:t>
            </a:r>
          </a:p>
          <a:p>
            <a:pPr lvl="1"/>
            <a:r>
              <a:rPr lang="en-US" dirty="0"/>
              <a:t>Located under the LabVIEW Pallet  </a:t>
            </a:r>
          </a:p>
          <a:p>
            <a:pPr lvl="1"/>
            <a:r>
              <a:rPr lang="en-US" dirty="0"/>
              <a:t>Ex: joystick, motors, Talon SRX, pneumatics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WPI Robotics Library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743200"/>
            <a:ext cx="5775902" cy="36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2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9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Broken wires, indicated by dashed lines, means your program will not work.</a:t>
            </a:r>
          </a:p>
          <a:p>
            <a:r>
              <a:rPr lang="en-US" dirty="0"/>
              <a:t>It is also indicated by a broken run arrow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Wires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067115"/>
            <a:ext cx="3124200" cy="20700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655" y="4067115"/>
            <a:ext cx="4343400" cy="221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97945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plan presentation">
  <a:themeElements>
    <a:clrScheme name="Custom 4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FF8C00"/>
      </a:accent1>
      <a:accent2>
        <a:srgbClr val="7F7F7F"/>
      </a:accent2>
      <a:accent3>
        <a:srgbClr val="75BDA7"/>
      </a:accent3>
      <a:accent4>
        <a:srgbClr val="7A8C8E"/>
      </a:accent4>
      <a:accent5>
        <a:srgbClr val="595959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768</Words>
  <Application>Microsoft Office PowerPoint</Application>
  <PresentationFormat>Widescreen</PresentationFormat>
  <Paragraphs>217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Cambria</vt:lpstr>
      <vt:lpstr>Noto Sans Symbols</vt:lpstr>
      <vt:lpstr>Business plan presentation</vt:lpstr>
      <vt:lpstr>Lecture 1</vt:lpstr>
      <vt:lpstr>Introduction</vt:lpstr>
      <vt:lpstr>Todays Lesson </vt:lpstr>
      <vt:lpstr>LabVIEW Basics </vt:lpstr>
      <vt:lpstr>Front Panel</vt:lpstr>
      <vt:lpstr>Block Diagram</vt:lpstr>
      <vt:lpstr>LabVIEW Pallet </vt:lpstr>
      <vt:lpstr>WPI Robotics Library</vt:lpstr>
      <vt:lpstr>Broken Wires </vt:lpstr>
      <vt:lpstr>Probe </vt:lpstr>
      <vt:lpstr>Breakpoint </vt:lpstr>
      <vt:lpstr>Memory Leak</vt:lpstr>
      <vt:lpstr>Commenting code</vt:lpstr>
      <vt:lpstr>Spaghetti code </vt:lpstr>
      <vt:lpstr>Terminating Points </vt:lpstr>
      <vt:lpstr>LabVIEW Keystrokes to know</vt:lpstr>
      <vt:lpstr>Data Types </vt:lpstr>
      <vt:lpstr>Data Types </vt:lpstr>
      <vt:lpstr>Boolean </vt:lpstr>
      <vt:lpstr>Integer (int)</vt:lpstr>
      <vt:lpstr>Double </vt:lpstr>
      <vt:lpstr>String </vt:lpstr>
      <vt:lpstr>Array</vt:lpstr>
      <vt:lpstr>Boolean Comparison </vt:lpstr>
      <vt:lpstr>And Gate </vt:lpstr>
      <vt:lpstr>Or Gate </vt:lpstr>
      <vt:lpstr>Not Gate </vt:lpstr>
      <vt:lpstr>Data Manipulation </vt:lpstr>
      <vt:lpstr>Double Output </vt:lpstr>
      <vt:lpstr>Boolean Output </vt:lpstr>
      <vt:lpstr>Loops and Structures </vt:lpstr>
      <vt:lpstr>Disable Structure </vt:lpstr>
      <vt:lpstr>Case Structure </vt:lpstr>
      <vt:lpstr>Case Structure with Error input</vt:lpstr>
      <vt:lpstr>Flat Sequence</vt:lpstr>
      <vt:lpstr>While Loops </vt:lpstr>
      <vt:lpstr>For loop</vt:lpstr>
      <vt:lpstr>Formula Node </vt:lpstr>
      <vt:lpstr>Key Terms</vt:lpstr>
      <vt:lpstr>Lab 1</vt:lpstr>
      <vt:lpstr>Turn In procedure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FRC Team 3026 Orange Crush</dc:title>
  <dc:creator>Brandon A. Moe</dc:creator>
  <cp:lastModifiedBy>Brandon A. Moe</cp:lastModifiedBy>
  <cp:revision>77</cp:revision>
  <dcterms:modified xsi:type="dcterms:W3CDTF">2018-04-19T23:28:18Z</dcterms:modified>
</cp:coreProperties>
</file>