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3" autoAdjust="0"/>
    <p:restoredTop sz="94695" autoAdjust="0"/>
  </p:normalViewPr>
  <p:slideViewPr>
    <p:cSldViewPr snapToGrid="0" snapToObjects="1">
      <p:cViewPr varScale="1">
        <p:scale>
          <a:sx n="104" d="100"/>
          <a:sy n="104" d="100"/>
        </p:scale>
        <p:origin x="-17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5D783-7CC8-C74E-B9D8-128FAAF32CE6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82882-86AE-C445-8536-BD953B66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0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82882-86AE-C445-8536-BD953B66FB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39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82882-86AE-C445-8536-BD953B66FB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BC08-6A8B-524C-9858-039B331C3B8E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B01A-6A46-1946-890C-9EACCF42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BC08-6A8B-524C-9858-039B331C3B8E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B01A-6A46-1946-890C-9EACCF42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BC08-6A8B-524C-9858-039B331C3B8E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B01A-6A46-1946-890C-9EACCF42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2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BC08-6A8B-524C-9858-039B331C3B8E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B01A-6A46-1946-890C-9EACCF42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BC08-6A8B-524C-9858-039B331C3B8E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B01A-6A46-1946-890C-9EACCF42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5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BC08-6A8B-524C-9858-039B331C3B8E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B01A-6A46-1946-890C-9EACCF42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BC08-6A8B-524C-9858-039B331C3B8E}" type="datetimeFigureOut">
              <a:rPr lang="en-US" smtClean="0"/>
              <a:t>1/4/16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B01A-6A46-1946-890C-9EACCF42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9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BC08-6A8B-524C-9858-039B331C3B8E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B01A-6A46-1946-890C-9EACCF42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6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BC08-6A8B-524C-9858-039B331C3B8E}" type="datetimeFigureOut">
              <a:rPr lang="en-US" smtClean="0"/>
              <a:t>1/4/16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B01A-6A46-1946-890C-9EACCF42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BC08-6A8B-524C-9858-039B331C3B8E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B01A-6A46-1946-890C-9EACCF42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4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BC08-6A8B-524C-9858-039B331C3B8E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B01A-6A46-1946-890C-9EACCF42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8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1BC08-6A8B-524C-9858-039B331C3B8E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8B01A-6A46-1946-890C-9EACCF42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9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sst/mops_daymops/blob/master/doc/report2011/LDM-156.pdf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sst/mops_daymops" TargetMode="External"/><Relationship Id="rId4" Type="http://schemas.openxmlformats.org/officeDocument/2006/relationships/hyperlink" Target="https://github.com/moeyensj/NEOsim" TargetMode="External"/><Relationship Id="rId5" Type="http://schemas.openxmlformats.org/officeDocument/2006/relationships/hyperlink" Target="https://github.com/moeyensj/mops_daymops" TargetMode="External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Moving Object Pipeline</a:t>
            </a:r>
            <a:br>
              <a:rPr lang="en-US" dirty="0" smtClean="0"/>
            </a:br>
            <a:r>
              <a:rPr lang="en-US" dirty="0" smtClean="0"/>
              <a:t>System (MOPS)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20383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3"/>
              </a:rPr>
              <a:t>LDM-</a:t>
            </a:r>
            <a:r>
              <a:rPr lang="en-US" dirty="0" smtClean="0">
                <a:hlinkClick r:id="rId3"/>
              </a:rPr>
              <a:t>156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Mario </a:t>
            </a:r>
            <a:r>
              <a:rPr lang="en-US" dirty="0" err="1" smtClean="0"/>
              <a:t>Juric</a:t>
            </a:r>
            <a:r>
              <a:rPr lang="en-US" dirty="0" smtClean="0"/>
              <a:t>, Lynne Jones</a:t>
            </a:r>
          </a:p>
          <a:p>
            <a:r>
              <a:rPr lang="en-US" dirty="0" smtClean="0"/>
              <a:t>Joachim Moeyens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148"/>
            <a:ext cx="2081689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1" y="6557304"/>
            <a:ext cx="916828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University of Washington – Seattle – January 4, 2016 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19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Run </a:t>
            </a:r>
            <a:r>
              <a:rPr lang="en-US" dirty="0" smtClean="0"/>
              <a:t>script</a:t>
            </a:r>
          </a:p>
          <a:p>
            <a:pPr lvl="1"/>
            <a:r>
              <a:rPr lang="en-US" dirty="0" smtClean="0"/>
              <a:t>Accepts </a:t>
            </a:r>
            <a:r>
              <a:rPr lang="en-US" dirty="0" err="1"/>
              <a:t>c</a:t>
            </a:r>
            <a:r>
              <a:rPr lang="en-US" dirty="0" err="1" smtClean="0"/>
              <a:t>onfig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Command line parameter specification with accepted defaults</a:t>
            </a:r>
          </a:p>
          <a:p>
            <a:pPr lvl="1"/>
            <a:r>
              <a:rPr lang="en-US" dirty="0" smtClean="0"/>
              <a:t>Uses tracker and parameter </a:t>
            </a:r>
            <a:r>
              <a:rPr lang="en-US" dirty="0" smtClean="0"/>
              <a:t>object</a:t>
            </a:r>
          </a:p>
          <a:p>
            <a:r>
              <a:rPr lang="en-US" dirty="0" err="1" smtClean="0"/>
              <a:t>Unittest</a:t>
            </a:r>
            <a:endParaRPr lang="en-US" dirty="0" smtClean="0"/>
          </a:p>
          <a:p>
            <a:r>
              <a:rPr lang="en-US" dirty="0" smtClean="0"/>
              <a:t>Experimental PAL </a:t>
            </a:r>
            <a:r>
              <a:rPr lang="en-US" dirty="0" smtClean="0"/>
              <a:t>branch</a:t>
            </a:r>
          </a:p>
          <a:p>
            <a:pPr lvl="1"/>
            <a:r>
              <a:rPr lang="en-US" dirty="0" smtClean="0"/>
              <a:t>Compiles on Linux and Mac</a:t>
            </a:r>
            <a:endParaRPr lang="en-US" dirty="0" smtClean="0"/>
          </a:p>
          <a:p>
            <a:pPr lvl="1"/>
            <a:r>
              <a:rPr lang="en-US" dirty="0" smtClean="0"/>
              <a:t>Error</a:t>
            </a:r>
            <a:r>
              <a:rPr lang="en-US" dirty="0" smtClean="0"/>
              <a:t>: fails </a:t>
            </a:r>
            <a:r>
              <a:rPr lang="en-US" dirty="0" err="1" smtClean="0"/>
              <a:t>unittest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Tested up to </a:t>
            </a:r>
            <a:r>
              <a:rPr lang="en-US" dirty="0" err="1" smtClean="0"/>
              <a:t>linkTracklets</a:t>
            </a:r>
            <a:endParaRPr lang="en-US" dirty="0" smtClean="0"/>
          </a:p>
          <a:p>
            <a:pPr lvl="1"/>
            <a:r>
              <a:rPr lang="en-US" dirty="0" smtClean="0"/>
              <a:t>Error: has trouble moving data in 180 degree range despite no complaints from collapse, </a:t>
            </a:r>
            <a:r>
              <a:rPr lang="en-US" dirty="0" err="1" smtClean="0"/>
              <a:t>purifyTracklets</a:t>
            </a:r>
            <a:endParaRPr lang="en-US" dirty="0" smtClean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148"/>
            <a:ext cx="2081689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1" y="6557304"/>
            <a:ext cx="916828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University of Washington – Seattle – January 4, 2016 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237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errors/</a:t>
            </a:r>
            <a:r>
              <a:rPr lang="en-US" dirty="0" smtClean="0"/>
              <a:t>bugs</a:t>
            </a:r>
          </a:p>
          <a:p>
            <a:r>
              <a:rPr lang="en-US" dirty="0" smtClean="0"/>
              <a:t>Mak</a:t>
            </a:r>
            <a:r>
              <a:rPr lang="en-US" dirty="0" smtClean="0"/>
              <a:t>e function inputs consistent</a:t>
            </a:r>
            <a:endParaRPr lang="en-US" dirty="0" smtClean="0"/>
          </a:p>
          <a:p>
            <a:r>
              <a:rPr lang="en-US" dirty="0" smtClean="0"/>
              <a:t>Run failure tests </a:t>
            </a:r>
          </a:p>
          <a:p>
            <a:r>
              <a:rPr lang="en-US" dirty="0" smtClean="0"/>
              <a:t>Run efficiency tests </a:t>
            </a:r>
          </a:p>
          <a:p>
            <a:pPr lvl="1"/>
            <a:r>
              <a:rPr lang="en-US" dirty="0" smtClean="0"/>
              <a:t>Understand scaling with larger datasets</a:t>
            </a:r>
          </a:p>
          <a:p>
            <a:r>
              <a:rPr lang="en-US" dirty="0" smtClean="0"/>
              <a:t>Add orbit determination</a:t>
            </a:r>
            <a:endParaRPr lang="en-US" dirty="0"/>
          </a:p>
          <a:p>
            <a:r>
              <a:rPr lang="en-US" sz="2000" dirty="0" smtClean="0"/>
              <a:t>Plotting and visualization tools</a:t>
            </a:r>
          </a:p>
          <a:p>
            <a:r>
              <a:rPr lang="en-US" sz="2000" dirty="0" smtClean="0"/>
              <a:t>Analysis tools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148"/>
            <a:ext cx="2081689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1" y="6557304"/>
            <a:ext cx="916828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University of Washington – Seattle – January 4, 2016 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27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Installs on Linux and Mac </a:t>
            </a:r>
            <a:r>
              <a:rPr lang="en-US" dirty="0" smtClean="0"/>
              <a:t>OSX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 smtClean="0">
                <a:hlinkClick r:id="rId3"/>
              </a:rPr>
              <a:t>github</a:t>
            </a:r>
            <a:r>
              <a:rPr lang="en-US" dirty="0" smtClean="0"/>
              <a:t> (</a:t>
            </a:r>
            <a:r>
              <a:rPr lang="en-US" dirty="0" err="1" smtClean="0"/>
              <a:t>lsst</a:t>
            </a:r>
            <a:r>
              <a:rPr lang="en-US" dirty="0" smtClean="0"/>
              <a:t>/</a:t>
            </a:r>
            <a:r>
              <a:rPr lang="en-US" dirty="0" err="1" smtClean="0"/>
              <a:t>mops_daymops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err="1" smtClean="0"/>
              <a:t>gsl</a:t>
            </a:r>
            <a:r>
              <a:rPr lang="en-US" dirty="0" smtClean="0"/>
              <a:t>, </a:t>
            </a:r>
            <a:r>
              <a:rPr lang="en-US" dirty="0" err="1" smtClean="0"/>
              <a:t>eigen</a:t>
            </a:r>
            <a:r>
              <a:rPr lang="en-US" dirty="0" smtClean="0"/>
              <a:t>, boost</a:t>
            </a:r>
          </a:p>
          <a:p>
            <a:pPr lvl="1"/>
            <a:r>
              <a:rPr lang="en-US" dirty="0" smtClean="0"/>
              <a:t>Currently uses </a:t>
            </a:r>
            <a:r>
              <a:rPr lang="en-US" dirty="0" smtClean="0"/>
              <a:t>SLALIB</a:t>
            </a:r>
            <a:endParaRPr lang="en-US" dirty="0"/>
          </a:p>
          <a:p>
            <a:pPr lvl="2"/>
            <a:r>
              <a:rPr lang="en-US" dirty="0" smtClean="0"/>
              <a:t>Experimental branch uses </a:t>
            </a:r>
            <a:r>
              <a:rPr lang="en-US" dirty="0" smtClean="0"/>
              <a:t>PAL </a:t>
            </a:r>
            <a:r>
              <a:rPr lang="en-US" dirty="0" smtClean="0"/>
              <a:t>instead</a:t>
            </a:r>
          </a:p>
          <a:p>
            <a:r>
              <a:rPr lang="en-US" dirty="0" smtClean="0"/>
              <a:t>Latest updates and commits:</a:t>
            </a:r>
          </a:p>
          <a:p>
            <a:pPr lvl="1"/>
            <a:r>
              <a:rPr lang="en-US" dirty="0" err="1" smtClean="0">
                <a:hlinkClick r:id="rId4"/>
              </a:rPr>
              <a:t>neosim</a:t>
            </a:r>
            <a:r>
              <a:rPr lang="en-US" dirty="0" smtClean="0"/>
              <a:t> (scripts/experimentation)</a:t>
            </a:r>
          </a:p>
          <a:p>
            <a:pPr lvl="1"/>
            <a:r>
              <a:rPr lang="en-US" dirty="0" smtClean="0">
                <a:hlinkClick r:id="rId5"/>
              </a:rPr>
              <a:t>fork</a:t>
            </a:r>
            <a:r>
              <a:rPr lang="en-US" dirty="0" smtClean="0"/>
              <a:t> (updates/fixes</a:t>
            </a:r>
            <a:r>
              <a:rPr lang="en-US" dirty="0" smtClean="0"/>
              <a:t>)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148"/>
            <a:ext cx="2081689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1" y="6557304"/>
            <a:ext cx="916828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University of Washington – Seattle – January 4, 2016 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914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Context</a:t>
            </a:r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148"/>
            <a:ext cx="2081689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1" name="Picture 10" descr="datafl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68" y="1781118"/>
            <a:ext cx="8658522" cy="37554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92168" y="1781118"/>
            <a:ext cx="5400898" cy="1538572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93066" y="1776293"/>
            <a:ext cx="2852104" cy="1538572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59475" y="3402381"/>
            <a:ext cx="114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current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12836" y="1232972"/>
            <a:ext cx="114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future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" y="6557304"/>
            <a:ext cx="916828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University of Washington – Seattle – January 4, 2016 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134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33" y="1241930"/>
            <a:ext cx="7713575" cy="53995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157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findTracklets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9235"/>
            <a:ext cx="8229600" cy="4077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Links two </a:t>
            </a:r>
            <a:r>
              <a:rPr lang="en-US" sz="2000" dirty="0" err="1"/>
              <a:t>D</a:t>
            </a:r>
            <a:r>
              <a:rPr lang="en-US" sz="2000" dirty="0" err="1" smtClean="0"/>
              <a:t>iaSource</a:t>
            </a:r>
            <a:r>
              <a:rPr lang="en-US" sz="2000" dirty="0" smtClean="0"/>
              <a:t> detections occurring within one night into a </a:t>
            </a:r>
            <a:r>
              <a:rPr lang="en-US" sz="2000" b="1" i="1" dirty="0" err="1" smtClean="0"/>
              <a:t>tracklet</a:t>
            </a:r>
            <a:r>
              <a:rPr lang="en-US" sz="2000" i="1" dirty="0" smtClean="0"/>
              <a:t>, assumes linear motion</a:t>
            </a:r>
            <a:endParaRPr lang="en-US" sz="2000" b="1" i="1" dirty="0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148"/>
            <a:ext cx="2081689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-1" y="6557304"/>
            <a:ext cx="916828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University of Washington – Seattle – January 4, 2016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241" y="6209949"/>
            <a:ext cx="8192559" cy="373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findTracklets</a:t>
            </a:r>
            <a:r>
              <a:rPr lang="en-US" dirty="0">
                <a:solidFill>
                  <a:srgbClr val="A6A6A6"/>
                </a:solidFill>
              </a:rPr>
              <a:t> </a:t>
            </a:r>
            <a:r>
              <a:rPr lang="en-US" dirty="0" smtClean="0">
                <a:solidFill>
                  <a:srgbClr val="A6A6A6"/>
                </a:solidFill>
              </a:rPr>
              <a:t>–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collapseTracklets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purifyTracklets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– </a:t>
            </a:r>
            <a:r>
              <a:rPr lang="en-US" dirty="0" err="1" smtClean="0">
                <a:solidFill>
                  <a:srgbClr val="A6A6A6"/>
                </a:solidFill>
              </a:rPr>
              <a:t>removeSubsets</a:t>
            </a:r>
            <a:r>
              <a:rPr lang="en-US" dirty="0" smtClean="0">
                <a:solidFill>
                  <a:srgbClr val="A6A6A6"/>
                </a:solidFill>
              </a:rPr>
              <a:t> – </a:t>
            </a:r>
            <a:r>
              <a:rPr lang="en-US" dirty="0" err="1" smtClean="0">
                <a:solidFill>
                  <a:srgbClr val="A6A6A6"/>
                </a:solidFill>
              </a:rPr>
              <a:t>linkTracklets</a:t>
            </a:r>
            <a:r>
              <a:rPr lang="en-US" dirty="0" smtClean="0">
                <a:solidFill>
                  <a:srgbClr val="A6A6A6"/>
                </a:solidFill>
              </a:rPr>
              <a:t> 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79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33" y="1241930"/>
            <a:ext cx="7713575" cy="53995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157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findTracklets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9235"/>
            <a:ext cx="8229600" cy="4077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Links two </a:t>
            </a:r>
            <a:r>
              <a:rPr lang="en-US" sz="2000" dirty="0" err="1"/>
              <a:t>D</a:t>
            </a:r>
            <a:r>
              <a:rPr lang="en-US" sz="2000" dirty="0" err="1" smtClean="0"/>
              <a:t>iaSource</a:t>
            </a:r>
            <a:r>
              <a:rPr lang="en-US" sz="2000" dirty="0" smtClean="0"/>
              <a:t> detections occurring within one night into a </a:t>
            </a:r>
            <a:r>
              <a:rPr lang="en-US" sz="2000" b="1" i="1" dirty="0" err="1" smtClean="0"/>
              <a:t>tracklet</a:t>
            </a:r>
            <a:r>
              <a:rPr lang="en-US" sz="2000" i="1" dirty="0" smtClean="0"/>
              <a:t>, assumes linear motion</a:t>
            </a:r>
            <a:endParaRPr lang="en-US" sz="2000" b="1" i="1" dirty="0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148"/>
            <a:ext cx="2081689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-1" y="6557304"/>
            <a:ext cx="916828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University of Washington – Seattle – January 4, 2016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241" y="6209949"/>
            <a:ext cx="8192559" cy="373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findTracklets</a:t>
            </a:r>
            <a:r>
              <a:rPr lang="en-US" dirty="0">
                <a:solidFill>
                  <a:srgbClr val="A6A6A6"/>
                </a:solidFill>
              </a:rPr>
              <a:t> </a:t>
            </a:r>
            <a:r>
              <a:rPr lang="en-US" dirty="0" smtClean="0">
                <a:solidFill>
                  <a:srgbClr val="A6A6A6"/>
                </a:solidFill>
              </a:rPr>
              <a:t>–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collapseTracklets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purifyTracklets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– </a:t>
            </a:r>
            <a:r>
              <a:rPr lang="en-US" dirty="0" err="1" smtClean="0">
                <a:solidFill>
                  <a:srgbClr val="A6A6A6"/>
                </a:solidFill>
              </a:rPr>
              <a:t>removeSubsets</a:t>
            </a:r>
            <a:r>
              <a:rPr lang="en-US" dirty="0" smtClean="0">
                <a:solidFill>
                  <a:srgbClr val="A6A6A6"/>
                </a:solidFill>
              </a:rPr>
              <a:t> – </a:t>
            </a:r>
            <a:r>
              <a:rPr lang="en-US" dirty="0" err="1" smtClean="0">
                <a:solidFill>
                  <a:srgbClr val="A6A6A6"/>
                </a:solidFill>
              </a:rPr>
              <a:t>linkTracklets</a:t>
            </a:r>
            <a:r>
              <a:rPr lang="en-US" dirty="0" smtClean="0">
                <a:solidFill>
                  <a:srgbClr val="A6A6A6"/>
                </a:solidFill>
              </a:rPr>
              <a:t> 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57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33" y="1241930"/>
            <a:ext cx="7713575" cy="53995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157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collapseTracklets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400"/>
            <a:ext cx="8229600" cy="4077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Merges collinear </a:t>
            </a:r>
            <a:r>
              <a:rPr lang="en-US" sz="2000" b="1" dirty="0" err="1" smtClean="0"/>
              <a:t>tracklets</a:t>
            </a:r>
            <a:endParaRPr lang="en-US" sz="2000" b="1" dirty="0" smtClean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148"/>
            <a:ext cx="2081689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1" y="6557304"/>
            <a:ext cx="916828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University of Washington – Seattle – January 4, 2016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241" y="6209949"/>
            <a:ext cx="8192559" cy="373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A6A6A6"/>
                </a:solidFill>
              </a:rPr>
              <a:t>findTracklets</a:t>
            </a:r>
            <a:r>
              <a:rPr lang="en-US" dirty="0">
                <a:solidFill>
                  <a:srgbClr val="A6A6A6"/>
                </a:solidFill>
              </a:rPr>
              <a:t> </a:t>
            </a:r>
            <a:r>
              <a:rPr lang="en-US" dirty="0" smtClean="0">
                <a:solidFill>
                  <a:srgbClr val="A6A6A6"/>
                </a:solidFill>
              </a:rPr>
              <a:t>– </a:t>
            </a:r>
            <a:r>
              <a:rPr lang="en-US" dirty="0" err="1" smtClean="0">
                <a:solidFill>
                  <a:srgbClr val="000000"/>
                </a:solidFill>
              </a:rPr>
              <a:t>collapseTracklets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purifyTracklets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– </a:t>
            </a:r>
            <a:r>
              <a:rPr lang="en-US" dirty="0" err="1" smtClean="0">
                <a:solidFill>
                  <a:srgbClr val="A6A6A6"/>
                </a:solidFill>
              </a:rPr>
              <a:t>removeSubsets</a:t>
            </a:r>
            <a:r>
              <a:rPr lang="en-US" dirty="0" smtClean="0">
                <a:solidFill>
                  <a:srgbClr val="A6A6A6"/>
                </a:solidFill>
              </a:rPr>
              <a:t> – </a:t>
            </a:r>
            <a:r>
              <a:rPr lang="en-US" dirty="0" err="1" smtClean="0">
                <a:solidFill>
                  <a:srgbClr val="A6A6A6"/>
                </a:solidFill>
              </a:rPr>
              <a:t>linkTracklets</a:t>
            </a:r>
            <a:r>
              <a:rPr lang="en-US" dirty="0" smtClean="0">
                <a:solidFill>
                  <a:srgbClr val="A6A6A6"/>
                </a:solidFill>
              </a:rPr>
              <a:t> 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82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33" y="1241930"/>
            <a:ext cx="7713575" cy="53995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157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purifyTracklets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3657"/>
            <a:ext cx="8229600" cy="4077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Removes detections from merged </a:t>
            </a:r>
            <a:r>
              <a:rPr lang="en-US" sz="2000" b="1" dirty="0" err="1" smtClean="0"/>
              <a:t>tracklets</a:t>
            </a:r>
            <a:r>
              <a:rPr lang="en-US" sz="2000" dirty="0" smtClean="0"/>
              <a:t> if they are sufficiently far away from the best-fit line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94241" y="6209949"/>
            <a:ext cx="8192559" cy="373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A6A6A6"/>
                </a:solidFill>
              </a:rPr>
              <a:t>findTracklets</a:t>
            </a:r>
            <a:r>
              <a:rPr lang="en-US" dirty="0">
                <a:solidFill>
                  <a:srgbClr val="A6A6A6"/>
                </a:solidFill>
              </a:rPr>
              <a:t> </a:t>
            </a:r>
            <a:r>
              <a:rPr lang="en-US" dirty="0" smtClean="0">
                <a:solidFill>
                  <a:srgbClr val="A6A6A6"/>
                </a:solidFill>
              </a:rPr>
              <a:t>– </a:t>
            </a:r>
            <a:r>
              <a:rPr lang="en-US" dirty="0" err="1" smtClean="0">
                <a:solidFill>
                  <a:srgbClr val="A6A6A6"/>
                </a:solidFill>
              </a:rPr>
              <a:t>collapseTracklets</a:t>
            </a:r>
            <a:r>
              <a:rPr lang="en-US" dirty="0" smtClean="0">
                <a:solidFill>
                  <a:srgbClr val="A6A6A6"/>
                </a:solidFill>
              </a:rPr>
              <a:t> – </a:t>
            </a:r>
            <a:r>
              <a:rPr lang="en-US" dirty="0" err="1" smtClean="0">
                <a:solidFill>
                  <a:srgbClr val="000000"/>
                </a:solidFill>
              </a:rPr>
              <a:t>purifyTracklets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A6A6A6"/>
                </a:solidFill>
              </a:rPr>
              <a:t>– </a:t>
            </a:r>
            <a:r>
              <a:rPr lang="en-US" dirty="0" err="1" smtClean="0">
                <a:solidFill>
                  <a:srgbClr val="A6A6A6"/>
                </a:solidFill>
              </a:rPr>
              <a:t>removeSubsets</a:t>
            </a:r>
            <a:r>
              <a:rPr lang="en-US" dirty="0" smtClean="0">
                <a:solidFill>
                  <a:srgbClr val="A6A6A6"/>
                </a:solidFill>
              </a:rPr>
              <a:t> – </a:t>
            </a:r>
            <a:r>
              <a:rPr lang="en-US" dirty="0" err="1" smtClean="0">
                <a:solidFill>
                  <a:srgbClr val="A6A6A6"/>
                </a:solidFill>
              </a:rPr>
              <a:t>linkTracklets</a:t>
            </a:r>
            <a:r>
              <a:rPr lang="en-US" dirty="0" smtClean="0">
                <a:solidFill>
                  <a:srgbClr val="A6A6A6"/>
                </a:solidFill>
              </a:rPr>
              <a:t> </a:t>
            </a:r>
            <a:endParaRPr lang="en-US" dirty="0">
              <a:solidFill>
                <a:srgbClr val="A6A6A6"/>
              </a:solidFill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148"/>
            <a:ext cx="2081689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1" y="6557304"/>
            <a:ext cx="916828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University of Washington – Seattle – January 4, 2016 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82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33" y="1241930"/>
            <a:ext cx="7713575" cy="53995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157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removeSubsets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400"/>
            <a:ext cx="8229600" cy="4077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Removes </a:t>
            </a:r>
            <a:r>
              <a:rPr lang="en-US" sz="2000" b="1" dirty="0" err="1" smtClean="0"/>
              <a:t>tracklets</a:t>
            </a:r>
            <a:r>
              <a:rPr lang="en-US" sz="2000" dirty="0" smtClean="0"/>
              <a:t> that are subsets of longer </a:t>
            </a:r>
            <a:r>
              <a:rPr lang="en-US" sz="2000" b="1" dirty="0" err="1" smtClean="0"/>
              <a:t>tracklets</a:t>
            </a:r>
            <a:endParaRPr lang="en-US" sz="2000" b="1" i="1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148"/>
            <a:ext cx="2081689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" y="6557304"/>
            <a:ext cx="916828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University of Washington – Seattle – January 4, 2016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241" y="6209949"/>
            <a:ext cx="8192559" cy="373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A6A6A6"/>
                </a:solidFill>
              </a:rPr>
              <a:t>findTracklets</a:t>
            </a:r>
            <a:r>
              <a:rPr lang="en-US" dirty="0">
                <a:solidFill>
                  <a:srgbClr val="A6A6A6"/>
                </a:solidFill>
              </a:rPr>
              <a:t> </a:t>
            </a:r>
            <a:r>
              <a:rPr lang="en-US" dirty="0" smtClean="0">
                <a:solidFill>
                  <a:srgbClr val="A6A6A6"/>
                </a:solidFill>
              </a:rPr>
              <a:t>–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collapseTracklets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purifyTracklets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–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removeSubsets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A6A6A6"/>
                </a:solidFill>
              </a:rPr>
              <a:t>– </a:t>
            </a:r>
            <a:r>
              <a:rPr lang="en-US" dirty="0" err="1" smtClean="0">
                <a:solidFill>
                  <a:srgbClr val="A6A6A6"/>
                </a:solidFill>
              </a:rPr>
              <a:t>linkTracklets</a:t>
            </a:r>
            <a:r>
              <a:rPr lang="en-US" dirty="0" smtClean="0">
                <a:solidFill>
                  <a:srgbClr val="A6A6A6"/>
                </a:solidFill>
              </a:rPr>
              <a:t> 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549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ack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33" y="1241930"/>
            <a:ext cx="7713575" cy="5399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157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linkTracklets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400"/>
            <a:ext cx="8229600" cy="4077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Links </a:t>
            </a:r>
            <a:r>
              <a:rPr lang="en-US" sz="2000" b="1" dirty="0" err="1" smtClean="0"/>
              <a:t>tracklets</a:t>
            </a:r>
            <a:r>
              <a:rPr lang="en-US" sz="2000" dirty="0" smtClean="0"/>
              <a:t> into </a:t>
            </a:r>
            <a:r>
              <a:rPr lang="en-US" sz="2000" b="1" dirty="0" smtClean="0"/>
              <a:t>tracks</a:t>
            </a:r>
            <a:r>
              <a:rPr lang="en-US" sz="2000" i="1" dirty="0" smtClean="0"/>
              <a:t>, assumes quadratic fit</a:t>
            </a:r>
            <a:endParaRPr lang="en-US" sz="2000" b="1" i="1" dirty="0" smtClean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148"/>
            <a:ext cx="2081689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1" y="6557304"/>
            <a:ext cx="916828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University of Washington – Seattle – January 4, 2016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241" y="6209949"/>
            <a:ext cx="8192559" cy="373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A6A6A6"/>
                </a:solidFill>
              </a:rPr>
              <a:t>findTracklets</a:t>
            </a:r>
            <a:r>
              <a:rPr lang="en-US" dirty="0">
                <a:solidFill>
                  <a:srgbClr val="A6A6A6"/>
                </a:solidFill>
              </a:rPr>
              <a:t> </a:t>
            </a:r>
            <a:r>
              <a:rPr lang="en-US" dirty="0" smtClean="0">
                <a:solidFill>
                  <a:srgbClr val="A6A6A6"/>
                </a:solidFill>
              </a:rPr>
              <a:t>–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collapseTracklets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purifyTracklets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– </a:t>
            </a:r>
            <a:r>
              <a:rPr lang="en-US" dirty="0" err="1" smtClean="0">
                <a:solidFill>
                  <a:srgbClr val="A6A6A6"/>
                </a:solidFill>
              </a:rPr>
              <a:t>removeSubsets</a:t>
            </a:r>
            <a:r>
              <a:rPr lang="en-US" dirty="0" smtClean="0">
                <a:solidFill>
                  <a:srgbClr val="A6A6A6"/>
                </a:solidFill>
              </a:rPr>
              <a:t> –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linkTracklets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549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381</Words>
  <Application>Microsoft Macintosh PowerPoint</Application>
  <PresentationFormat>On-screen Show (4:3)</PresentationFormat>
  <Paragraphs>68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Moving Object Pipeline System (MOPS)</vt:lpstr>
      <vt:lpstr>Basics</vt:lpstr>
      <vt:lpstr>In Context</vt:lpstr>
      <vt:lpstr>findTracklets</vt:lpstr>
      <vt:lpstr>findTracklets</vt:lpstr>
      <vt:lpstr>collapseTracklets</vt:lpstr>
      <vt:lpstr>purifyTracklets</vt:lpstr>
      <vt:lpstr>removeSubsets</vt:lpstr>
      <vt:lpstr>linkTracklets</vt:lpstr>
      <vt:lpstr>Status</vt:lpstr>
      <vt:lpstr>Future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Object Pipeline System (MOPS)</dc:title>
  <dc:creator>Joachim Moeyens</dc:creator>
  <cp:lastModifiedBy>Joachim Moeyens</cp:lastModifiedBy>
  <cp:revision>26</cp:revision>
  <dcterms:created xsi:type="dcterms:W3CDTF">2016-01-02T18:40:37Z</dcterms:created>
  <dcterms:modified xsi:type="dcterms:W3CDTF">2016-01-04T21:26:41Z</dcterms:modified>
</cp:coreProperties>
</file>