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8" r:id="rId12"/>
    <p:sldId id="267"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B8D5-961E-AC96-D898-40363D2EF85A}"/>
              </a:ext>
            </a:extLst>
          </p:cNvPr>
          <p:cNvSpPr>
            <a:spLocks noGrp="1"/>
          </p:cNvSpPr>
          <p:nvPr>
            <p:ph type="ctrTitle"/>
          </p:nvPr>
        </p:nvSpPr>
        <p:spPr/>
        <p:txBody>
          <a:bodyPr>
            <a:normAutofit/>
          </a:bodyPr>
          <a:lstStyle/>
          <a:p>
            <a:pPr algn="ctr"/>
            <a:r>
              <a:rPr lang="en-US" sz="5400" dirty="0">
                <a:latin typeface="Aptos" panose="020B0004020202020204" pitchFamily="34" charset="0"/>
              </a:rPr>
              <a:t>SMART AI WEED DETECTION WITH REAL-TIME OBSTACLE DETECTION</a:t>
            </a:r>
            <a:endParaRPr lang="en-PK" sz="5400" dirty="0">
              <a:latin typeface="Aptos" panose="020B0004020202020204" pitchFamily="34" charset="0"/>
            </a:endParaRPr>
          </a:p>
        </p:txBody>
      </p:sp>
      <p:sp>
        <p:nvSpPr>
          <p:cNvPr id="3" name="Subtitle 2">
            <a:extLst>
              <a:ext uri="{FF2B5EF4-FFF2-40B4-BE49-F238E27FC236}">
                <a16:creationId xmlns:a16="http://schemas.microsoft.com/office/drawing/2014/main" id="{685361C4-A542-1B79-2957-7225F9BD39E8}"/>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141482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YOLOv5 Predictions</a:t>
            </a:r>
            <a:endParaRPr lang="en-PK" dirty="0">
              <a:latin typeface="Aptos" panose="020B0004020202020204" pitchFamily="34" charset="0"/>
            </a:endParaRPr>
          </a:p>
        </p:txBody>
      </p:sp>
      <p:pic>
        <p:nvPicPr>
          <p:cNvPr id="5" name="Picture 4" descr="A screenshot of a computer screen&#10;&#10;Description automatically generated">
            <a:extLst>
              <a:ext uri="{FF2B5EF4-FFF2-40B4-BE49-F238E27FC236}">
                <a16:creationId xmlns:a16="http://schemas.microsoft.com/office/drawing/2014/main" id="{1E24F0F0-C675-1F2A-EA40-7FECEDC8781D}"/>
              </a:ext>
            </a:extLst>
          </p:cNvPr>
          <p:cNvPicPr>
            <a:picLocks noChangeAspect="1"/>
          </p:cNvPicPr>
          <p:nvPr/>
        </p:nvPicPr>
        <p:blipFill>
          <a:blip r:embed="rId2"/>
          <a:stretch>
            <a:fillRect/>
          </a:stretch>
        </p:blipFill>
        <p:spPr>
          <a:xfrm>
            <a:off x="1682750" y="1736688"/>
            <a:ext cx="8185150" cy="4677229"/>
          </a:xfrm>
          <a:prstGeom prst="rect">
            <a:avLst/>
          </a:prstGeom>
        </p:spPr>
      </p:pic>
    </p:spTree>
    <p:extLst>
      <p:ext uri="{BB962C8B-B14F-4D97-AF65-F5344CB8AC3E}">
        <p14:creationId xmlns:p14="http://schemas.microsoft.com/office/powerpoint/2010/main" val="291146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Obstacle Avoidance System</a:t>
            </a:r>
            <a:endParaRPr lang="en-PK" dirty="0">
              <a:latin typeface="Aptos" panose="020B0004020202020204" pitchFamily="34" charset="0"/>
            </a:endParaRPr>
          </a:p>
        </p:txBody>
      </p:sp>
      <p:sp>
        <p:nvSpPr>
          <p:cNvPr id="3" name="Content Placeholder 2">
            <a:extLst>
              <a:ext uri="{FF2B5EF4-FFF2-40B4-BE49-F238E27FC236}">
                <a16:creationId xmlns:a16="http://schemas.microsoft.com/office/drawing/2014/main" id="{7537FAA8-E7A0-772B-3646-5F8A9509A67D}"/>
              </a:ext>
            </a:extLst>
          </p:cNvPr>
          <p:cNvSpPr>
            <a:spLocks noGrp="1"/>
          </p:cNvSpPr>
          <p:nvPr>
            <p:ph idx="1"/>
          </p:nvPr>
        </p:nvSpPr>
        <p:spPr>
          <a:xfrm>
            <a:off x="1097280" y="1845734"/>
            <a:ext cx="10058400" cy="478366"/>
          </a:xfrm>
        </p:spPr>
        <p:txBody>
          <a:bodyPr>
            <a:normAutofit/>
          </a:bodyPr>
          <a:lstStyle/>
          <a:p>
            <a:r>
              <a:rPr lang="en-US" sz="2400" b="1" dirty="0">
                <a:latin typeface="Aptos" panose="020B0004020202020204" pitchFamily="34" charset="0"/>
              </a:rPr>
              <a:t>Features</a:t>
            </a:r>
          </a:p>
          <a:p>
            <a:endParaRPr lang="en-PK" sz="2400" b="1" dirty="0"/>
          </a:p>
        </p:txBody>
      </p:sp>
      <p:sp>
        <p:nvSpPr>
          <p:cNvPr id="5" name="TextBox 4">
            <a:extLst>
              <a:ext uri="{FF2B5EF4-FFF2-40B4-BE49-F238E27FC236}">
                <a16:creationId xmlns:a16="http://schemas.microsoft.com/office/drawing/2014/main" id="{25ED7094-B71A-E744-DA13-C6E480E34E09}"/>
              </a:ext>
            </a:extLst>
          </p:cNvPr>
          <p:cNvSpPr txBox="1"/>
          <p:nvPr/>
        </p:nvSpPr>
        <p:spPr>
          <a:xfrm>
            <a:off x="1501140" y="2228671"/>
            <a:ext cx="9654540" cy="1292662"/>
          </a:xfrm>
          <a:prstGeom prst="rect">
            <a:avLst/>
          </a:prstGeom>
          <a:noFill/>
        </p:spPr>
        <p:txBody>
          <a:bodyPr wrap="square">
            <a:spAutoFit/>
          </a:bodyPr>
          <a:lstStyle>
            <a:defPPr>
              <a:defRPr lang="en-US"/>
            </a:defPPr>
            <a:lvl1pPr marL="285750" indent="-285750">
              <a:buFont typeface="Arial" panose="020B0604020202020204" pitchFamily="34" charset="0"/>
              <a:buChar char="•"/>
              <a:defRPr sz="2600" b="0" i="0">
                <a:solidFill>
                  <a:schemeClr val="tx1">
                    <a:lumMod val="65000"/>
                    <a:lumOff val="35000"/>
                  </a:schemeClr>
                </a:solidFill>
                <a:effectLst/>
                <a:latin typeface="Aptos" panose="020B0004020202020204" pitchFamily="34" charset="0"/>
              </a:defRPr>
            </a:lvl1pPr>
          </a:lstStyle>
          <a:p>
            <a:r>
              <a:rPr lang="en-US" dirty="0"/>
              <a:t>Real-Time Detection</a:t>
            </a:r>
          </a:p>
          <a:p>
            <a:r>
              <a:rPr lang="en-US" dirty="0"/>
              <a:t>Emergency Stop Feature</a:t>
            </a:r>
          </a:p>
          <a:p>
            <a:endParaRPr lang="en-US" dirty="0"/>
          </a:p>
        </p:txBody>
      </p:sp>
      <p:sp>
        <p:nvSpPr>
          <p:cNvPr id="6" name="Content Placeholder 2">
            <a:extLst>
              <a:ext uri="{FF2B5EF4-FFF2-40B4-BE49-F238E27FC236}">
                <a16:creationId xmlns:a16="http://schemas.microsoft.com/office/drawing/2014/main" id="{8E02BC01-FF5B-67FD-AB0B-80EA74DF24C5}"/>
              </a:ext>
            </a:extLst>
          </p:cNvPr>
          <p:cNvSpPr txBox="1">
            <a:spLocks/>
          </p:cNvSpPr>
          <p:nvPr/>
        </p:nvSpPr>
        <p:spPr>
          <a:xfrm>
            <a:off x="1097280" y="3529913"/>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latin typeface="Aptos" panose="020B0004020202020204" pitchFamily="34" charset="0"/>
              </a:rPr>
              <a:t>Sensor Used</a:t>
            </a:r>
          </a:p>
          <a:p>
            <a:endParaRPr lang="en-PK" sz="2400" b="1" dirty="0"/>
          </a:p>
        </p:txBody>
      </p:sp>
      <p:sp>
        <p:nvSpPr>
          <p:cNvPr id="8" name="TextBox 7">
            <a:extLst>
              <a:ext uri="{FF2B5EF4-FFF2-40B4-BE49-F238E27FC236}">
                <a16:creationId xmlns:a16="http://schemas.microsoft.com/office/drawing/2014/main" id="{BA2C1B79-7377-04F5-A598-B34A540BD269}"/>
              </a:ext>
            </a:extLst>
          </p:cNvPr>
          <p:cNvSpPr txBox="1"/>
          <p:nvPr/>
        </p:nvSpPr>
        <p:spPr>
          <a:xfrm>
            <a:off x="1501140" y="3037470"/>
            <a:ext cx="9364980" cy="492443"/>
          </a:xfrm>
          <a:prstGeom prst="rect">
            <a:avLst/>
          </a:prstGeom>
          <a:noFill/>
        </p:spPr>
        <p:txBody>
          <a:bodyPr wrap="square">
            <a:spAutoFit/>
          </a:bodyPr>
          <a:lstStyle>
            <a:defPPr>
              <a:defRPr lang="en-US"/>
            </a:defPPr>
            <a:lvl1pPr marL="285750" indent="-285750">
              <a:buFont typeface="Arial" panose="020B0604020202020204" pitchFamily="34" charset="0"/>
              <a:buChar char="•"/>
              <a:defRPr sz="2000" b="0" i="0">
                <a:solidFill>
                  <a:schemeClr val="tx1">
                    <a:lumMod val="65000"/>
                    <a:lumOff val="35000"/>
                  </a:schemeClr>
                </a:solidFill>
                <a:effectLst/>
                <a:latin typeface="Aptos" panose="020B0004020202020204" pitchFamily="34" charset="0"/>
              </a:defRPr>
            </a:lvl1pPr>
          </a:lstStyle>
          <a:p>
            <a:r>
              <a:rPr lang="en-US" sz="2600" dirty="0"/>
              <a:t>Energy Efficient</a:t>
            </a:r>
          </a:p>
        </p:txBody>
      </p:sp>
      <p:sp>
        <p:nvSpPr>
          <p:cNvPr id="4" name="TextBox 3">
            <a:extLst>
              <a:ext uri="{FF2B5EF4-FFF2-40B4-BE49-F238E27FC236}">
                <a16:creationId xmlns:a16="http://schemas.microsoft.com/office/drawing/2014/main" id="{CC0F363E-9D76-2171-1E2F-90C35AA0DE44}"/>
              </a:ext>
            </a:extLst>
          </p:cNvPr>
          <p:cNvSpPr txBox="1"/>
          <p:nvPr/>
        </p:nvSpPr>
        <p:spPr>
          <a:xfrm>
            <a:off x="1501140" y="3904270"/>
            <a:ext cx="9654540" cy="492443"/>
          </a:xfrm>
          <a:prstGeom prst="rect">
            <a:avLst/>
          </a:prstGeom>
          <a:noFill/>
        </p:spPr>
        <p:txBody>
          <a:bodyPr wrap="square">
            <a:spAutoFit/>
          </a:bodyPr>
          <a:lstStyle>
            <a:defPPr>
              <a:defRPr lang="en-US"/>
            </a:defPPr>
            <a:lvl1pPr marL="285750" indent="-285750">
              <a:buFont typeface="Arial" panose="020B0604020202020204" pitchFamily="34" charset="0"/>
              <a:buChar char="•"/>
              <a:defRPr sz="2600" b="0" i="0">
                <a:solidFill>
                  <a:schemeClr val="tx1">
                    <a:lumMod val="65000"/>
                    <a:lumOff val="35000"/>
                  </a:schemeClr>
                </a:solidFill>
                <a:effectLst/>
                <a:latin typeface="Aptos" panose="020B0004020202020204" pitchFamily="34" charset="0"/>
              </a:defRPr>
            </a:lvl1pPr>
          </a:lstStyle>
          <a:p>
            <a:r>
              <a:rPr lang="en-US" dirty="0"/>
              <a:t>Ultrasonic Sensor( Mounted on servo to cover 180 degree)</a:t>
            </a:r>
          </a:p>
        </p:txBody>
      </p:sp>
      <p:sp>
        <p:nvSpPr>
          <p:cNvPr id="7" name="Content Placeholder 2">
            <a:extLst>
              <a:ext uri="{FF2B5EF4-FFF2-40B4-BE49-F238E27FC236}">
                <a16:creationId xmlns:a16="http://schemas.microsoft.com/office/drawing/2014/main" id="{EDB68067-93D3-1EF2-6885-E9FF1D22E309}"/>
              </a:ext>
            </a:extLst>
          </p:cNvPr>
          <p:cNvSpPr txBox="1">
            <a:spLocks/>
          </p:cNvSpPr>
          <p:nvPr/>
        </p:nvSpPr>
        <p:spPr>
          <a:xfrm>
            <a:off x="1097280" y="4396713"/>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latin typeface="Aptos" panose="020B0004020202020204" pitchFamily="34" charset="0"/>
              </a:rPr>
              <a:t>Micro-Controller Used</a:t>
            </a:r>
          </a:p>
          <a:p>
            <a:endParaRPr lang="en-PK" sz="2400" b="1" dirty="0"/>
          </a:p>
        </p:txBody>
      </p:sp>
      <p:sp>
        <p:nvSpPr>
          <p:cNvPr id="9" name="TextBox 8">
            <a:extLst>
              <a:ext uri="{FF2B5EF4-FFF2-40B4-BE49-F238E27FC236}">
                <a16:creationId xmlns:a16="http://schemas.microsoft.com/office/drawing/2014/main" id="{F89527C7-517C-7C54-2728-11B6B8255D09}"/>
              </a:ext>
            </a:extLst>
          </p:cNvPr>
          <p:cNvSpPr txBox="1"/>
          <p:nvPr/>
        </p:nvSpPr>
        <p:spPr>
          <a:xfrm>
            <a:off x="1501140" y="4739847"/>
            <a:ext cx="9654540" cy="492443"/>
          </a:xfrm>
          <a:prstGeom prst="rect">
            <a:avLst/>
          </a:prstGeom>
          <a:noFill/>
        </p:spPr>
        <p:txBody>
          <a:bodyPr wrap="square">
            <a:spAutoFit/>
          </a:bodyPr>
          <a:lstStyle>
            <a:defPPr>
              <a:defRPr lang="en-US"/>
            </a:defPPr>
            <a:lvl1pPr marL="285750" indent="-285750">
              <a:buFont typeface="Arial" panose="020B0604020202020204" pitchFamily="34" charset="0"/>
              <a:buChar char="•"/>
              <a:defRPr sz="2600" b="0" i="0">
                <a:solidFill>
                  <a:schemeClr val="tx1">
                    <a:lumMod val="65000"/>
                    <a:lumOff val="35000"/>
                  </a:schemeClr>
                </a:solidFill>
                <a:effectLst/>
                <a:latin typeface="Aptos" panose="020B0004020202020204" pitchFamily="34" charset="0"/>
              </a:defRPr>
            </a:lvl1pPr>
          </a:lstStyle>
          <a:p>
            <a:r>
              <a:rPr lang="en-US" dirty="0"/>
              <a:t>Arduino UNO R3 with L293D Moto Driver Shield</a:t>
            </a:r>
          </a:p>
        </p:txBody>
      </p:sp>
    </p:spTree>
    <p:extLst>
      <p:ext uri="{BB962C8B-B14F-4D97-AF65-F5344CB8AC3E}">
        <p14:creationId xmlns:p14="http://schemas.microsoft.com/office/powerpoint/2010/main" val="296859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Obstacle Avoidance System - Diagram</a:t>
            </a:r>
            <a:endParaRPr lang="en-PK" dirty="0">
              <a:latin typeface="Aptos" panose="020B0004020202020204" pitchFamily="34" charset="0"/>
            </a:endParaRPr>
          </a:p>
        </p:txBody>
      </p:sp>
      <p:pic>
        <p:nvPicPr>
          <p:cNvPr id="4" name="Picture 3" descr="A circuit board with wires and a battery&#10;&#10;Description automatically generated">
            <a:extLst>
              <a:ext uri="{FF2B5EF4-FFF2-40B4-BE49-F238E27FC236}">
                <a16:creationId xmlns:a16="http://schemas.microsoft.com/office/drawing/2014/main" id="{34AA44AC-2CD0-D90A-03F8-83D8C6792AED}"/>
              </a:ext>
            </a:extLst>
          </p:cNvPr>
          <p:cNvPicPr>
            <a:picLocks noChangeAspect="1"/>
          </p:cNvPicPr>
          <p:nvPr/>
        </p:nvPicPr>
        <p:blipFill>
          <a:blip r:embed="rId2"/>
          <a:stretch>
            <a:fillRect/>
          </a:stretch>
        </p:blipFill>
        <p:spPr>
          <a:xfrm>
            <a:off x="1790700" y="1896398"/>
            <a:ext cx="7416800" cy="4174202"/>
          </a:xfrm>
          <a:prstGeom prst="rect">
            <a:avLst/>
          </a:prstGeom>
        </p:spPr>
      </p:pic>
    </p:spTree>
    <p:extLst>
      <p:ext uri="{BB962C8B-B14F-4D97-AF65-F5344CB8AC3E}">
        <p14:creationId xmlns:p14="http://schemas.microsoft.com/office/powerpoint/2010/main" val="30539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User Guide</a:t>
            </a:r>
            <a:endParaRPr lang="en-PK" dirty="0">
              <a:latin typeface="Aptos" panose="020B0004020202020204" pitchFamily="34" charset="0"/>
            </a:endParaRPr>
          </a:p>
        </p:txBody>
      </p:sp>
      <p:sp>
        <p:nvSpPr>
          <p:cNvPr id="3" name="Content Placeholder 2">
            <a:extLst>
              <a:ext uri="{FF2B5EF4-FFF2-40B4-BE49-F238E27FC236}">
                <a16:creationId xmlns:a16="http://schemas.microsoft.com/office/drawing/2014/main" id="{7537FAA8-E7A0-772B-3646-5F8A9509A67D}"/>
              </a:ext>
            </a:extLst>
          </p:cNvPr>
          <p:cNvSpPr>
            <a:spLocks noGrp="1"/>
          </p:cNvSpPr>
          <p:nvPr>
            <p:ph idx="1"/>
          </p:nvPr>
        </p:nvSpPr>
        <p:spPr>
          <a:xfrm>
            <a:off x="1097280" y="1845734"/>
            <a:ext cx="10058400" cy="478366"/>
          </a:xfrm>
        </p:spPr>
        <p:txBody>
          <a:bodyPr>
            <a:normAutofit/>
          </a:bodyPr>
          <a:lstStyle/>
          <a:p>
            <a:pPr>
              <a:buFont typeface="Arial" panose="020B0604020202020204" pitchFamily="34" charset="0"/>
              <a:buChar char="•"/>
            </a:pPr>
            <a:r>
              <a:rPr lang="en-US" sz="2400" b="1" dirty="0">
                <a:latin typeface="Aptos" panose="020B0004020202020204" pitchFamily="34" charset="0"/>
              </a:rPr>
              <a:t>   Instructions</a:t>
            </a:r>
          </a:p>
          <a:p>
            <a:endParaRPr lang="en-PK" sz="2400" b="1" dirty="0"/>
          </a:p>
        </p:txBody>
      </p:sp>
      <p:sp>
        <p:nvSpPr>
          <p:cNvPr id="6" name="Content Placeholder 2">
            <a:extLst>
              <a:ext uri="{FF2B5EF4-FFF2-40B4-BE49-F238E27FC236}">
                <a16:creationId xmlns:a16="http://schemas.microsoft.com/office/drawing/2014/main" id="{8E02BC01-FF5B-67FD-AB0B-80EA74DF24C5}"/>
              </a:ext>
            </a:extLst>
          </p:cNvPr>
          <p:cNvSpPr txBox="1">
            <a:spLocks/>
          </p:cNvSpPr>
          <p:nvPr/>
        </p:nvSpPr>
        <p:spPr>
          <a:xfrm>
            <a:off x="1097280" y="2247900"/>
            <a:ext cx="10058400" cy="478366"/>
          </a:xfrm>
          <a:prstGeom prst="rect">
            <a:avLst/>
          </a:prstGeom>
        </p:spPr>
        <p:txBody>
          <a:bodyPr vert="horz" lIns="0" tIns="45720" rIns="0" bIns="45720" rtlCol="0">
            <a:normAutofit/>
          </a:bodyPr>
          <a:lstStyle>
            <a:defPPr>
              <a:defRPr lang="en-US"/>
            </a:defPPr>
            <a:lvl1pPr marL="91440" indent="-91440" defTabSz="914400">
              <a:lnSpc>
                <a:spcPct val="90000"/>
              </a:lnSpc>
              <a:spcBef>
                <a:spcPts val="1200"/>
              </a:spcBef>
              <a:spcAft>
                <a:spcPts val="200"/>
              </a:spcAft>
              <a:buClr>
                <a:schemeClr val="accent1"/>
              </a:buClr>
              <a:buSzPct val="100000"/>
              <a:buFont typeface="Arial" panose="020B0604020202020204" pitchFamily="34" charset="0"/>
              <a:buChar char="•"/>
              <a:defRPr sz="2400" b="1">
                <a:solidFill>
                  <a:schemeClr val="tx1">
                    <a:lumMod val="75000"/>
                    <a:lumOff val="25000"/>
                  </a:schemeClr>
                </a:solidFill>
                <a:latin typeface="Aptos" panose="020B0004020202020204"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   User Manual</a:t>
            </a:r>
          </a:p>
          <a:p>
            <a:endParaRPr lang="en-PK" dirty="0"/>
          </a:p>
        </p:txBody>
      </p:sp>
      <p:sp>
        <p:nvSpPr>
          <p:cNvPr id="7" name="Content Placeholder 2">
            <a:extLst>
              <a:ext uri="{FF2B5EF4-FFF2-40B4-BE49-F238E27FC236}">
                <a16:creationId xmlns:a16="http://schemas.microsoft.com/office/drawing/2014/main" id="{EDB68067-93D3-1EF2-6885-E9FF1D22E309}"/>
              </a:ext>
            </a:extLst>
          </p:cNvPr>
          <p:cNvSpPr txBox="1">
            <a:spLocks/>
          </p:cNvSpPr>
          <p:nvPr/>
        </p:nvSpPr>
        <p:spPr>
          <a:xfrm>
            <a:off x="1097280" y="2644347"/>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latin typeface="Aptos" panose="020B0004020202020204" pitchFamily="34" charset="0"/>
              </a:rPr>
              <a:t>   Demo Videos </a:t>
            </a:r>
          </a:p>
          <a:p>
            <a:endParaRPr lang="en-PK" sz="2400" b="1" dirty="0"/>
          </a:p>
        </p:txBody>
      </p:sp>
    </p:spTree>
    <p:extLst>
      <p:ext uri="{BB962C8B-B14F-4D97-AF65-F5344CB8AC3E}">
        <p14:creationId xmlns:p14="http://schemas.microsoft.com/office/powerpoint/2010/main" val="40771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Impacts on Agriculture</a:t>
            </a:r>
            <a:endParaRPr lang="en-PK" dirty="0">
              <a:latin typeface="Aptos" panose="020B0004020202020204" pitchFamily="34" charset="0"/>
            </a:endParaRPr>
          </a:p>
        </p:txBody>
      </p:sp>
      <p:sp>
        <p:nvSpPr>
          <p:cNvPr id="3" name="Content Placeholder 2">
            <a:extLst>
              <a:ext uri="{FF2B5EF4-FFF2-40B4-BE49-F238E27FC236}">
                <a16:creationId xmlns:a16="http://schemas.microsoft.com/office/drawing/2014/main" id="{7537FAA8-E7A0-772B-3646-5F8A9509A67D}"/>
              </a:ext>
            </a:extLst>
          </p:cNvPr>
          <p:cNvSpPr>
            <a:spLocks noGrp="1"/>
          </p:cNvSpPr>
          <p:nvPr>
            <p:ph idx="1"/>
          </p:nvPr>
        </p:nvSpPr>
        <p:spPr>
          <a:xfrm>
            <a:off x="1097280" y="1845734"/>
            <a:ext cx="10058400" cy="478366"/>
          </a:xfrm>
        </p:spPr>
        <p:txBody>
          <a:bodyPr>
            <a:normAutofit/>
          </a:bodyPr>
          <a:lstStyle/>
          <a:p>
            <a:pPr>
              <a:buFont typeface="Arial" panose="020B0604020202020204" pitchFamily="34" charset="0"/>
              <a:buChar char="•"/>
            </a:pPr>
            <a:r>
              <a:rPr lang="en-US" sz="2400" b="1" dirty="0">
                <a:latin typeface="Aptos" panose="020B0004020202020204" pitchFamily="34" charset="0"/>
              </a:rPr>
              <a:t>   Increased Crop Yield</a:t>
            </a:r>
          </a:p>
          <a:p>
            <a:pPr>
              <a:buFont typeface="Arial" panose="020B0604020202020204" pitchFamily="34" charset="0"/>
              <a:buChar char="•"/>
            </a:pPr>
            <a:endParaRPr lang="en-US" sz="2400" b="1" dirty="0">
              <a:latin typeface="Aptos" panose="020B0004020202020204" pitchFamily="34" charset="0"/>
            </a:endParaRPr>
          </a:p>
          <a:p>
            <a:pPr>
              <a:buFont typeface="Arial" panose="020B0604020202020204" pitchFamily="34" charset="0"/>
              <a:buChar char="•"/>
            </a:pPr>
            <a:endParaRPr lang="en-US" sz="2400" b="1" dirty="0">
              <a:latin typeface="Aptos" panose="020B0004020202020204" pitchFamily="34" charset="0"/>
            </a:endParaRPr>
          </a:p>
          <a:p>
            <a:endParaRPr lang="en-PK" sz="2400" b="1" dirty="0"/>
          </a:p>
        </p:txBody>
      </p:sp>
      <p:sp>
        <p:nvSpPr>
          <p:cNvPr id="6" name="Content Placeholder 2">
            <a:extLst>
              <a:ext uri="{FF2B5EF4-FFF2-40B4-BE49-F238E27FC236}">
                <a16:creationId xmlns:a16="http://schemas.microsoft.com/office/drawing/2014/main" id="{8E02BC01-FF5B-67FD-AB0B-80EA74DF24C5}"/>
              </a:ext>
            </a:extLst>
          </p:cNvPr>
          <p:cNvSpPr txBox="1">
            <a:spLocks/>
          </p:cNvSpPr>
          <p:nvPr/>
        </p:nvSpPr>
        <p:spPr>
          <a:xfrm>
            <a:off x="1097280" y="2247900"/>
            <a:ext cx="10058400" cy="478366"/>
          </a:xfrm>
          <a:prstGeom prst="rect">
            <a:avLst/>
          </a:prstGeom>
        </p:spPr>
        <p:txBody>
          <a:bodyPr vert="horz" lIns="0" tIns="45720" rIns="0" bIns="45720" rtlCol="0">
            <a:normAutofit/>
          </a:bodyPr>
          <a:lstStyle>
            <a:defPPr>
              <a:defRPr lang="en-US"/>
            </a:defPPr>
            <a:lvl1pPr marL="91440" indent="-91440" defTabSz="914400">
              <a:lnSpc>
                <a:spcPct val="90000"/>
              </a:lnSpc>
              <a:spcBef>
                <a:spcPts val="1200"/>
              </a:spcBef>
              <a:spcAft>
                <a:spcPts val="200"/>
              </a:spcAft>
              <a:buClr>
                <a:schemeClr val="accent1"/>
              </a:buClr>
              <a:buSzPct val="100000"/>
              <a:buFont typeface="Arial" panose="020B0604020202020204" pitchFamily="34" charset="0"/>
              <a:buChar char="•"/>
              <a:defRPr sz="2400" b="1">
                <a:solidFill>
                  <a:schemeClr val="tx1">
                    <a:lumMod val="75000"/>
                    <a:lumOff val="25000"/>
                  </a:schemeClr>
                </a:solidFill>
                <a:latin typeface="Aptos" panose="020B0004020202020204"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   Resource Efficiency</a:t>
            </a:r>
            <a:endParaRPr lang="en-PK" dirty="0"/>
          </a:p>
        </p:txBody>
      </p:sp>
      <p:sp>
        <p:nvSpPr>
          <p:cNvPr id="7" name="Content Placeholder 2">
            <a:extLst>
              <a:ext uri="{FF2B5EF4-FFF2-40B4-BE49-F238E27FC236}">
                <a16:creationId xmlns:a16="http://schemas.microsoft.com/office/drawing/2014/main" id="{EDB68067-93D3-1EF2-6885-E9FF1D22E309}"/>
              </a:ext>
            </a:extLst>
          </p:cNvPr>
          <p:cNvSpPr txBox="1">
            <a:spLocks/>
          </p:cNvSpPr>
          <p:nvPr/>
        </p:nvSpPr>
        <p:spPr>
          <a:xfrm>
            <a:off x="1097280" y="2644347"/>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latin typeface="Aptos" panose="020B0004020202020204" pitchFamily="34" charset="0"/>
              </a:rPr>
              <a:t>   Reduced Environmental Impact</a:t>
            </a:r>
          </a:p>
          <a:p>
            <a:endParaRPr lang="en-PK" sz="2400" b="1" dirty="0"/>
          </a:p>
        </p:txBody>
      </p:sp>
      <p:sp>
        <p:nvSpPr>
          <p:cNvPr id="4" name="Content Placeholder 2">
            <a:extLst>
              <a:ext uri="{FF2B5EF4-FFF2-40B4-BE49-F238E27FC236}">
                <a16:creationId xmlns:a16="http://schemas.microsoft.com/office/drawing/2014/main" id="{FD94AB40-F61F-1C78-10D7-02E9BD868A7C}"/>
              </a:ext>
            </a:extLst>
          </p:cNvPr>
          <p:cNvSpPr txBox="1">
            <a:spLocks/>
          </p:cNvSpPr>
          <p:nvPr/>
        </p:nvSpPr>
        <p:spPr>
          <a:xfrm>
            <a:off x="1097280" y="3046513"/>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latin typeface="Aptos" panose="020B0004020202020204" pitchFamily="34" charset="0"/>
              </a:rPr>
              <a:t>   Enhanced Crop Quality</a:t>
            </a:r>
          </a:p>
          <a:p>
            <a:endParaRPr lang="en-PK" sz="2400" b="1" dirty="0"/>
          </a:p>
        </p:txBody>
      </p:sp>
      <p:sp>
        <p:nvSpPr>
          <p:cNvPr id="5" name="Content Placeholder 2">
            <a:extLst>
              <a:ext uri="{FF2B5EF4-FFF2-40B4-BE49-F238E27FC236}">
                <a16:creationId xmlns:a16="http://schemas.microsoft.com/office/drawing/2014/main" id="{940DC253-6277-8B05-69BD-C7AF64AA6D98}"/>
              </a:ext>
            </a:extLst>
          </p:cNvPr>
          <p:cNvSpPr txBox="1">
            <a:spLocks/>
          </p:cNvSpPr>
          <p:nvPr/>
        </p:nvSpPr>
        <p:spPr>
          <a:xfrm>
            <a:off x="1097280" y="3429000"/>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latin typeface="Aptos" panose="020B0004020202020204" pitchFamily="34" charset="0"/>
              </a:rPr>
              <a:t>   Improved Food Security</a:t>
            </a:r>
          </a:p>
          <a:p>
            <a:endParaRPr lang="en-PK" sz="2400" b="1" dirty="0"/>
          </a:p>
        </p:txBody>
      </p:sp>
      <p:sp>
        <p:nvSpPr>
          <p:cNvPr id="8" name="Content Placeholder 2">
            <a:extLst>
              <a:ext uri="{FF2B5EF4-FFF2-40B4-BE49-F238E27FC236}">
                <a16:creationId xmlns:a16="http://schemas.microsoft.com/office/drawing/2014/main" id="{95986B9F-A398-0D97-CB93-9EA3BE87CD31}"/>
              </a:ext>
            </a:extLst>
          </p:cNvPr>
          <p:cNvSpPr txBox="1">
            <a:spLocks/>
          </p:cNvSpPr>
          <p:nvPr/>
        </p:nvSpPr>
        <p:spPr>
          <a:xfrm>
            <a:off x="1097280" y="3803022"/>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latin typeface="Aptos" panose="020B0004020202020204" pitchFamily="34" charset="0"/>
              </a:rPr>
              <a:t>   Community Empowerment</a:t>
            </a:r>
          </a:p>
          <a:p>
            <a:endParaRPr lang="en-PK" sz="2400" b="1" dirty="0"/>
          </a:p>
        </p:txBody>
      </p:sp>
      <p:sp>
        <p:nvSpPr>
          <p:cNvPr id="9" name="Content Placeholder 2">
            <a:extLst>
              <a:ext uri="{FF2B5EF4-FFF2-40B4-BE49-F238E27FC236}">
                <a16:creationId xmlns:a16="http://schemas.microsoft.com/office/drawing/2014/main" id="{E64FCB24-1326-8D1C-DA9D-819E8CF13302}"/>
              </a:ext>
            </a:extLst>
          </p:cNvPr>
          <p:cNvSpPr txBox="1">
            <a:spLocks/>
          </p:cNvSpPr>
          <p:nvPr/>
        </p:nvSpPr>
        <p:spPr>
          <a:xfrm>
            <a:off x="1066800" y="4144352"/>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latin typeface="Aptos" panose="020B0004020202020204" pitchFamily="34" charset="0"/>
              </a:rPr>
              <a:t>   Economic Sustainability</a:t>
            </a:r>
          </a:p>
          <a:p>
            <a:endParaRPr lang="en-PK" sz="2400" b="1" dirty="0"/>
          </a:p>
        </p:txBody>
      </p:sp>
    </p:spTree>
    <p:extLst>
      <p:ext uri="{BB962C8B-B14F-4D97-AF65-F5344CB8AC3E}">
        <p14:creationId xmlns:p14="http://schemas.microsoft.com/office/powerpoint/2010/main" val="151242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Questions ??</a:t>
            </a:r>
            <a:endParaRPr lang="en-PK" dirty="0">
              <a:latin typeface="Aptos" panose="020B0004020202020204" pitchFamily="34" charset="0"/>
            </a:endParaRPr>
          </a:p>
        </p:txBody>
      </p:sp>
      <p:sp>
        <p:nvSpPr>
          <p:cNvPr id="9" name="Content Placeholder 2">
            <a:extLst>
              <a:ext uri="{FF2B5EF4-FFF2-40B4-BE49-F238E27FC236}">
                <a16:creationId xmlns:a16="http://schemas.microsoft.com/office/drawing/2014/main" id="{E64FCB24-1326-8D1C-DA9D-819E8CF13302}"/>
              </a:ext>
            </a:extLst>
          </p:cNvPr>
          <p:cNvSpPr txBox="1">
            <a:spLocks/>
          </p:cNvSpPr>
          <p:nvPr/>
        </p:nvSpPr>
        <p:spPr>
          <a:xfrm>
            <a:off x="1097280" y="2237317"/>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400" b="1" dirty="0">
                <a:latin typeface="Aptos" panose="020B0004020202020204" pitchFamily="34" charset="0"/>
              </a:rPr>
              <a:t>Queries Are Welcome..</a:t>
            </a:r>
          </a:p>
          <a:p>
            <a:endParaRPr lang="en-PK" sz="2400" b="1" dirty="0"/>
          </a:p>
        </p:txBody>
      </p:sp>
    </p:spTree>
    <p:extLst>
      <p:ext uri="{BB962C8B-B14F-4D97-AF65-F5344CB8AC3E}">
        <p14:creationId xmlns:p14="http://schemas.microsoft.com/office/powerpoint/2010/main" val="185237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pPr algn="ctr"/>
            <a:r>
              <a:rPr lang="en-US" dirty="0">
                <a:latin typeface="Aptos" panose="020B0004020202020204" pitchFamily="34" charset="0"/>
              </a:rPr>
              <a:t>THE END</a:t>
            </a:r>
            <a:endParaRPr lang="en-PK" dirty="0">
              <a:latin typeface="Aptos" panose="020B0004020202020204" pitchFamily="34" charset="0"/>
            </a:endParaRPr>
          </a:p>
        </p:txBody>
      </p:sp>
      <p:sp>
        <p:nvSpPr>
          <p:cNvPr id="9" name="Content Placeholder 2">
            <a:extLst>
              <a:ext uri="{FF2B5EF4-FFF2-40B4-BE49-F238E27FC236}">
                <a16:creationId xmlns:a16="http://schemas.microsoft.com/office/drawing/2014/main" id="{E64FCB24-1326-8D1C-DA9D-819E8CF13302}"/>
              </a:ext>
            </a:extLst>
          </p:cNvPr>
          <p:cNvSpPr txBox="1">
            <a:spLocks/>
          </p:cNvSpPr>
          <p:nvPr/>
        </p:nvSpPr>
        <p:spPr>
          <a:xfrm>
            <a:off x="1066800" y="2950633"/>
            <a:ext cx="10058400" cy="21700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3600" b="1" dirty="0">
                <a:latin typeface="Aptos" panose="020B0004020202020204" pitchFamily="34" charset="0"/>
              </a:rPr>
              <a:t>Thank You</a:t>
            </a:r>
          </a:p>
          <a:p>
            <a:pPr algn="ctr"/>
            <a:endParaRPr lang="en-PK" sz="2400" b="1" dirty="0"/>
          </a:p>
        </p:txBody>
      </p:sp>
    </p:spTree>
    <p:extLst>
      <p:ext uri="{BB962C8B-B14F-4D97-AF65-F5344CB8AC3E}">
        <p14:creationId xmlns:p14="http://schemas.microsoft.com/office/powerpoint/2010/main" val="99343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C4B9-69E5-0F83-7611-DE71BB22A79E}"/>
              </a:ext>
            </a:extLst>
          </p:cNvPr>
          <p:cNvSpPr>
            <a:spLocks noGrp="1"/>
          </p:cNvSpPr>
          <p:nvPr>
            <p:ph type="title"/>
          </p:nvPr>
        </p:nvSpPr>
        <p:spPr/>
        <p:txBody>
          <a:bodyPr>
            <a:normAutofit/>
          </a:bodyPr>
          <a:lstStyle/>
          <a:p>
            <a:r>
              <a:rPr lang="en-US" sz="5400" dirty="0">
                <a:latin typeface="Aptos" panose="020B0004020202020204" pitchFamily="34" charset="0"/>
              </a:rPr>
              <a:t>ABSTRACT</a:t>
            </a:r>
            <a:endParaRPr lang="en-PK" sz="5400" dirty="0">
              <a:latin typeface="Aptos" panose="020B0004020202020204" pitchFamily="34" charset="0"/>
            </a:endParaRPr>
          </a:p>
        </p:txBody>
      </p:sp>
      <p:sp>
        <p:nvSpPr>
          <p:cNvPr id="3" name="Content Placeholder 2">
            <a:extLst>
              <a:ext uri="{FF2B5EF4-FFF2-40B4-BE49-F238E27FC236}">
                <a16:creationId xmlns:a16="http://schemas.microsoft.com/office/drawing/2014/main" id="{D3517F66-C0B5-B85E-B752-24F02712A79E}"/>
              </a:ext>
            </a:extLst>
          </p:cNvPr>
          <p:cNvSpPr>
            <a:spLocks noGrp="1"/>
          </p:cNvSpPr>
          <p:nvPr>
            <p:ph idx="1"/>
          </p:nvPr>
        </p:nvSpPr>
        <p:spPr>
          <a:xfrm>
            <a:off x="1097280" y="1845733"/>
            <a:ext cx="10058400" cy="3274907"/>
          </a:xfrm>
        </p:spPr>
        <p:txBody>
          <a:bodyPr>
            <a:normAutofit/>
          </a:bodyPr>
          <a:lstStyle/>
          <a:p>
            <a:pPr algn="just"/>
            <a:r>
              <a:rPr lang="en-US" sz="2600" dirty="0">
                <a:latin typeface="Aptos" panose="020B0004020202020204" pitchFamily="34" charset="0"/>
              </a:rPr>
              <a:t>This presentation explores how IoT, and machine learning revolutionize crop farming with advanced weed monitoring. Emphasizing precise weed detection, our solution integrates IoT with Machine learning to enhance efficiency and address environmental concerns. The project aims to reduce human efforts, optimize tasks, and promote sustainable, health-conscious farming practices, contributing to agricultural advancement.</a:t>
            </a:r>
            <a:endParaRPr lang="en-PK" sz="2600" dirty="0">
              <a:latin typeface="Aptos" panose="020B0004020202020204" pitchFamily="34" charset="0"/>
            </a:endParaRPr>
          </a:p>
        </p:txBody>
      </p:sp>
    </p:spTree>
    <p:extLst>
      <p:ext uri="{BB962C8B-B14F-4D97-AF65-F5344CB8AC3E}">
        <p14:creationId xmlns:p14="http://schemas.microsoft.com/office/powerpoint/2010/main" val="186345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INTRODUCTION</a:t>
            </a:r>
            <a:endParaRPr lang="en-PK" dirty="0">
              <a:latin typeface="Aptos" panose="020B0004020202020204" pitchFamily="34" charset="0"/>
            </a:endParaRPr>
          </a:p>
        </p:txBody>
      </p:sp>
      <p:sp>
        <p:nvSpPr>
          <p:cNvPr id="3" name="Content Placeholder 2">
            <a:extLst>
              <a:ext uri="{FF2B5EF4-FFF2-40B4-BE49-F238E27FC236}">
                <a16:creationId xmlns:a16="http://schemas.microsoft.com/office/drawing/2014/main" id="{7537FAA8-E7A0-772B-3646-5F8A9509A67D}"/>
              </a:ext>
            </a:extLst>
          </p:cNvPr>
          <p:cNvSpPr>
            <a:spLocks noGrp="1"/>
          </p:cNvSpPr>
          <p:nvPr>
            <p:ph idx="1"/>
          </p:nvPr>
        </p:nvSpPr>
        <p:spPr>
          <a:xfrm>
            <a:off x="1097280" y="1845734"/>
            <a:ext cx="10058400" cy="478366"/>
          </a:xfrm>
        </p:spPr>
        <p:txBody>
          <a:bodyPr>
            <a:normAutofit/>
          </a:bodyPr>
          <a:lstStyle/>
          <a:p>
            <a:r>
              <a:rPr lang="en-US" sz="2400" b="1" dirty="0">
                <a:latin typeface="Aptos" panose="020B0004020202020204" pitchFamily="34" charset="0"/>
              </a:rPr>
              <a:t>Brief Introduction to Project:</a:t>
            </a:r>
          </a:p>
          <a:p>
            <a:endParaRPr lang="en-PK" sz="2400" b="1" dirty="0"/>
          </a:p>
        </p:txBody>
      </p:sp>
      <p:sp>
        <p:nvSpPr>
          <p:cNvPr id="5" name="TextBox 4">
            <a:extLst>
              <a:ext uri="{FF2B5EF4-FFF2-40B4-BE49-F238E27FC236}">
                <a16:creationId xmlns:a16="http://schemas.microsoft.com/office/drawing/2014/main" id="{25ED7094-B71A-E744-DA13-C6E480E34E09}"/>
              </a:ext>
            </a:extLst>
          </p:cNvPr>
          <p:cNvSpPr txBox="1"/>
          <p:nvPr/>
        </p:nvSpPr>
        <p:spPr>
          <a:xfrm>
            <a:off x="1501140" y="2228671"/>
            <a:ext cx="9654540" cy="1692771"/>
          </a:xfrm>
          <a:prstGeom prst="rect">
            <a:avLst/>
          </a:prstGeom>
          <a:noFill/>
        </p:spPr>
        <p:txBody>
          <a:bodyPr wrap="square">
            <a:spAutoFit/>
          </a:bodyPr>
          <a:lstStyle/>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Agriculture is vital for our sustenance, and effective weed management plays a crucial role in maximizing crop yield.</a:t>
            </a:r>
          </a:p>
          <a:p>
            <a:pPr marL="285750" indent="-285750" algn="l">
              <a:buClr>
                <a:schemeClr val="tx1"/>
              </a:buClr>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Introducing an innovative solution - Smart AI Weed Detection with Real-Time Obstacle Detection.</a:t>
            </a:r>
          </a:p>
        </p:txBody>
      </p:sp>
      <p:sp>
        <p:nvSpPr>
          <p:cNvPr id="6" name="Content Placeholder 2">
            <a:extLst>
              <a:ext uri="{FF2B5EF4-FFF2-40B4-BE49-F238E27FC236}">
                <a16:creationId xmlns:a16="http://schemas.microsoft.com/office/drawing/2014/main" id="{8E02BC01-FF5B-67FD-AB0B-80EA74DF24C5}"/>
              </a:ext>
            </a:extLst>
          </p:cNvPr>
          <p:cNvSpPr txBox="1">
            <a:spLocks/>
          </p:cNvSpPr>
          <p:nvPr/>
        </p:nvSpPr>
        <p:spPr>
          <a:xfrm>
            <a:off x="1097280" y="3826013"/>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latin typeface="Aptos" panose="020B0004020202020204" pitchFamily="34" charset="0"/>
              </a:rPr>
              <a:t>Importance Of Weed Detection</a:t>
            </a:r>
          </a:p>
          <a:p>
            <a:endParaRPr lang="en-PK" sz="2400" b="1" dirty="0"/>
          </a:p>
        </p:txBody>
      </p:sp>
      <p:sp>
        <p:nvSpPr>
          <p:cNvPr id="8" name="TextBox 7">
            <a:extLst>
              <a:ext uri="{FF2B5EF4-FFF2-40B4-BE49-F238E27FC236}">
                <a16:creationId xmlns:a16="http://schemas.microsoft.com/office/drawing/2014/main" id="{BA2C1B79-7377-04F5-A598-B34A540BD269}"/>
              </a:ext>
            </a:extLst>
          </p:cNvPr>
          <p:cNvSpPr txBox="1"/>
          <p:nvPr/>
        </p:nvSpPr>
        <p:spPr>
          <a:xfrm>
            <a:off x="1413510" y="4153587"/>
            <a:ext cx="9364980" cy="2092881"/>
          </a:xfrm>
          <a:prstGeom prst="rect">
            <a:avLst/>
          </a:prstGeom>
          <a:noFill/>
        </p:spPr>
        <p:txBody>
          <a:bodyPr wrap="square">
            <a:spAutoFit/>
          </a:bodyPr>
          <a:lstStyle>
            <a:defPPr>
              <a:defRPr lang="en-US"/>
            </a:defPPr>
            <a:lvl1pPr marL="285750" indent="-285750">
              <a:buFont typeface="Arial" panose="020B0604020202020204" pitchFamily="34" charset="0"/>
              <a:buChar char="•"/>
              <a:defRPr sz="2000" b="0" i="0">
                <a:solidFill>
                  <a:schemeClr val="tx1">
                    <a:lumMod val="65000"/>
                    <a:lumOff val="35000"/>
                  </a:schemeClr>
                </a:solidFill>
                <a:effectLst/>
                <a:latin typeface="Aptos" panose="020B0004020202020204" pitchFamily="34" charset="0"/>
              </a:defRPr>
            </a:lvl1pPr>
          </a:lstStyle>
          <a:p>
            <a:r>
              <a:rPr lang="en-US" sz="2600" dirty="0"/>
              <a:t>Weeds compete with crops for nutrients and resources, affecting overall crop health and productivity.</a:t>
            </a:r>
          </a:p>
          <a:p>
            <a:r>
              <a:rPr lang="en-US" sz="2600" dirty="0"/>
              <a:t>The implementation of smart AI offers an effective, sustainable solution for weed management, reducing reliance on traditional herbicides.</a:t>
            </a:r>
          </a:p>
        </p:txBody>
      </p:sp>
    </p:spTree>
    <p:extLst>
      <p:ext uri="{BB962C8B-B14F-4D97-AF65-F5344CB8AC3E}">
        <p14:creationId xmlns:p14="http://schemas.microsoft.com/office/powerpoint/2010/main" val="2786791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Problem Statement</a:t>
            </a:r>
            <a:endParaRPr lang="en-PK" dirty="0">
              <a:latin typeface="Aptos" panose="020B0004020202020204" pitchFamily="34" charset="0"/>
            </a:endParaRPr>
          </a:p>
        </p:txBody>
      </p:sp>
      <p:sp>
        <p:nvSpPr>
          <p:cNvPr id="3" name="Content Placeholder 2">
            <a:extLst>
              <a:ext uri="{FF2B5EF4-FFF2-40B4-BE49-F238E27FC236}">
                <a16:creationId xmlns:a16="http://schemas.microsoft.com/office/drawing/2014/main" id="{7537FAA8-E7A0-772B-3646-5F8A9509A67D}"/>
              </a:ext>
            </a:extLst>
          </p:cNvPr>
          <p:cNvSpPr>
            <a:spLocks noGrp="1"/>
          </p:cNvSpPr>
          <p:nvPr>
            <p:ph idx="1"/>
          </p:nvPr>
        </p:nvSpPr>
        <p:spPr>
          <a:xfrm>
            <a:off x="1097280" y="1845734"/>
            <a:ext cx="10058400" cy="478366"/>
          </a:xfrm>
        </p:spPr>
        <p:txBody>
          <a:bodyPr>
            <a:normAutofit/>
          </a:bodyPr>
          <a:lstStyle/>
          <a:p>
            <a:r>
              <a:rPr lang="en-US" sz="2400" b="1" dirty="0">
                <a:latin typeface="Aptos" panose="020B0004020202020204" pitchFamily="34" charset="0"/>
              </a:rPr>
              <a:t>Need For Weed Detection</a:t>
            </a:r>
            <a:endParaRPr lang="en-PK" sz="2400" b="1" dirty="0"/>
          </a:p>
        </p:txBody>
      </p:sp>
      <p:sp>
        <p:nvSpPr>
          <p:cNvPr id="5" name="TextBox 4">
            <a:extLst>
              <a:ext uri="{FF2B5EF4-FFF2-40B4-BE49-F238E27FC236}">
                <a16:creationId xmlns:a16="http://schemas.microsoft.com/office/drawing/2014/main" id="{25ED7094-B71A-E744-DA13-C6E480E34E09}"/>
              </a:ext>
            </a:extLst>
          </p:cNvPr>
          <p:cNvSpPr txBox="1"/>
          <p:nvPr/>
        </p:nvSpPr>
        <p:spPr>
          <a:xfrm>
            <a:off x="1440180" y="2182505"/>
            <a:ext cx="9654540" cy="2492990"/>
          </a:xfrm>
          <a:prstGeom prst="rect">
            <a:avLst/>
          </a:prstGeom>
          <a:noFill/>
        </p:spPr>
        <p:txBody>
          <a:bodyPr wrap="square">
            <a:spAutoFit/>
          </a:bodyPr>
          <a:lstStyle/>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Timely weed detection allows for intervention to preserve crop vitality and optimize yield.</a:t>
            </a:r>
          </a:p>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Uncontrolled weed growth leads to inefficient use of resources like water and fertilizers. Weed detection helps in optimizing resource allocation, reducing costs, and promoting efficient resource use.</a:t>
            </a:r>
          </a:p>
        </p:txBody>
      </p:sp>
      <p:sp>
        <p:nvSpPr>
          <p:cNvPr id="8" name="TextBox 7">
            <a:extLst>
              <a:ext uri="{FF2B5EF4-FFF2-40B4-BE49-F238E27FC236}">
                <a16:creationId xmlns:a16="http://schemas.microsoft.com/office/drawing/2014/main" id="{BA2C1B79-7377-04F5-A598-B34A540BD269}"/>
              </a:ext>
            </a:extLst>
          </p:cNvPr>
          <p:cNvSpPr txBox="1"/>
          <p:nvPr/>
        </p:nvSpPr>
        <p:spPr>
          <a:xfrm>
            <a:off x="1352550" y="4533901"/>
            <a:ext cx="9742170" cy="892552"/>
          </a:xfrm>
          <a:prstGeom prst="rect">
            <a:avLst/>
          </a:prstGeom>
          <a:noFill/>
        </p:spPr>
        <p:txBody>
          <a:bodyPr wrap="square">
            <a:spAutoFit/>
          </a:bodyPr>
          <a:lstStyle>
            <a:defPPr>
              <a:defRPr lang="en-US"/>
            </a:defPPr>
            <a:lvl1pPr marL="285750" indent="-285750">
              <a:buFont typeface="Arial" panose="020B0604020202020204" pitchFamily="34" charset="0"/>
              <a:buChar char="•"/>
              <a:defRPr sz="2000" b="0" i="0">
                <a:solidFill>
                  <a:schemeClr val="tx1">
                    <a:lumMod val="65000"/>
                    <a:lumOff val="35000"/>
                  </a:schemeClr>
                </a:solidFill>
                <a:effectLst/>
                <a:latin typeface="Aptos" panose="020B0004020202020204" pitchFamily="34" charset="0"/>
              </a:defRPr>
            </a:lvl1pPr>
          </a:lstStyle>
          <a:p>
            <a:r>
              <a:rPr lang="en-US" sz="2600" dirty="0"/>
              <a:t>Weeds can harbor pests and diseases, posing a risk of contamination to cultivated crops</a:t>
            </a:r>
          </a:p>
        </p:txBody>
      </p:sp>
    </p:spTree>
    <p:extLst>
      <p:ext uri="{BB962C8B-B14F-4D97-AF65-F5344CB8AC3E}">
        <p14:creationId xmlns:p14="http://schemas.microsoft.com/office/powerpoint/2010/main" val="86651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Goals And Objectives</a:t>
            </a:r>
            <a:endParaRPr lang="en-PK" dirty="0">
              <a:latin typeface="Aptos" panose="020B0004020202020204" pitchFamily="34" charset="0"/>
            </a:endParaRPr>
          </a:p>
        </p:txBody>
      </p:sp>
      <p:sp>
        <p:nvSpPr>
          <p:cNvPr id="5" name="TextBox 4">
            <a:extLst>
              <a:ext uri="{FF2B5EF4-FFF2-40B4-BE49-F238E27FC236}">
                <a16:creationId xmlns:a16="http://schemas.microsoft.com/office/drawing/2014/main" id="{25ED7094-B71A-E744-DA13-C6E480E34E09}"/>
              </a:ext>
            </a:extLst>
          </p:cNvPr>
          <p:cNvSpPr txBox="1"/>
          <p:nvPr/>
        </p:nvSpPr>
        <p:spPr>
          <a:xfrm>
            <a:off x="1389380" y="1982450"/>
            <a:ext cx="9654540" cy="2893100"/>
          </a:xfrm>
          <a:prstGeom prst="rect">
            <a:avLst/>
          </a:prstGeom>
          <a:noFill/>
        </p:spPr>
        <p:txBody>
          <a:bodyPr wrap="square">
            <a:spAutoFit/>
          </a:bodyPr>
          <a:lstStyle/>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Adaptation to Varying Field Conditions</a:t>
            </a:r>
          </a:p>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IoT Sensor Integration</a:t>
            </a:r>
          </a:p>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Real-Time Data Collection</a:t>
            </a:r>
          </a:p>
          <a:p>
            <a:pPr marL="285750" indent="-285750">
              <a:buFont typeface="Arial" panose="020B0604020202020204" pitchFamily="34" charset="0"/>
              <a:buChar char="•"/>
            </a:pPr>
            <a:r>
              <a:rPr lang="en-US" sz="2600" dirty="0">
                <a:solidFill>
                  <a:schemeClr val="tx1">
                    <a:lumMod val="65000"/>
                    <a:lumOff val="35000"/>
                  </a:schemeClr>
                </a:solidFill>
                <a:latin typeface="Aptos" panose="020B0004020202020204" pitchFamily="34" charset="0"/>
              </a:rPr>
              <a:t>Deep Learning Model Deployment</a:t>
            </a:r>
          </a:p>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Accu</a:t>
            </a:r>
            <a:r>
              <a:rPr lang="en-US" sz="2600" dirty="0">
                <a:solidFill>
                  <a:schemeClr val="tx1">
                    <a:lumMod val="65000"/>
                    <a:lumOff val="35000"/>
                  </a:schemeClr>
                </a:solidFill>
                <a:latin typeface="Aptos" panose="020B0004020202020204" pitchFamily="34" charset="0"/>
              </a:rPr>
              <a:t>rate Detection Of Weed</a:t>
            </a:r>
          </a:p>
          <a:p>
            <a:pPr marL="285750" indent="-285750">
              <a:buFont typeface="Arial" panose="020B0604020202020204" pitchFamily="34" charset="0"/>
              <a:buChar char="•"/>
            </a:pPr>
            <a:r>
              <a:rPr lang="en-US" sz="2600" b="0" i="0" dirty="0">
                <a:solidFill>
                  <a:schemeClr val="tx1">
                    <a:lumMod val="65000"/>
                    <a:lumOff val="35000"/>
                  </a:schemeClr>
                </a:solidFill>
                <a:effectLst/>
                <a:latin typeface="Aptos" panose="020B0004020202020204" pitchFamily="34" charset="0"/>
              </a:rPr>
              <a:t>Cost-Effective Solution</a:t>
            </a:r>
          </a:p>
          <a:p>
            <a:pPr marL="285750" indent="-285750">
              <a:buFont typeface="Arial" panose="020B0604020202020204" pitchFamily="34" charset="0"/>
              <a:buChar char="•"/>
            </a:pPr>
            <a:r>
              <a:rPr lang="en-US" sz="2600" dirty="0">
                <a:solidFill>
                  <a:schemeClr val="tx1">
                    <a:lumMod val="65000"/>
                    <a:lumOff val="35000"/>
                  </a:schemeClr>
                </a:solidFill>
                <a:latin typeface="Aptos" panose="020B0004020202020204" pitchFamily="34" charset="0"/>
              </a:rPr>
              <a:t>Data Accessibility</a:t>
            </a:r>
            <a:endParaRPr lang="en-US" sz="2600" b="0" i="0" dirty="0">
              <a:solidFill>
                <a:schemeClr val="tx1">
                  <a:lumMod val="65000"/>
                  <a:lumOff val="35000"/>
                </a:schemeClr>
              </a:solidFill>
              <a:effectLst/>
              <a:latin typeface="Aptos" panose="020B0004020202020204" pitchFamily="34" charset="0"/>
            </a:endParaRPr>
          </a:p>
        </p:txBody>
      </p:sp>
    </p:spTree>
    <p:extLst>
      <p:ext uri="{BB962C8B-B14F-4D97-AF65-F5344CB8AC3E}">
        <p14:creationId xmlns:p14="http://schemas.microsoft.com/office/powerpoint/2010/main" val="209249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Methodology</a:t>
            </a:r>
            <a:endParaRPr lang="en-PK" dirty="0">
              <a:latin typeface="Aptos" panose="020B0004020202020204" pitchFamily="34" charset="0"/>
            </a:endParaRPr>
          </a:p>
        </p:txBody>
      </p:sp>
      <p:pic>
        <p:nvPicPr>
          <p:cNvPr id="4" name="Picture 3" descr="A black background with white rectangular objects&#10;&#10;Description automatically generated">
            <a:extLst>
              <a:ext uri="{FF2B5EF4-FFF2-40B4-BE49-F238E27FC236}">
                <a16:creationId xmlns:a16="http://schemas.microsoft.com/office/drawing/2014/main" id="{D23F40C7-A4ED-3B04-F51B-7F34BDDE520B}"/>
              </a:ext>
            </a:extLst>
          </p:cNvPr>
          <p:cNvPicPr>
            <a:picLocks noChangeAspect="1"/>
          </p:cNvPicPr>
          <p:nvPr/>
        </p:nvPicPr>
        <p:blipFill>
          <a:blip r:embed="rId2"/>
          <a:stretch>
            <a:fillRect/>
          </a:stretch>
        </p:blipFill>
        <p:spPr>
          <a:xfrm>
            <a:off x="1346200" y="1615280"/>
            <a:ext cx="8394700" cy="4722019"/>
          </a:xfrm>
          <a:prstGeom prst="rect">
            <a:avLst/>
          </a:prstGeom>
        </p:spPr>
      </p:pic>
    </p:spTree>
    <p:extLst>
      <p:ext uri="{BB962C8B-B14F-4D97-AF65-F5344CB8AC3E}">
        <p14:creationId xmlns:p14="http://schemas.microsoft.com/office/powerpoint/2010/main" val="364088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Methodology</a:t>
            </a:r>
            <a:endParaRPr lang="en-PK" dirty="0">
              <a:latin typeface="Aptos" panose="020B0004020202020204" pitchFamily="34" charset="0"/>
            </a:endParaRPr>
          </a:p>
        </p:txBody>
      </p:sp>
      <p:pic>
        <p:nvPicPr>
          <p:cNvPr id="5" name="Picture 4" descr="A diagram of a computer system">
            <a:extLst>
              <a:ext uri="{FF2B5EF4-FFF2-40B4-BE49-F238E27FC236}">
                <a16:creationId xmlns:a16="http://schemas.microsoft.com/office/drawing/2014/main" id="{2ADF43E7-3146-8286-3802-463C377813A5}"/>
              </a:ext>
            </a:extLst>
          </p:cNvPr>
          <p:cNvPicPr>
            <a:picLocks noChangeAspect="1"/>
          </p:cNvPicPr>
          <p:nvPr/>
        </p:nvPicPr>
        <p:blipFill>
          <a:blip r:embed="rId2"/>
          <a:stretch>
            <a:fillRect/>
          </a:stretch>
        </p:blipFill>
        <p:spPr>
          <a:xfrm>
            <a:off x="703580" y="1737360"/>
            <a:ext cx="10845800" cy="4338320"/>
          </a:xfrm>
          <a:prstGeom prst="rect">
            <a:avLst/>
          </a:prstGeom>
        </p:spPr>
      </p:pic>
    </p:spTree>
    <p:extLst>
      <p:ext uri="{BB962C8B-B14F-4D97-AF65-F5344CB8AC3E}">
        <p14:creationId xmlns:p14="http://schemas.microsoft.com/office/powerpoint/2010/main" val="328199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Data Collection And Preprocessing</a:t>
            </a:r>
            <a:endParaRPr lang="en-PK" dirty="0">
              <a:latin typeface="Aptos" panose="020B0004020202020204" pitchFamily="34" charset="0"/>
            </a:endParaRPr>
          </a:p>
        </p:txBody>
      </p:sp>
      <p:sp>
        <p:nvSpPr>
          <p:cNvPr id="3" name="Content Placeholder 2">
            <a:extLst>
              <a:ext uri="{FF2B5EF4-FFF2-40B4-BE49-F238E27FC236}">
                <a16:creationId xmlns:a16="http://schemas.microsoft.com/office/drawing/2014/main" id="{7537FAA8-E7A0-772B-3646-5F8A9509A67D}"/>
              </a:ext>
            </a:extLst>
          </p:cNvPr>
          <p:cNvSpPr>
            <a:spLocks noGrp="1"/>
          </p:cNvSpPr>
          <p:nvPr>
            <p:ph idx="1"/>
          </p:nvPr>
        </p:nvSpPr>
        <p:spPr>
          <a:xfrm>
            <a:off x="1097280" y="1845734"/>
            <a:ext cx="10058400" cy="478366"/>
          </a:xfrm>
        </p:spPr>
        <p:txBody>
          <a:bodyPr>
            <a:normAutofit/>
          </a:bodyPr>
          <a:lstStyle/>
          <a:p>
            <a:r>
              <a:rPr lang="en-US" sz="2400" b="1" dirty="0">
                <a:latin typeface="Aptos" panose="020B0004020202020204" pitchFamily="34" charset="0"/>
              </a:rPr>
              <a:t>Collection</a:t>
            </a:r>
          </a:p>
          <a:p>
            <a:endParaRPr lang="en-PK" sz="2400" b="1" dirty="0"/>
          </a:p>
        </p:txBody>
      </p:sp>
      <p:sp>
        <p:nvSpPr>
          <p:cNvPr id="5" name="TextBox 4">
            <a:extLst>
              <a:ext uri="{FF2B5EF4-FFF2-40B4-BE49-F238E27FC236}">
                <a16:creationId xmlns:a16="http://schemas.microsoft.com/office/drawing/2014/main" id="{25ED7094-B71A-E744-DA13-C6E480E34E09}"/>
              </a:ext>
            </a:extLst>
          </p:cNvPr>
          <p:cNvSpPr txBox="1"/>
          <p:nvPr/>
        </p:nvSpPr>
        <p:spPr>
          <a:xfrm>
            <a:off x="1501140" y="2228671"/>
            <a:ext cx="9654540" cy="492443"/>
          </a:xfrm>
          <a:prstGeom prst="rect">
            <a:avLst/>
          </a:prstGeom>
          <a:noFill/>
        </p:spPr>
        <p:txBody>
          <a:bodyPr wrap="square">
            <a:spAutoFit/>
          </a:bodyPr>
          <a:lstStyle/>
          <a:p>
            <a:r>
              <a:rPr lang="en-US" sz="2600" b="0" i="0" dirty="0">
                <a:solidFill>
                  <a:schemeClr val="tx1">
                    <a:lumMod val="65000"/>
                    <a:lumOff val="35000"/>
                  </a:schemeClr>
                </a:solidFill>
                <a:effectLst/>
                <a:latin typeface="Aptos" panose="020B0004020202020204" pitchFamily="34" charset="0"/>
              </a:rPr>
              <a:t>Pakistani Weed Dataset From Kaggle.</a:t>
            </a:r>
          </a:p>
        </p:txBody>
      </p:sp>
      <p:sp>
        <p:nvSpPr>
          <p:cNvPr id="6" name="Content Placeholder 2">
            <a:extLst>
              <a:ext uri="{FF2B5EF4-FFF2-40B4-BE49-F238E27FC236}">
                <a16:creationId xmlns:a16="http://schemas.microsoft.com/office/drawing/2014/main" id="{8E02BC01-FF5B-67FD-AB0B-80EA74DF24C5}"/>
              </a:ext>
            </a:extLst>
          </p:cNvPr>
          <p:cNvSpPr txBox="1">
            <a:spLocks/>
          </p:cNvSpPr>
          <p:nvPr/>
        </p:nvSpPr>
        <p:spPr>
          <a:xfrm>
            <a:off x="1097280" y="2864868"/>
            <a:ext cx="10058400" cy="478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latin typeface="Aptos" panose="020B0004020202020204" pitchFamily="34" charset="0"/>
              </a:rPr>
              <a:t>Preprocessing</a:t>
            </a:r>
          </a:p>
          <a:p>
            <a:endParaRPr lang="en-PK" sz="2400" b="1" dirty="0"/>
          </a:p>
        </p:txBody>
      </p:sp>
      <p:sp>
        <p:nvSpPr>
          <p:cNvPr id="8" name="TextBox 7">
            <a:extLst>
              <a:ext uri="{FF2B5EF4-FFF2-40B4-BE49-F238E27FC236}">
                <a16:creationId xmlns:a16="http://schemas.microsoft.com/office/drawing/2014/main" id="{BA2C1B79-7377-04F5-A598-B34A540BD269}"/>
              </a:ext>
            </a:extLst>
          </p:cNvPr>
          <p:cNvSpPr txBox="1"/>
          <p:nvPr/>
        </p:nvSpPr>
        <p:spPr>
          <a:xfrm>
            <a:off x="1299210" y="3429000"/>
            <a:ext cx="9364980" cy="1292662"/>
          </a:xfrm>
          <a:prstGeom prst="rect">
            <a:avLst/>
          </a:prstGeom>
          <a:noFill/>
        </p:spPr>
        <p:txBody>
          <a:bodyPr wrap="square">
            <a:spAutoFit/>
          </a:bodyPr>
          <a:lstStyle>
            <a:defPPr>
              <a:defRPr lang="en-US"/>
            </a:defPPr>
            <a:lvl1pPr marL="285750" indent="-285750">
              <a:buFont typeface="Arial" panose="020B0604020202020204" pitchFamily="34" charset="0"/>
              <a:buChar char="•"/>
              <a:defRPr sz="2000" b="0" i="0">
                <a:solidFill>
                  <a:schemeClr val="tx1">
                    <a:lumMod val="65000"/>
                    <a:lumOff val="35000"/>
                  </a:schemeClr>
                </a:solidFill>
                <a:effectLst/>
                <a:latin typeface="Aptos" panose="020B0004020202020204" pitchFamily="34" charset="0"/>
              </a:defRPr>
            </a:lvl1pPr>
          </a:lstStyle>
          <a:p>
            <a:r>
              <a:rPr lang="en-US" sz="2600" dirty="0"/>
              <a:t>Image Resizing </a:t>
            </a:r>
          </a:p>
          <a:p>
            <a:r>
              <a:rPr lang="en-US" sz="2600" dirty="0"/>
              <a:t>Annotation.</a:t>
            </a:r>
          </a:p>
          <a:p>
            <a:r>
              <a:rPr lang="en-US" sz="2600" dirty="0"/>
              <a:t>Removal Of low-quality images</a:t>
            </a:r>
          </a:p>
        </p:txBody>
      </p:sp>
    </p:spTree>
    <p:extLst>
      <p:ext uri="{BB962C8B-B14F-4D97-AF65-F5344CB8AC3E}">
        <p14:creationId xmlns:p14="http://schemas.microsoft.com/office/powerpoint/2010/main" val="382303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8C61-D0F8-517C-C193-3E9BC6A27A48}"/>
              </a:ext>
            </a:extLst>
          </p:cNvPr>
          <p:cNvSpPr>
            <a:spLocks noGrp="1"/>
          </p:cNvSpPr>
          <p:nvPr>
            <p:ph type="title"/>
          </p:nvPr>
        </p:nvSpPr>
        <p:spPr/>
        <p:txBody>
          <a:bodyPr/>
          <a:lstStyle/>
          <a:p>
            <a:r>
              <a:rPr lang="en-US" dirty="0">
                <a:latin typeface="Aptos" panose="020B0004020202020204" pitchFamily="34" charset="0"/>
              </a:rPr>
              <a:t>YOLOv5 Results</a:t>
            </a:r>
            <a:endParaRPr lang="en-PK" dirty="0">
              <a:latin typeface="Aptos" panose="020B0004020202020204" pitchFamily="34" charset="0"/>
            </a:endParaRPr>
          </a:p>
        </p:txBody>
      </p:sp>
      <p:pic>
        <p:nvPicPr>
          <p:cNvPr id="4" name="Picture 3" descr="A graph of a graph&#10;&#10;Description automatically generated with medium confidence">
            <a:extLst>
              <a:ext uri="{FF2B5EF4-FFF2-40B4-BE49-F238E27FC236}">
                <a16:creationId xmlns:a16="http://schemas.microsoft.com/office/drawing/2014/main" id="{4F7B5CAF-0CE9-E437-E547-F8FB36CDBA54}"/>
              </a:ext>
            </a:extLst>
          </p:cNvPr>
          <p:cNvPicPr>
            <a:picLocks noChangeAspect="1"/>
          </p:cNvPicPr>
          <p:nvPr/>
        </p:nvPicPr>
        <p:blipFill>
          <a:blip r:embed="rId2"/>
          <a:stretch>
            <a:fillRect/>
          </a:stretch>
        </p:blipFill>
        <p:spPr>
          <a:xfrm>
            <a:off x="1498589" y="1841499"/>
            <a:ext cx="8636011" cy="4318006"/>
          </a:xfrm>
          <a:prstGeom prst="rect">
            <a:avLst/>
          </a:prstGeom>
        </p:spPr>
      </p:pic>
    </p:spTree>
    <p:extLst>
      <p:ext uri="{BB962C8B-B14F-4D97-AF65-F5344CB8AC3E}">
        <p14:creationId xmlns:p14="http://schemas.microsoft.com/office/powerpoint/2010/main" val="19838171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232</TotalTime>
  <Words>356</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Calibri Light</vt:lpstr>
      <vt:lpstr>Retrospect</vt:lpstr>
      <vt:lpstr>SMART AI WEED DETECTION WITH REAL-TIME OBSTACLE DETECTION</vt:lpstr>
      <vt:lpstr>ABSTRACT</vt:lpstr>
      <vt:lpstr>INTRODUCTION</vt:lpstr>
      <vt:lpstr>Problem Statement</vt:lpstr>
      <vt:lpstr>Goals And Objectives</vt:lpstr>
      <vt:lpstr>Methodology</vt:lpstr>
      <vt:lpstr>Methodology</vt:lpstr>
      <vt:lpstr>Data Collection And Preprocessing</vt:lpstr>
      <vt:lpstr>YOLOv5 Results</vt:lpstr>
      <vt:lpstr>YOLOv5 Predictions</vt:lpstr>
      <vt:lpstr>Obstacle Avoidance System</vt:lpstr>
      <vt:lpstr>Obstacle Avoidance System - Diagram</vt:lpstr>
      <vt:lpstr>User Guide</vt:lpstr>
      <vt:lpstr>Impacts on Agriculture</vt:lpstr>
      <vt:lpstr>Questions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AI WEED DETECTION AND REMOVAL WITH REAL-TIME OBSTACLE DETECTION</dc:title>
  <dc:creator>MOUIZ KHAN</dc:creator>
  <cp:lastModifiedBy>MOUIZ KHAN</cp:lastModifiedBy>
  <cp:revision>7</cp:revision>
  <dcterms:created xsi:type="dcterms:W3CDTF">2024-01-15T14:12:10Z</dcterms:created>
  <dcterms:modified xsi:type="dcterms:W3CDTF">2024-01-16T14:44:21Z</dcterms:modified>
</cp:coreProperties>
</file>