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Fira Sans Extra Condensed Medium"/>
      <p:regular r:id="rId35"/>
      <p:bold r:id="rId36"/>
      <p:italic r:id="rId37"/>
      <p:boldItalic r:id="rId38"/>
    </p:embeddedFont>
    <p:embeddedFont>
      <p:font typeface="Fira Sans Extra Condensed Light"/>
      <p:regular r:id="rId39"/>
      <p:bold r:id="rId40"/>
      <p:italic r:id="rId41"/>
      <p:boldItalic r:id="rId42"/>
    </p:embeddedFont>
    <p:embeddedFont>
      <p:font typeface="Fira Sans"/>
      <p:regular r:id="rId43"/>
      <p:bold r:id="rId44"/>
      <p:italic r:id="rId45"/>
      <p:boldItalic r:id="rId46"/>
    </p:embeddedFont>
    <p:embeddedFont>
      <p:font typeface="Fira Sans Extra Condense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6B32AD-CB3E-4B52-BD6C-BE7C04E36A49}">
  <a:tblStyle styleId="{2A6B32AD-CB3E-4B52-BD6C-BE7C04E36A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Light-bold.fntdata"/><Relationship Id="rId42" Type="http://schemas.openxmlformats.org/officeDocument/2006/relationships/font" Target="fonts/FiraSansExtraCondensedLight-boldItalic.fntdata"/><Relationship Id="rId41" Type="http://schemas.openxmlformats.org/officeDocument/2006/relationships/font" Target="fonts/FiraSansExtraCondensedLight-italic.fntdata"/><Relationship Id="rId44" Type="http://schemas.openxmlformats.org/officeDocument/2006/relationships/font" Target="fonts/FiraSans-bold.fntdata"/><Relationship Id="rId43" Type="http://schemas.openxmlformats.org/officeDocument/2006/relationships/font" Target="fonts/FiraSans-regular.fntdata"/><Relationship Id="rId46" Type="http://schemas.openxmlformats.org/officeDocument/2006/relationships/font" Target="fonts/FiraSans-boldItalic.fntdata"/><Relationship Id="rId45" Type="http://schemas.openxmlformats.org/officeDocument/2006/relationships/font" Target="fonts/Fira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FiraSansExtraCondensed-bold.fntdata"/><Relationship Id="rId47" Type="http://schemas.openxmlformats.org/officeDocument/2006/relationships/font" Target="fonts/FiraSansExtraCondensed-regular.fntdata"/><Relationship Id="rId49" Type="http://schemas.openxmlformats.org/officeDocument/2006/relationships/font" Target="fonts/FiraSansExtraCondense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FiraSansExtraCondensedMedium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FiraSansExtraCondensedMedium-italic.fntdata"/><Relationship Id="rId36" Type="http://schemas.openxmlformats.org/officeDocument/2006/relationships/font" Target="fonts/FiraSansExtraCondensedMedium-bold.fntdata"/><Relationship Id="rId39" Type="http://schemas.openxmlformats.org/officeDocument/2006/relationships/font" Target="fonts/FiraSansExtraCondensedLight-regular.fntdata"/><Relationship Id="rId38" Type="http://schemas.openxmlformats.org/officeDocument/2006/relationships/font" Target="fonts/FiraSansExtraCondensedMedium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FiraSansExtraCondense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1f5b2dad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1f5b2dad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b2f8587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b2f8587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b2f8587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b2f8587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b2f8587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4b2f858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c17482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4c17482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b2f858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4b2f858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1f5b2dad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1f5b2dad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b2f8587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4b2f8587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4b9e1ae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4b9e1ae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b2f8587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b2f8587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b2f8587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b2f8587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b2f858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b2f858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b2f8587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4b2f858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c17482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c17482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05172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505172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4b2f8587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4b2f8587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b2f858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b2f858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b2f858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b2f858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fd3398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fd3398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b2f858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4b2f858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b2f858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b2f858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b2f858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b2f858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ebb736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ebb736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tatista.com/statistics/827547/number-liver-cirrhosis-deaths-by-cirrhosis-type/" TargetMode="External"/><Relationship Id="rId4" Type="http://schemas.openxmlformats.org/officeDocument/2006/relationships/hyperlink" Target="https://www.kaggle.com/code/varshaakshir/liver-cirrhosis-prediction/data" TargetMode="External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57250" y="814175"/>
            <a:ext cx="6829500" cy="16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Analysis of Liver Cirrhosis</a:t>
            </a:r>
            <a:endParaRPr i="1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5336900" y="3496626"/>
            <a:ext cx="38703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Group: Peiyuan Xu, Eric Shi, Linlin Wang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6747259" y="4085063"/>
            <a:ext cx="1938790" cy="3420479"/>
          </a:xfrm>
          <a:custGeom>
            <a:rect b="b" l="l" r="r" t="t"/>
            <a:pathLst>
              <a:path extrusionOk="0" h="30583" w="17335">
                <a:moveTo>
                  <a:pt x="8667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30583"/>
                </a:lnTo>
                <a:lnTo>
                  <a:pt x="13878" y="30583"/>
                </a:lnTo>
                <a:lnTo>
                  <a:pt x="13878" y="6913"/>
                </a:lnTo>
                <a:lnTo>
                  <a:pt x="17334" y="6913"/>
                </a:lnTo>
                <a:lnTo>
                  <a:pt x="17080" y="6645"/>
                </a:lnTo>
                <a:lnTo>
                  <a:pt x="14655" y="4689"/>
                </a:lnTo>
                <a:lnTo>
                  <a:pt x="9766" y="845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457959" y="3276618"/>
            <a:ext cx="1937336" cy="1866875"/>
          </a:xfrm>
          <a:custGeom>
            <a:rect b="b" l="l" r="r" t="t"/>
            <a:pathLst>
              <a:path extrusionOk="0" h="16692" w="17322">
                <a:moveTo>
                  <a:pt x="8668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16692"/>
                </a:lnTo>
                <a:lnTo>
                  <a:pt x="13865" y="16692"/>
                </a:lnTo>
                <a:lnTo>
                  <a:pt x="13865" y="6913"/>
                </a:lnTo>
                <a:lnTo>
                  <a:pt x="17321" y="6913"/>
                </a:lnTo>
                <a:lnTo>
                  <a:pt x="17080" y="6645"/>
                </a:lnTo>
                <a:lnTo>
                  <a:pt x="14656" y="4676"/>
                </a:lnTo>
                <a:lnTo>
                  <a:pt x="9753" y="845"/>
                </a:lnTo>
                <a:lnTo>
                  <a:pt x="86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4651379" y="3816491"/>
            <a:ext cx="1937224" cy="2217389"/>
          </a:xfrm>
          <a:custGeom>
            <a:rect b="b" l="l" r="r" t="t"/>
            <a:pathLst>
              <a:path extrusionOk="0" h="19826" w="17321">
                <a:moveTo>
                  <a:pt x="8654" y="0"/>
                </a:moveTo>
                <a:lnTo>
                  <a:pt x="1" y="6926"/>
                </a:lnTo>
                <a:lnTo>
                  <a:pt x="3457" y="6926"/>
                </a:lnTo>
                <a:lnTo>
                  <a:pt x="3457" y="19826"/>
                </a:lnTo>
                <a:lnTo>
                  <a:pt x="13865" y="19826"/>
                </a:lnTo>
                <a:lnTo>
                  <a:pt x="13865" y="6926"/>
                </a:lnTo>
                <a:lnTo>
                  <a:pt x="17321" y="6926"/>
                </a:lnTo>
                <a:lnTo>
                  <a:pt x="17080" y="6658"/>
                </a:lnTo>
                <a:lnTo>
                  <a:pt x="14655" y="4689"/>
                </a:lnTo>
                <a:lnTo>
                  <a:pt x="9752" y="844"/>
                </a:lnTo>
                <a:lnTo>
                  <a:pt x="8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2553938" y="3496614"/>
            <a:ext cx="1938790" cy="2857129"/>
          </a:xfrm>
          <a:custGeom>
            <a:rect b="b" l="l" r="r" t="t"/>
            <a:pathLst>
              <a:path extrusionOk="0" h="25546" w="17335">
                <a:moveTo>
                  <a:pt x="8667" y="1"/>
                </a:moveTo>
                <a:lnTo>
                  <a:pt x="0" y="6926"/>
                </a:lnTo>
                <a:lnTo>
                  <a:pt x="3456" y="6926"/>
                </a:lnTo>
                <a:lnTo>
                  <a:pt x="3456" y="25546"/>
                </a:lnTo>
                <a:lnTo>
                  <a:pt x="13878" y="25546"/>
                </a:lnTo>
                <a:lnTo>
                  <a:pt x="13878" y="6926"/>
                </a:lnTo>
                <a:lnTo>
                  <a:pt x="17334" y="6926"/>
                </a:lnTo>
                <a:lnTo>
                  <a:pt x="17093" y="6658"/>
                </a:lnTo>
                <a:lnTo>
                  <a:pt x="14668" y="4689"/>
                </a:lnTo>
                <a:lnTo>
                  <a:pt x="9766" y="858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Table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88" y="1004075"/>
            <a:ext cx="5726420" cy="39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535700" y="278900"/>
            <a:ext cx="6072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Sex and stages of Cirrhosis </a:t>
            </a:r>
            <a:endParaRPr sz="260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00" y="1347800"/>
            <a:ext cx="3611851" cy="260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650" y="1347800"/>
            <a:ext cx="4536777" cy="26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457200" y="932300"/>
            <a:ext cx="480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Normality</a:t>
            </a:r>
            <a:r>
              <a:rPr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Check: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5864" l="0" r="3586" t="0"/>
          <a:stretch/>
        </p:blipFill>
        <p:spPr>
          <a:xfrm>
            <a:off x="470650" y="1669052"/>
            <a:ext cx="3848499" cy="15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675" y="1669050"/>
            <a:ext cx="3949642" cy="16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551425" y="1310750"/>
            <a:ext cx="812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   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  								       </a:t>
            </a:r>
            <a:r>
              <a:rPr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Female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70650" y="506500"/>
            <a:ext cx="216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Shapiro Test: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3789425" y="2238700"/>
            <a:ext cx="569400" cy="265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8026600" y="2238700"/>
            <a:ext cx="569400" cy="2658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6"/>
          <p:cNvCxnSpPr>
            <a:stCxn id="244" idx="5"/>
          </p:cNvCxnSpPr>
          <p:nvPr/>
        </p:nvCxnSpPr>
        <p:spPr>
          <a:xfrm flipH="1">
            <a:off x="4121838" y="2465574"/>
            <a:ext cx="153600" cy="143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6"/>
          <p:cNvCxnSpPr>
            <a:stCxn id="245" idx="3"/>
          </p:cNvCxnSpPr>
          <p:nvPr/>
        </p:nvCxnSpPr>
        <p:spPr>
          <a:xfrm flipH="1">
            <a:off x="6800487" y="2465574"/>
            <a:ext cx="1309500" cy="142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6"/>
          <p:cNvSpPr txBox="1"/>
          <p:nvPr/>
        </p:nvSpPr>
        <p:spPr>
          <a:xfrm>
            <a:off x="4512475" y="3974175"/>
            <a:ext cx="289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 normal distributed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94000" y="303375"/>
            <a:ext cx="27111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Nonparametric</a:t>
            </a:r>
            <a:r>
              <a:rPr lang="en-GB" sz="2000"/>
              <a:t> Test</a:t>
            </a:r>
            <a:endParaRPr sz="2000"/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3079" l="-1286" r="0" t="-3080"/>
          <a:stretch/>
        </p:blipFill>
        <p:spPr>
          <a:xfrm>
            <a:off x="1079925" y="1931450"/>
            <a:ext cx="6181025" cy="12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949850" y="4029350"/>
            <a:ext cx="769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sex of the patients does have influence on the serouisness of the cirrhosis, male patients are more likely to suffer from higher stage compared to female patients.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750600" y="979725"/>
            <a:ext cx="590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H0: the two populations are identical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Ha: the two populations differ in location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5316700" y="2728550"/>
            <a:ext cx="1628100" cy="4476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7"/>
          <p:cNvCxnSpPr>
            <a:stCxn id="257" idx="4"/>
          </p:cNvCxnSpPr>
          <p:nvPr/>
        </p:nvCxnSpPr>
        <p:spPr>
          <a:xfrm flipH="1">
            <a:off x="4953850" y="3176150"/>
            <a:ext cx="1176900" cy="85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63100" y="3308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Correlations between element in the blood and stages of the cirrhosis </a:t>
            </a:r>
            <a:endParaRPr sz="2200"/>
          </a:p>
        </p:txBody>
      </p:sp>
      <p:sp>
        <p:nvSpPr>
          <p:cNvPr id="264" name="Google Shape;264;p38"/>
          <p:cNvSpPr txBox="1"/>
          <p:nvPr/>
        </p:nvSpPr>
        <p:spPr>
          <a:xfrm>
            <a:off x="555725" y="1199425"/>
            <a:ext cx="43386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First we checked the interception model, we found out </a:t>
            </a: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there</a:t>
            </a: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is almost no interception affect on the stages of the cirrhosis. Therefore, we further move into the individual factor.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➢"/>
            </a:pP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Platelets</a:t>
            </a: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(negative correlation)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➢"/>
            </a:pP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Albumin (negative correlation)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➢"/>
            </a:pPr>
            <a:r>
              <a:rPr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Copper (positive correlation)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800" y="1944800"/>
            <a:ext cx="4502200" cy="2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/>
          <p:nvPr/>
        </p:nvSpPr>
        <p:spPr>
          <a:xfrm>
            <a:off x="8160975" y="3373850"/>
            <a:ext cx="450900" cy="213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8160975" y="3163075"/>
            <a:ext cx="450900" cy="213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8160975" y="4192225"/>
            <a:ext cx="450900" cy="213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5813376" y="4315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087825" y="1028700"/>
            <a:ext cx="7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593763" y="3706900"/>
            <a:ext cx="595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patient who has lower p</a:t>
            </a:r>
            <a:r>
              <a:rPr lang="en-GB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latelets, lower Albumin, higher Copper is likely to reach the most serious stage of Cirrhosis 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163" y="491025"/>
            <a:ext cx="4651675" cy="31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of Different Sex Groups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77" y="1076350"/>
            <a:ext cx="7153649" cy="3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“Best” Subset Method 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63" y="1428250"/>
            <a:ext cx="8389075" cy="197896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4399150" y="3100700"/>
            <a:ext cx="4367400" cy="3807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1358650" y="165600"/>
            <a:ext cx="6834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Concentration of Albumin, Copper and Platelets</a:t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910800"/>
            <a:ext cx="4499250" cy="26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250" y="2458350"/>
            <a:ext cx="4605750" cy="24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32400" y="248775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Concentration of Albumin, Copper and Platelets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75" y="1230200"/>
            <a:ext cx="7297049" cy="33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788650" y="2585845"/>
            <a:ext cx="7403841" cy="52125"/>
          </a:xfrm>
          <a:custGeom>
            <a:rect b="b" l="l" r="r" t="t"/>
            <a:pathLst>
              <a:path extrusionOk="0" fill="none" h="1" w="103301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26"/>
          <p:cNvGrpSpPr/>
          <p:nvPr/>
        </p:nvGrpSpPr>
        <p:grpSpPr>
          <a:xfrm>
            <a:off x="1257797" y="1764497"/>
            <a:ext cx="589260" cy="877331"/>
            <a:chOff x="1274820" y="2165090"/>
            <a:chExt cx="548659" cy="896699"/>
          </a:xfrm>
        </p:grpSpPr>
        <p:sp>
          <p:nvSpPr>
            <p:cNvPr id="111" name="Google Shape;111;p26"/>
            <p:cNvSpPr/>
            <p:nvPr/>
          </p:nvSpPr>
          <p:spPr>
            <a:xfrm>
              <a:off x="1468218" y="28990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1274820" y="21650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1379065" y="2289736"/>
              <a:ext cx="340168" cy="340186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1439547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1519269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1598991" y="232960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117;p26"/>
          <p:cNvGrpSpPr/>
          <p:nvPr/>
        </p:nvGrpSpPr>
        <p:grpSpPr>
          <a:xfrm>
            <a:off x="3388964" y="1763903"/>
            <a:ext cx="589260" cy="877331"/>
            <a:chOff x="3266099" y="2203190"/>
            <a:chExt cx="548659" cy="896699"/>
          </a:xfrm>
        </p:grpSpPr>
        <p:sp>
          <p:nvSpPr>
            <p:cNvPr id="118" name="Google Shape;118;p26"/>
            <p:cNvSpPr/>
            <p:nvPr/>
          </p:nvSpPr>
          <p:spPr>
            <a:xfrm>
              <a:off x="3459497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3266099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26"/>
            <p:cNvGrpSpPr/>
            <p:nvPr/>
          </p:nvGrpSpPr>
          <p:grpSpPr>
            <a:xfrm>
              <a:off x="3370344" y="2348440"/>
              <a:ext cx="340168" cy="298978"/>
              <a:chOff x="2081650" y="2050750"/>
              <a:chExt cx="483125" cy="424625"/>
            </a:xfrm>
          </p:grpSpPr>
          <p:sp>
            <p:nvSpPr>
              <p:cNvPr id="121" name="Google Shape;121;p26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rect b="b" l="l" r="r" t="t"/>
                <a:pathLst>
                  <a:path extrusionOk="0" h="16985" w="19325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rect b="b" l="l" r="r" t="t"/>
                <a:pathLst>
                  <a:path extrusionOk="0" h="1679" w="1456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3" name="Google Shape;123;p26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rect b="b" l="l" r="r" t="t"/>
                <a:pathLst>
                  <a:path extrusionOk="0" h="2066" w="1843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rect b="b" l="l" r="r" t="t"/>
                <a:pathLst>
                  <a:path extrusionOk="0" h="2057" w="1891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rect b="b" l="l" r="r" t="t"/>
                <a:pathLst>
                  <a:path extrusionOk="0" h="1876" w="2235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rect b="b" l="l" r="r" t="t"/>
                <a:pathLst>
                  <a:path extrusionOk="0" h="1660" w="148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7" name="Google Shape;127;p26"/>
          <p:cNvGrpSpPr/>
          <p:nvPr/>
        </p:nvGrpSpPr>
        <p:grpSpPr>
          <a:xfrm>
            <a:off x="5520138" y="1763896"/>
            <a:ext cx="589260" cy="877331"/>
            <a:chOff x="5239041" y="2203190"/>
            <a:chExt cx="548659" cy="896699"/>
          </a:xfrm>
        </p:grpSpPr>
        <p:sp>
          <p:nvSpPr>
            <p:cNvPr id="128" name="Google Shape;128;p26"/>
            <p:cNvSpPr/>
            <p:nvPr/>
          </p:nvSpPr>
          <p:spPr>
            <a:xfrm>
              <a:off x="5432439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5239041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26"/>
            <p:cNvGrpSpPr/>
            <p:nvPr/>
          </p:nvGrpSpPr>
          <p:grpSpPr>
            <a:xfrm>
              <a:off x="5351577" y="2337808"/>
              <a:ext cx="323587" cy="320242"/>
              <a:chOff x="3282325" y="2035675"/>
              <a:chExt cx="459575" cy="454825"/>
            </a:xfrm>
          </p:grpSpPr>
          <p:sp>
            <p:nvSpPr>
              <p:cNvPr id="131" name="Google Shape;131;p26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rect b="b" l="l" r="r" t="t"/>
                <a:pathLst>
                  <a:path extrusionOk="0" h="8253" w="3437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rect b="b" l="l" r="r" t="t"/>
                <a:pathLst>
                  <a:path extrusionOk="0" h="10599" w="3397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rect b="b" l="l" r="r" t="t"/>
                <a:pathLst>
                  <a:path extrusionOk="0" h="12945" w="3398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" name="Google Shape;134;p26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rect b="b" l="l" r="r" t="t"/>
                <a:pathLst>
                  <a:path extrusionOk="0" h="18193" w="18383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5" name="Google Shape;135;p26"/>
          <p:cNvGrpSpPr/>
          <p:nvPr/>
        </p:nvGrpSpPr>
        <p:grpSpPr>
          <a:xfrm>
            <a:off x="7353202" y="1764501"/>
            <a:ext cx="589260" cy="877331"/>
            <a:chOff x="7258470" y="2203190"/>
            <a:chExt cx="548659" cy="896699"/>
          </a:xfrm>
        </p:grpSpPr>
        <p:sp>
          <p:nvSpPr>
            <p:cNvPr id="136" name="Google Shape;136;p26"/>
            <p:cNvSpPr/>
            <p:nvPr/>
          </p:nvSpPr>
          <p:spPr>
            <a:xfrm>
              <a:off x="7451868" y="293719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7258470" y="220319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7367582" y="2339586"/>
              <a:ext cx="330434" cy="316687"/>
            </a:xfrm>
            <a:custGeom>
              <a:rect b="b" l="l" r="r" t="t"/>
              <a:pathLst>
                <a:path extrusionOk="0" h="17991" w="18772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9" name="Google Shape;139;p26"/>
          <p:cNvSpPr txBox="1"/>
          <p:nvPr/>
        </p:nvSpPr>
        <p:spPr>
          <a:xfrm>
            <a:off x="748275" y="3046425"/>
            <a:ext cx="16083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3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b="1" sz="23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786600" y="3046425"/>
            <a:ext cx="1794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3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</a:t>
            </a:r>
            <a:r>
              <a:rPr b="1" lang="en-GB" sz="23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b="1" sz="23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066875" y="3046437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3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Regression Analysis</a:t>
            </a:r>
            <a:endParaRPr b="1" sz="23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899925" y="3046437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23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24375" y="1236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Agenda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457200" y="413998"/>
            <a:ext cx="247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1672675" y="1236725"/>
            <a:ext cx="5689800" cy="2575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09" name="Google Shape;309;p44"/>
          <p:cNvSpPr txBox="1"/>
          <p:nvPr/>
        </p:nvSpPr>
        <p:spPr>
          <a:xfrm>
            <a:off x="1792475" y="1823300"/>
            <a:ext cx="5689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Male patients are more likely to suffer from higher stage.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Albumin, Copper, and platelets play important roles in liver cirrhosis.  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339750"/>
            <a:ext cx="10392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/>
              <a:t>Reference</a:t>
            </a:r>
            <a:endParaRPr b="0" sz="1700"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947125"/>
            <a:ext cx="7779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https://www.statista.com/statistics/827547/number-liver-cirrhosis-deaths-by-cirrhosis-type/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https://www.kaggle.com/code/varshaakshir/liver-cirrhosis-prediction/data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69725"/>
            <a:ext cx="10392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/>
              <a:t>Code</a:t>
            </a:r>
            <a:endParaRPr b="0" sz="1700"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3973" y="2404500"/>
            <a:ext cx="448027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/>
              <a:t>Code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00" y="1392600"/>
            <a:ext cx="2910600" cy="33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300" y="1296725"/>
            <a:ext cx="4557490" cy="33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/>
          <p:nvPr/>
        </p:nvSpPr>
        <p:spPr>
          <a:xfrm>
            <a:off x="1267350" y="1220025"/>
            <a:ext cx="6609300" cy="20988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>
            <p:ph idx="4294967295" type="title"/>
          </p:nvPr>
        </p:nvSpPr>
        <p:spPr>
          <a:xfrm>
            <a:off x="2439725" y="1653225"/>
            <a:ext cx="44922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/>
              <a:t>Thank you!</a:t>
            </a:r>
            <a:endParaRPr sz="6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/>
              <a:t>                                   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-288850" y="192150"/>
            <a:ext cx="40239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500950" y="1137725"/>
            <a:ext cx="4911300" cy="3697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586570" y="1297683"/>
            <a:ext cx="46512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Char char="➢"/>
            </a:pPr>
            <a:r>
              <a:rPr lang="en-GB" sz="1800">
                <a:latin typeface="Fira Sans"/>
                <a:ea typeface="Fira Sans"/>
                <a:cs typeface="Fira Sans"/>
                <a:sym typeface="Fira Sans"/>
              </a:rPr>
              <a:t>Liver cirrhosis is defined as a diffuse process, which is characterized by fibrosis and the conversion of normal liver architecture to abnormal nodules.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➢"/>
            </a:pPr>
            <a:r>
              <a:rPr lang="en-GB" sz="1800">
                <a:latin typeface="Fira Sans"/>
                <a:ea typeface="Fira Sans"/>
                <a:cs typeface="Fira Sans"/>
                <a:sym typeface="Fira Sans"/>
              </a:rPr>
              <a:t>Liver cirrhosis occurs when healthy liver cells are damaged and replaced with hard scar tissue.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➢"/>
            </a:pPr>
            <a:r>
              <a:rPr lang="en-GB" sz="1800">
                <a:latin typeface="Fira Sans"/>
                <a:ea typeface="Fira Sans"/>
                <a:cs typeface="Fira Sans"/>
                <a:sym typeface="Fira Sans"/>
              </a:rPr>
              <a:t>Four stages.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75" y="1683050"/>
            <a:ext cx="3152475" cy="3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6099500" y="2457175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Healthy Liver</a:t>
            </a:r>
            <a:endParaRPr sz="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8564550" y="2457175"/>
            <a:ext cx="44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Fatty</a:t>
            </a:r>
            <a:r>
              <a:rPr lang="en-GB"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Liver</a:t>
            </a:r>
            <a:endParaRPr sz="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8261000" y="4299300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Liver Fibrosis</a:t>
            </a:r>
            <a:endParaRPr sz="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932525" y="4361575"/>
            <a:ext cx="64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Liver Cirrhosis</a:t>
            </a:r>
            <a:endParaRPr sz="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0" y="233375"/>
            <a:ext cx="68907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Liver Cirrhosis Deaths Statistics in the U.S.</a:t>
            </a:r>
            <a:endParaRPr sz="3000"/>
          </a:p>
        </p:txBody>
      </p:sp>
      <p:grpSp>
        <p:nvGrpSpPr>
          <p:cNvPr id="161" name="Google Shape;161;p28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162" name="Google Shape;162;p28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8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8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8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8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8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8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8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8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8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8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8"/>
          <p:cNvSpPr txBox="1"/>
          <p:nvPr/>
        </p:nvSpPr>
        <p:spPr>
          <a:xfrm>
            <a:off x="12891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2000-2002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14775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82,284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1718850" y="2633925"/>
            <a:ext cx="398100" cy="10527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488250" y="2426175"/>
            <a:ext cx="398100" cy="12603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058500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2005-2007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246900" y="1165575"/>
            <a:ext cx="88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86,293</a:t>
            </a:r>
            <a:endParaRPr sz="2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827900" y="3839122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2010-2012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016300" y="1165575"/>
            <a:ext cx="1069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104,156</a:t>
            </a:r>
            <a:endParaRPr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257650" y="2079575"/>
            <a:ext cx="398100" cy="16074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597299" y="3839125"/>
            <a:ext cx="125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2015-2017</a:t>
            </a:r>
            <a:endParaRPr b="1" sz="1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027050" y="1780450"/>
            <a:ext cx="398100" cy="1906200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6785700" y="1165575"/>
            <a:ext cx="1069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129,939</a:t>
            </a:r>
            <a:endParaRPr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425150" y="4774200"/>
            <a:ext cx="20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*Data from statista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414000"/>
            <a:ext cx="11940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1267050" y="1249950"/>
            <a:ext cx="6609900" cy="2643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1725150" y="1683625"/>
            <a:ext cx="5693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Sans"/>
              <a:buChar char="➢"/>
            </a:pPr>
            <a:r>
              <a:rPr lang="en-GB" sz="1500">
                <a:latin typeface="Fira Sans"/>
                <a:ea typeface="Fira Sans"/>
                <a:cs typeface="Fira Sans"/>
                <a:sym typeface="Fira Sans"/>
              </a:rPr>
              <a:t>Data from Kaggle website.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Sans"/>
              <a:buChar char="➢"/>
            </a:pPr>
            <a:r>
              <a:rPr lang="en-GB" sz="1500">
                <a:latin typeface="Fira Sans"/>
                <a:ea typeface="Fira Sans"/>
                <a:cs typeface="Fira Sans"/>
                <a:sym typeface="Fira Sans"/>
              </a:rPr>
              <a:t>The data contains the information collected from the Mayo clinic trial in primary biliary cirrhosis (PBC) of the liver conducted between 1974 and 1984.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Fira Sans"/>
              <a:buChar char="➢"/>
            </a:pPr>
            <a:r>
              <a:rPr lang="en-GB" sz="1500">
                <a:latin typeface="Fira Sans"/>
                <a:ea typeface="Fira Sans"/>
                <a:cs typeface="Fira Sans"/>
                <a:sym typeface="Fira Sans"/>
              </a:rPr>
              <a:t>A total of 418 patients, and 19 features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18075" y="170400"/>
            <a:ext cx="15393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457200" y="69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{2A6B32AD-CB3E-4B52-BD6C-BE7C04E36A49}</a:tableStyleId>
              </a:tblPr>
              <a:tblGrid>
                <a:gridCol w="1300175"/>
                <a:gridCol w="7177075"/>
              </a:tblGrid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Status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status of the patient C (censored), CL (censored due to liver tx), or D (death)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Drug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type of drug D-penicillamine or placebo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Age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Age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Sex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 (male) or F (female)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Ascites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presence of ascites N (No) or Y (Yes)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Hepatomegaly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presence of hepatomegaly N (No) or Y (Yes)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Spiders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presence of spiders N (No) or Y (Yes)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Edema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presence of edema N (no edema and no diuretic therapy for edema), S (edema present without diuretics, or edema resolved by diuretics), or Y (edema despite diuretic therapy)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Bilirubin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serum bilirubin in [mg/dl]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Cholesterol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serum cholesterol in [mg/dl]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Albumin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albumin in [gm/dl]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Copper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urine copper in [ug/day]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Alk_Phos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alkaline phosphatase in [U/liter]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SGOT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SGOT in [U/ml]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Tryglicerides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triglicerides in [mg/dl]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Platelets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platelets per cubic [ml/1000]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Prothrombin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prothrombin time in seconds [s]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Stage</a:t>
                      </a:r>
                      <a:endParaRPr b="1"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histologic stage of disease (1, 2, 3, or 4)</a:t>
                      </a:r>
                      <a:endParaRPr sz="11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67450"/>
            <a:ext cx="23157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402" y="1137410"/>
            <a:ext cx="4172535" cy="30753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221825" y="873425"/>
            <a:ext cx="8769900" cy="376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0" y="948650"/>
            <a:ext cx="4418248" cy="3609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962275" y="96275"/>
            <a:ext cx="6724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Symptoms Status of Patients of Different Stage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63" y="593075"/>
            <a:ext cx="6036013" cy="45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Symptoms Status of Patients of Different Age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200"/>
            <a:ext cx="2430538" cy="36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75" y="1063175"/>
            <a:ext cx="2430550" cy="366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350" y="1063188"/>
            <a:ext cx="2430550" cy="366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3450" y="1028175"/>
            <a:ext cx="2520651" cy="38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