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7" r:id="rId12"/>
    <p:sldId id="338" r:id="rId13"/>
    <p:sldId id="339" r:id="rId14"/>
    <p:sldId id="348" r:id="rId15"/>
    <p:sldId id="349" r:id="rId16"/>
    <p:sldId id="343" r:id="rId17"/>
    <p:sldId id="344" r:id="rId18"/>
    <p:sldId id="345" r:id="rId19"/>
    <p:sldId id="346" r:id="rId20"/>
    <p:sldId id="347" r:id="rId21"/>
    <p:sldId id="341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F2B938C-21C3-42BF-AF1D-D0020E67D274}">
          <p14:sldIdLst>
            <p14:sldId id="257"/>
          </p14:sldIdLst>
        </p14:section>
        <p14:section name="Software development process" id="{B57A75FD-6959-45AB-8C39-4677607E34AC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</p14:sldIdLst>
        </p14:section>
        <p14:section name="Second exercise" id="{FD7B42B6-4997-48F3-BD1A-EA4FBEB247CC}">
          <p14:sldIdLst>
            <p14:sldId id="339"/>
          </p14:sldIdLst>
        </p14:section>
        <p14:section name="MCQ details" id="{296773CD-9566-4601-A2E9-2BC926D69876}">
          <p14:sldIdLst>
            <p14:sldId id="348"/>
            <p14:sldId id="349"/>
          </p14:sldIdLst>
        </p14:section>
        <p14:section name="Refresher" id="{1B6851B1-8144-4AB5-8A9B-9566194DEF61}">
          <p14:sldIdLst>
            <p14:sldId id="343"/>
            <p14:sldId id="344"/>
            <p14:sldId id="345"/>
            <p14:sldId id="346"/>
            <p14:sldId id="347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3E7D"/>
    <a:srgbClr val="33CCCC"/>
    <a:srgbClr val="F1F1F1"/>
    <a:srgbClr val="0180FF"/>
    <a:srgbClr val="D90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D337A-5474-4773-B9F2-849707A13D1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IE"/>
        </a:p>
      </dgm:t>
    </dgm:pt>
    <dgm:pt modelId="{0A46F31F-50E7-4783-BBB7-F42A1532E0FB}">
      <dgm:prSet phldrT="[Text]"/>
      <dgm:spPr/>
      <dgm:t>
        <a:bodyPr/>
        <a:lstStyle/>
        <a:p>
          <a:r>
            <a:rPr lang="en-IE" dirty="0"/>
            <a:t>Understand what the client wants/needs</a:t>
          </a:r>
        </a:p>
      </dgm:t>
    </dgm:pt>
    <dgm:pt modelId="{B489B190-2D0D-4B05-B3A6-FA6783821CFE}" type="parTrans" cxnId="{E03CCC76-A548-4D03-B3CD-C6D91B6FBFBA}">
      <dgm:prSet/>
      <dgm:spPr/>
      <dgm:t>
        <a:bodyPr/>
        <a:lstStyle/>
        <a:p>
          <a:endParaRPr lang="en-IE"/>
        </a:p>
      </dgm:t>
    </dgm:pt>
    <dgm:pt modelId="{B730A3E0-15FA-4E48-8CBB-39908ED4459A}" type="sibTrans" cxnId="{E03CCC76-A548-4D03-B3CD-C6D91B6FBFBA}">
      <dgm:prSet/>
      <dgm:spPr/>
      <dgm:t>
        <a:bodyPr/>
        <a:lstStyle/>
        <a:p>
          <a:endParaRPr lang="en-IE"/>
        </a:p>
      </dgm:t>
    </dgm:pt>
    <dgm:pt modelId="{76CDE845-55DB-4105-A931-800F64891FED}">
      <dgm:prSet phldrT="[Text]"/>
      <dgm:spPr/>
      <dgm:t>
        <a:bodyPr/>
        <a:lstStyle/>
        <a:p>
          <a:r>
            <a:rPr lang="en-IE" dirty="0"/>
            <a:t>You will learn about this in Requirements Engineering in 2</a:t>
          </a:r>
          <a:r>
            <a:rPr lang="en-IE" baseline="30000" dirty="0"/>
            <a:t>nd</a:t>
          </a:r>
          <a:r>
            <a:rPr lang="en-IE" dirty="0"/>
            <a:t> year</a:t>
          </a:r>
        </a:p>
      </dgm:t>
    </dgm:pt>
    <dgm:pt modelId="{97700455-2B91-4681-B03C-228ED3B74055}" type="parTrans" cxnId="{C97DB4C2-7CE7-4FA5-A5C4-E5BA258D5F32}">
      <dgm:prSet/>
      <dgm:spPr/>
      <dgm:t>
        <a:bodyPr/>
        <a:lstStyle/>
        <a:p>
          <a:endParaRPr lang="en-IE"/>
        </a:p>
      </dgm:t>
    </dgm:pt>
    <dgm:pt modelId="{4FB11680-F080-4BBA-8C32-D608087C8E8F}" type="sibTrans" cxnId="{C97DB4C2-7CE7-4FA5-A5C4-E5BA258D5F32}">
      <dgm:prSet/>
      <dgm:spPr/>
      <dgm:t>
        <a:bodyPr/>
        <a:lstStyle/>
        <a:p>
          <a:endParaRPr lang="en-IE"/>
        </a:p>
      </dgm:t>
    </dgm:pt>
    <dgm:pt modelId="{2D186309-B870-4FF3-B29B-653338EF9646}">
      <dgm:prSet phldrT="[Text]"/>
      <dgm:spPr/>
      <dgm:t>
        <a:bodyPr/>
        <a:lstStyle/>
        <a:p>
          <a:r>
            <a:rPr lang="en-IE" dirty="0"/>
            <a:t>Design a solution</a:t>
          </a:r>
        </a:p>
      </dgm:t>
    </dgm:pt>
    <dgm:pt modelId="{175463D1-D869-4DCC-B546-266E8E82F457}" type="parTrans" cxnId="{4632B096-E9BE-4EED-8B6A-D52E80E5CAC6}">
      <dgm:prSet/>
      <dgm:spPr/>
      <dgm:t>
        <a:bodyPr/>
        <a:lstStyle/>
        <a:p>
          <a:endParaRPr lang="en-IE"/>
        </a:p>
      </dgm:t>
    </dgm:pt>
    <dgm:pt modelId="{88F0C1AB-D93F-43BD-84AB-83201FE263B2}" type="sibTrans" cxnId="{4632B096-E9BE-4EED-8B6A-D52E80E5CAC6}">
      <dgm:prSet/>
      <dgm:spPr/>
      <dgm:t>
        <a:bodyPr/>
        <a:lstStyle/>
        <a:p>
          <a:endParaRPr lang="en-IE"/>
        </a:p>
      </dgm:t>
    </dgm:pt>
    <dgm:pt modelId="{3222DD8F-6A25-4364-8FD4-C8CC54448145}">
      <dgm:prSet phldrT="[Text]"/>
      <dgm:spPr/>
      <dgm:t>
        <a:bodyPr/>
        <a:lstStyle/>
        <a:p>
          <a:r>
            <a:rPr lang="en-IE" dirty="0"/>
            <a:t> </a:t>
          </a:r>
        </a:p>
      </dgm:t>
    </dgm:pt>
    <dgm:pt modelId="{32FFECE2-BD60-4C82-ACA9-D3DC5AD3EF76}" type="parTrans" cxnId="{53F957F2-8BEE-4966-8756-044BAF78013D}">
      <dgm:prSet/>
      <dgm:spPr/>
      <dgm:t>
        <a:bodyPr/>
        <a:lstStyle/>
        <a:p>
          <a:endParaRPr lang="en-IE"/>
        </a:p>
      </dgm:t>
    </dgm:pt>
    <dgm:pt modelId="{CB922E68-C4CB-4B48-9077-3337EB0A274B}" type="sibTrans" cxnId="{53F957F2-8BEE-4966-8756-044BAF78013D}">
      <dgm:prSet/>
      <dgm:spPr/>
      <dgm:t>
        <a:bodyPr/>
        <a:lstStyle/>
        <a:p>
          <a:endParaRPr lang="en-IE"/>
        </a:p>
      </dgm:t>
    </dgm:pt>
    <dgm:pt modelId="{1DA8A5D7-B67E-41B1-B86C-B7F7D22D4D1B}">
      <dgm:prSet phldrT="[Text]"/>
      <dgm:spPr/>
      <dgm:t>
        <a:bodyPr/>
        <a:lstStyle/>
        <a:p>
          <a:r>
            <a:rPr lang="en-IE" dirty="0"/>
            <a:t>Implement the design and </a:t>
          </a:r>
          <a:r>
            <a:rPr lang="en-IE" u="sng" dirty="0"/>
            <a:t>test</a:t>
          </a:r>
          <a:r>
            <a:rPr lang="en-IE" dirty="0"/>
            <a:t> the code</a:t>
          </a:r>
        </a:p>
      </dgm:t>
    </dgm:pt>
    <dgm:pt modelId="{8A4BEA08-E305-49C1-A542-FF912A3E89BC}" type="parTrans" cxnId="{5ABC1F77-071E-484F-B11D-72FD4F886EB8}">
      <dgm:prSet/>
      <dgm:spPr/>
      <dgm:t>
        <a:bodyPr/>
        <a:lstStyle/>
        <a:p>
          <a:endParaRPr lang="en-IE"/>
        </a:p>
      </dgm:t>
    </dgm:pt>
    <dgm:pt modelId="{AE6A2E43-A456-4585-B16D-3BC2B782547B}" type="sibTrans" cxnId="{5ABC1F77-071E-484F-B11D-72FD4F886EB8}">
      <dgm:prSet/>
      <dgm:spPr/>
      <dgm:t>
        <a:bodyPr/>
        <a:lstStyle/>
        <a:p>
          <a:endParaRPr lang="en-IE"/>
        </a:p>
      </dgm:t>
    </dgm:pt>
    <dgm:pt modelId="{EA1AF5C9-409F-4453-8DD9-45817FDB35BD}">
      <dgm:prSet phldrT="[Text]"/>
      <dgm:spPr/>
      <dgm:t>
        <a:bodyPr/>
        <a:lstStyle/>
        <a:p>
          <a:r>
            <a:rPr lang="en-IE" dirty="0"/>
            <a:t> </a:t>
          </a:r>
        </a:p>
      </dgm:t>
    </dgm:pt>
    <dgm:pt modelId="{E3887022-1C31-4FD4-A90E-E1F8A895F1A8}" type="parTrans" cxnId="{ECB626F2-46B9-4F88-BF89-C3FF3B1F106A}">
      <dgm:prSet/>
      <dgm:spPr/>
      <dgm:t>
        <a:bodyPr/>
        <a:lstStyle/>
        <a:p>
          <a:endParaRPr lang="en-IE"/>
        </a:p>
      </dgm:t>
    </dgm:pt>
    <dgm:pt modelId="{4123B6CF-1B5C-4A61-BE82-94AFD40CA20F}" type="sibTrans" cxnId="{ECB626F2-46B9-4F88-BF89-C3FF3B1F106A}">
      <dgm:prSet/>
      <dgm:spPr/>
      <dgm:t>
        <a:bodyPr/>
        <a:lstStyle/>
        <a:p>
          <a:endParaRPr lang="en-IE"/>
        </a:p>
      </dgm:t>
    </dgm:pt>
    <dgm:pt modelId="{AAB6A98F-A61B-4FA7-A492-F1E8078313C1}" type="pres">
      <dgm:prSet presAssocID="{92BD337A-5474-4773-B9F2-849707A13D1E}" presName="rootnode" presStyleCnt="0">
        <dgm:presLayoutVars>
          <dgm:chMax/>
          <dgm:chPref/>
          <dgm:dir/>
          <dgm:animLvl val="lvl"/>
        </dgm:presLayoutVars>
      </dgm:prSet>
      <dgm:spPr/>
    </dgm:pt>
    <dgm:pt modelId="{0F31D60F-16FB-495B-9178-F3CD8FD842DF}" type="pres">
      <dgm:prSet presAssocID="{0A46F31F-50E7-4783-BBB7-F42A1532E0FB}" presName="composite" presStyleCnt="0"/>
      <dgm:spPr/>
    </dgm:pt>
    <dgm:pt modelId="{3298C46E-0880-4D3B-9C50-C06A485130DA}" type="pres">
      <dgm:prSet presAssocID="{0A46F31F-50E7-4783-BBB7-F42A1532E0FB}" presName="bentUpArrow1" presStyleLbl="alignImgPlace1" presStyleIdx="0" presStyleCnt="2"/>
      <dgm:spPr/>
    </dgm:pt>
    <dgm:pt modelId="{CC8B8DD9-44BF-4E27-BD56-E0D53EDDB9A2}" type="pres">
      <dgm:prSet presAssocID="{0A46F31F-50E7-4783-BBB7-F42A1532E0F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6CE29F2-4BA4-41C4-9F31-E2FC061B6EEE}" type="pres">
      <dgm:prSet presAssocID="{0A46F31F-50E7-4783-BBB7-F42A1532E0FB}" presName="ChildText" presStyleLbl="revTx" presStyleIdx="0" presStyleCnt="3" custScaleX="259762" custLinFactNeighborX="83593" custLinFactNeighborY="2809">
        <dgm:presLayoutVars>
          <dgm:chMax val="0"/>
          <dgm:chPref val="0"/>
          <dgm:bulletEnabled val="1"/>
        </dgm:presLayoutVars>
      </dgm:prSet>
      <dgm:spPr/>
    </dgm:pt>
    <dgm:pt modelId="{2398F02F-49B2-4931-A5C3-556760CE332D}" type="pres">
      <dgm:prSet presAssocID="{B730A3E0-15FA-4E48-8CBB-39908ED4459A}" presName="sibTrans" presStyleCnt="0"/>
      <dgm:spPr/>
    </dgm:pt>
    <dgm:pt modelId="{5037EE9F-3C47-4189-8AF4-7FCAB2A5E17A}" type="pres">
      <dgm:prSet presAssocID="{2D186309-B870-4FF3-B29B-653338EF9646}" presName="composite" presStyleCnt="0"/>
      <dgm:spPr/>
    </dgm:pt>
    <dgm:pt modelId="{E1C42482-0501-4C83-B57B-A0B9342F6A5C}" type="pres">
      <dgm:prSet presAssocID="{2D186309-B870-4FF3-B29B-653338EF9646}" presName="bentUpArrow1" presStyleLbl="alignImgPlace1" presStyleIdx="1" presStyleCnt="2"/>
      <dgm:spPr/>
    </dgm:pt>
    <dgm:pt modelId="{21689A16-4089-4817-A35A-1E8DE91F5CD6}" type="pres">
      <dgm:prSet presAssocID="{2D186309-B870-4FF3-B29B-653338EF964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6906BEE-C0B6-4DC3-8BE3-49155B0E8037}" type="pres">
      <dgm:prSet presAssocID="{2D186309-B870-4FF3-B29B-653338EF964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9A9C9B8-923A-4383-81F3-F93D138FDD65}" type="pres">
      <dgm:prSet presAssocID="{88F0C1AB-D93F-43BD-84AB-83201FE263B2}" presName="sibTrans" presStyleCnt="0"/>
      <dgm:spPr/>
    </dgm:pt>
    <dgm:pt modelId="{725E4EE0-15FE-442E-96C6-4CE9A645B46D}" type="pres">
      <dgm:prSet presAssocID="{1DA8A5D7-B67E-41B1-B86C-B7F7D22D4D1B}" presName="composite" presStyleCnt="0"/>
      <dgm:spPr/>
    </dgm:pt>
    <dgm:pt modelId="{57BCACE5-FF06-4330-BBEF-7C8E406A91FE}" type="pres">
      <dgm:prSet presAssocID="{1DA8A5D7-B67E-41B1-B86C-B7F7D22D4D1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65AA7682-2F0D-477C-95D2-71B0F66C7EBD}" type="pres">
      <dgm:prSet presAssocID="{1DA8A5D7-B67E-41B1-B86C-B7F7D22D4D1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EF32C01-B5F3-416F-B2CF-7080E64E763D}" type="presOf" srcId="{2D186309-B870-4FF3-B29B-653338EF9646}" destId="{21689A16-4089-4817-A35A-1E8DE91F5CD6}" srcOrd="0" destOrd="0" presId="urn:microsoft.com/office/officeart/2005/8/layout/StepDownProcess"/>
    <dgm:cxn modelId="{1163A906-D7AA-4A9E-B2E7-4597A4860BD0}" type="presOf" srcId="{3222DD8F-6A25-4364-8FD4-C8CC54448145}" destId="{16906BEE-C0B6-4DC3-8BE3-49155B0E8037}" srcOrd="0" destOrd="0" presId="urn:microsoft.com/office/officeart/2005/8/layout/StepDownProcess"/>
    <dgm:cxn modelId="{95CF3D4E-D015-49CD-BB51-1CA95AC40607}" type="presOf" srcId="{0A46F31F-50E7-4783-BBB7-F42A1532E0FB}" destId="{CC8B8DD9-44BF-4E27-BD56-E0D53EDDB9A2}" srcOrd="0" destOrd="0" presId="urn:microsoft.com/office/officeart/2005/8/layout/StepDownProcess"/>
    <dgm:cxn modelId="{2872BA53-BB3D-4FA1-AF40-9F3E116B91F8}" type="presOf" srcId="{76CDE845-55DB-4105-A931-800F64891FED}" destId="{36CE29F2-4BA4-41C4-9F31-E2FC061B6EEE}" srcOrd="0" destOrd="0" presId="urn:microsoft.com/office/officeart/2005/8/layout/StepDownProcess"/>
    <dgm:cxn modelId="{E03CCC76-A548-4D03-B3CD-C6D91B6FBFBA}" srcId="{92BD337A-5474-4773-B9F2-849707A13D1E}" destId="{0A46F31F-50E7-4783-BBB7-F42A1532E0FB}" srcOrd="0" destOrd="0" parTransId="{B489B190-2D0D-4B05-B3A6-FA6783821CFE}" sibTransId="{B730A3E0-15FA-4E48-8CBB-39908ED4459A}"/>
    <dgm:cxn modelId="{5ABC1F77-071E-484F-B11D-72FD4F886EB8}" srcId="{92BD337A-5474-4773-B9F2-849707A13D1E}" destId="{1DA8A5D7-B67E-41B1-B86C-B7F7D22D4D1B}" srcOrd="2" destOrd="0" parTransId="{8A4BEA08-E305-49C1-A542-FF912A3E89BC}" sibTransId="{AE6A2E43-A456-4585-B16D-3BC2B782547B}"/>
    <dgm:cxn modelId="{4632B096-E9BE-4EED-8B6A-D52E80E5CAC6}" srcId="{92BD337A-5474-4773-B9F2-849707A13D1E}" destId="{2D186309-B870-4FF3-B29B-653338EF9646}" srcOrd="1" destOrd="0" parTransId="{175463D1-D869-4DCC-B546-266E8E82F457}" sibTransId="{88F0C1AB-D93F-43BD-84AB-83201FE263B2}"/>
    <dgm:cxn modelId="{80A0B2A1-7DF9-4D3A-8428-AB5FFDF2D079}" type="presOf" srcId="{EA1AF5C9-409F-4453-8DD9-45817FDB35BD}" destId="{65AA7682-2F0D-477C-95D2-71B0F66C7EBD}" srcOrd="0" destOrd="0" presId="urn:microsoft.com/office/officeart/2005/8/layout/StepDownProcess"/>
    <dgm:cxn modelId="{C97DB4C2-7CE7-4FA5-A5C4-E5BA258D5F32}" srcId="{0A46F31F-50E7-4783-BBB7-F42A1532E0FB}" destId="{76CDE845-55DB-4105-A931-800F64891FED}" srcOrd="0" destOrd="0" parTransId="{97700455-2B91-4681-B03C-228ED3B74055}" sibTransId="{4FB11680-F080-4BBA-8C32-D608087C8E8F}"/>
    <dgm:cxn modelId="{115240D7-FEEF-4ED1-9056-E8748EB89708}" type="presOf" srcId="{92BD337A-5474-4773-B9F2-849707A13D1E}" destId="{AAB6A98F-A61B-4FA7-A492-F1E8078313C1}" srcOrd="0" destOrd="0" presId="urn:microsoft.com/office/officeart/2005/8/layout/StepDownProcess"/>
    <dgm:cxn modelId="{7A9BB7DC-5982-4AC2-AB34-968C5A18759F}" type="presOf" srcId="{1DA8A5D7-B67E-41B1-B86C-B7F7D22D4D1B}" destId="{57BCACE5-FF06-4330-BBEF-7C8E406A91FE}" srcOrd="0" destOrd="0" presId="urn:microsoft.com/office/officeart/2005/8/layout/StepDownProcess"/>
    <dgm:cxn modelId="{ECB626F2-46B9-4F88-BF89-C3FF3B1F106A}" srcId="{1DA8A5D7-B67E-41B1-B86C-B7F7D22D4D1B}" destId="{EA1AF5C9-409F-4453-8DD9-45817FDB35BD}" srcOrd="0" destOrd="0" parTransId="{E3887022-1C31-4FD4-A90E-E1F8A895F1A8}" sibTransId="{4123B6CF-1B5C-4A61-BE82-94AFD40CA20F}"/>
    <dgm:cxn modelId="{53F957F2-8BEE-4966-8756-044BAF78013D}" srcId="{2D186309-B870-4FF3-B29B-653338EF9646}" destId="{3222DD8F-6A25-4364-8FD4-C8CC54448145}" srcOrd="0" destOrd="0" parTransId="{32FFECE2-BD60-4C82-ACA9-D3DC5AD3EF76}" sibTransId="{CB922E68-C4CB-4B48-9077-3337EB0A274B}"/>
    <dgm:cxn modelId="{6FBAC1C5-E40A-4648-9736-07C4575F4107}" type="presParOf" srcId="{AAB6A98F-A61B-4FA7-A492-F1E8078313C1}" destId="{0F31D60F-16FB-495B-9178-F3CD8FD842DF}" srcOrd="0" destOrd="0" presId="urn:microsoft.com/office/officeart/2005/8/layout/StepDownProcess"/>
    <dgm:cxn modelId="{20B25411-F20E-4803-8284-6AFF45799105}" type="presParOf" srcId="{0F31D60F-16FB-495B-9178-F3CD8FD842DF}" destId="{3298C46E-0880-4D3B-9C50-C06A485130DA}" srcOrd="0" destOrd="0" presId="urn:microsoft.com/office/officeart/2005/8/layout/StepDownProcess"/>
    <dgm:cxn modelId="{98544C0C-E5DA-4531-9E51-E3CC6211BB51}" type="presParOf" srcId="{0F31D60F-16FB-495B-9178-F3CD8FD842DF}" destId="{CC8B8DD9-44BF-4E27-BD56-E0D53EDDB9A2}" srcOrd="1" destOrd="0" presId="urn:microsoft.com/office/officeart/2005/8/layout/StepDownProcess"/>
    <dgm:cxn modelId="{741B1C5A-0C51-4717-9EA3-66D3EA5F002F}" type="presParOf" srcId="{0F31D60F-16FB-495B-9178-F3CD8FD842DF}" destId="{36CE29F2-4BA4-41C4-9F31-E2FC061B6EEE}" srcOrd="2" destOrd="0" presId="urn:microsoft.com/office/officeart/2005/8/layout/StepDownProcess"/>
    <dgm:cxn modelId="{3051630D-8AD0-450A-A403-7D3BBB67DCF8}" type="presParOf" srcId="{AAB6A98F-A61B-4FA7-A492-F1E8078313C1}" destId="{2398F02F-49B2-4931-A5C3-556760CE332D}" srcOrd="1" destOrd="0" presId="urn:microsoft.com/office/officeart/2005/8/layout/StepDownProcess"/>
    <dgm:cxn modelId="{CA4E10A3-DF96-4D0B-AC10-71E67A1D1D81}" type="presParOf" srcId="{AAB6A98F-A61B-4FA7-A492-F1E8078313C1}" destId="{5037EE9F-3C47-4189-8AF4-7FCAB2A5E17A}" srcOrd="2" destOrd="0" presId="urn:microsoft.com/office/officeart/2005/8/layout/StepDownProcess"/>
    <dgm:cxn modelId="{0428B887-7E08-445F-AC05-73CB47586059}" type="presParOf" srcId="{5037EE9F-3C47-4189-8AF4-7FCAB2A5E17A}" destId="{E1C42482-0501-4C83-B57B-A0B9342F6A5C}" srcOrd="0" destOrd="0" presId="urn:microsoft.com/office/officeart/2005/8/layout/StepDownProcess"/>
    <dgm:cxn modelId="{E8FE55F3-A793-4DAD-A661-676E94F65E57}" type="presParOf" srcId="{5037EE9F-3C47-4189-8AF4-7FCAB2A5E17A}" destId="{21689A16-4089-4817-A35A-1E8DE91F5CD6}" srcOrd="1" destOrd="0" presId="urn:microsoft.com/office/officeart/2005/8/layout/StepDownProcess"/>
    <dgm:cxn modelId="{7EED88A4-B589-4BF0-AAE6-E29A9A7A869A}" type="presParOf" srcId="{5037EE9F-3C47-4189-8AF4-7FCAB2A5E17A}" destId="{16906BEE-C0B6-4DC3-8BE3-49155B0E8037}" srcOrd="2" destOrd="0" presId="urn:microsoft.com/office/officeart/2005/8/layout/StepDownProcess"/>
    <dgm:cxn modelId="{F8F9BF52-CD79-455E-B9CB-407DF8AF661B}" type="presParOf" srcId="{AAB6A98F-A61B-4FA7-A492-F1E8078313C1}" destId="{49A9C9B8-923A-4383-81F3-F93D138FDD65}" srcOrd="3" destOrd="0" presId="urn:microsoft.com/office/officeart/2005/8/layout/StepDownProcess"/>
    <dgm:cxn modelId="{9AF95AFA-5A67-40C4-BF8E-9E7D4A511998}" type="presParOf" srcId="{AAB6A98F-A61B-4FA7-A492-F1E8078313C1}" destId="{725E4EE0-15FE-442E-96C6-4CE9A645B46D}" srcOrd="4" destOrd="0" presId="urn:microsoft.com/office/officeart/2005/8/layout/StepDownProcess"/>
    <dgm:cxn modelId="{C8C2869E-8269-42A2-93C5-68DB9FA00BCE}" type="presParOf" srcId="{725E4EE0-15FE-442E-96C6-4CE9A645B46D}" destId="{57BCACE5-FF06-4330-BBEF-7C8E406A91FE}" srcOrd="0" destOrd="0" presId="urn:microsoft.com/office/officeart/2005/8/layout/StepDownProcess"/>
    <dgm:cxn modelId="{7F7132CF-9668-42F2-A8EE-5EF9E6952277}" type="presParOf" srcId="{725E4EE0-15FE-442E-96C6-4CE9A645B46D}" destId="{65AA7682-2F0D-477C-95D2-71B0F66C7EB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8C46E-0880-4D3B-9C50-C06A485130DA}">
      <dsp:nvSpPr>
        <dsp:cNvPr id="0" name=""/>
        <dsp:cNvSpPr/>
      </dsp:nvSpPr>
      <dsp:spPr>
        <a:xfrm rot="5400000">
          <a:off x="1823809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B8DD9-44BF-4E27-BD56-E0D53EDDB9A2}">
      <dsp:nvSpPr>
        <dsp:cNvPr id="0" name=""/>
        <dsp:cNvSpPr/>
      </dsp:nvSpPr>
      <dsp:spPr>
        <a:xfrm>
          <a:off x="152591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Understand what the client wants/needs</a:t>
          </a:r>
        </a:p>
      </dsp:txBody>
      <dsp:txXfrm>
        <a:off x="1590605" y="89618"/>
        <a:ext cx="1763416" cy="1195517"/>
      </dsp:txXfrm>
    </dsp:sp>
    <dsp:sp modelId="{36CE29F2-4BA4-41C4-9F31-E2FC061B6EEE}">
      <dsp:nvSpPr>
        <dsp:cNvPr id="0" name=""/>
        <dsp:cNvSpPr/>
      </dsp:nvSpPr>
      <dsp:spPr>
        <a:xfrm>
          <a:off x="3469810" y="181368"/>
          <a:ext cx="3575979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You will learn about this in Requirements Engineering in 2</a:t>
          </a:r>
          <a:r>
            <a:rPr lang="en-IE" sz="1600" kern="1200" baseline="30000" dirty="0"/>
            <a:t>nd</a:t>
          </a:r>
          <a:r>
            <a:rPr lang="en-IE" sz="1600" kern="1200" dirty="0"/>
            <a:t> year</a:t>
          </a:r>
        </a:p>
      </dsp:txBody>
      <dsp:txXfrm>
        <a:off x="3469810" y="181368"/>
        <a:ext cx="3575979" cy="1070837"/>
      </dsp:txXfrm>
    </dsp:sp>
    <dsp:sp modelId="{E1C42482-0501-4C83-B57B-A0B9342F6A5C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-11397"/>
            <a:satOff val="529"/>
            <a:lumOff val="-2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89A16-4089-4817-A35A-1E8DE91F5CD6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Design a solution</a:t>
          </a:r>
        </a:p>
      </dsp:txBody>
      <dsp:txXfrm>
        <a:off x="3687773" y="1577910"/>
        <a:ext cx="1763416" cy="1195517"/>
      </dsp:txXfrm>
    </dsp:sp>
    <dsp:sp modelId="{16906BEE-C0B6-4DC3-8BE3-49155B0E8037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 </a:t>
          </a:r>
        </a:p>
      </dsp:txBody>
      <dsp:txXfrm>
        <a:off x="5515877" y="1639581"/>
        <a:ext cx="1376636" cy="1070837"/>
      </dsp:txXfrm>
    </dsp:sp>
    <dsp:sp modelId="{57BCACE5-FF06-4330-BBEF-7C8E406A91FE}">
      <dsp:nvSpPr>
        <dsp:cNvPr id="0" name=""/>
        <dsp:cNvSpPr/>
      </dsp:nvSpPr>
      <dsp:spPr>
        <a:xfrm>
          <a:off x="5720253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Implement the design and </a:t>
          </a:r>
          <a:r>
            <a:rPr lang="en-IE" sz="2000" u="sng" kern="1200" dirty="0"/>
            <a:t>test</a:t>
          </a:r>
          <a:r>
            <a:rPr lang="en-IE" sz="2000" kern="1200" dirty="0"/>
            <a:t> the code</a:t>
          </a:r>
        </a:p>
      </dsp:txBody>
      <dsp:txXfrm>
        <a:off x="5784941" y="3066202"/>
        <a:ext cx="1763416" cy="1195517"/>
      </dsp:txXfrm>
    </dsp:sp>
    <dsp:sp modelId="{65AA7682-2F0D-477C-95D2-71B0F66C7EBD}">
      <dsp:nvSpPr>
        <dsp:cNvPr id="0" name=""/>
        <dsp:cNvSpPr/>
      </dsp:nvSpPr>
      <dsp:spPr>
        <a:xfrm>
          <a:off x="7613045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800" kern="1200" dirty="0"/>
            <a:t> </a:t>
          </a:r>
        </a:p>
      </dsp:txBody>
      <dsp:txXfrm>
        <a:off x="7613045" y="3127873"/>
        <a:ext cx="1376636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F6E23-4D9E-4B6B-B2B8-6837B3CB0FD6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2DA1F-3DF3-4252-9D1A-EC17F94A11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639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AAF9-8D79-40BE-8800-29468BA7FD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Module name and code	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CAB2D-D2B9-4DF8-A427-34E7A4A4CF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Lecture number and content description 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BE5A-F73A-40EB-9F08-8F3F4F2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alison.oshea@cit.ie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E761-C818-4A9A-A436-EF195B89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447D-6214-45BD-BE35-AC40122B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  <p:pic>
        <p:nvPicPr>
          <p:cNvPr id="1026" name="Picture 2" descr="https://marketing.cit.ie/contentfiles/images/MTU/Logos/MTU_Logo_Colour_RGB_300dpi.jpg">
            <a:extLst>
              <a:ext uri="{FF2B5EF4-FFF2-40B4-BE49-F238E27FC236}">
                <a16:creationId xmlns:a16="http://schemas.microsoft.com/office/drawing/2014/main" id="{70B2F795-6DA1-45C8-B3EE-0AE1CB3292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7" y="136525"/>
            <a:ext cx="1947553" cy="7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6FB1-13BC-4BB3-AE56-187DF8F4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A224A-172E-4C34-BFAF-52B94A8B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53C2-EEDB-4DA6-90F2-BCA4AE2B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73515-7C53-465F-BB6A-CE0A2F46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43D0-7FDE-4D6A-8CBD-71F30377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70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0A9E8-E34A-4EC7-B965-B6D018307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80543-BED3-4AE1-A9E5-00129285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9FBB1-D7BE-429C-ABF0-E8C21A22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F84C-C544-4921-A804-8BF798AE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9E86-A79B-445C-9BD2-F9C18681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77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05A2-2E7B-4C24-82F6-24D64A44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DDA9-6138-4175-B9FD-49C8BE7C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E17D-7284-4E60-B61B-B45FC722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01F6-7701-4DE7-9C5C-A0FA628B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F0AD-3FEE-4C3B-A165-09E3E50F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21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3D5F-03E6-4894-BAA6-DDE8B108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3BF2-4F56-495D-B0B6-FE38DDEB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44D8-8694-4865-8D3A-5855799B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875C8-6FDB-41F9-A941-EECE7F1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CFCB-63D4-42BA-8C64-DDD2D32C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081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EAA8-7566-4293-B26E-263455F2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B433-B092-41C2-A8B4-8EAD6292C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9EBF8-29F3-49F8-B432-D21336B9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51DE-B9FF-4DF1-A6C2-7E9F844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5020-AD83-4D28-AA22-FEE4FCEF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5A67-A950-46B7-B8D7-91D160C4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078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45C5-3C58-47D5-89F9-4C49944E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6940-65C4-4AFD-A55E-60D844C6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99D0-6C14-4AAC-988D-FD70DB48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847F1-C3A1-4AA1-90DA-C3ACAC538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AA30C-59B8-4704-A342-663A13B88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BEE36-853C-467E-95D6-3AFD0AC9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D9FF7-D3CD-49D7-9EDA-1B9ABD8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16509-886A-48F4-A876-79A8CD61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240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9B60-A9F5-48C6-BC30-846D67BE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47E2B-9402-41DD-B315-1D22F59A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10B2-F37F-47AB-BFAD-CB5EE62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D366-0A3D-426F-BED2-2858D221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93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90E9E-EB6F-405F-B091-1D24343B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5BDC6-9094-4887-A25C-D2D4B316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96C86-0B31-4F1A-AB48-A9485FA3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08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DCF5-4BE2-48F9-9E0A-4590DCC8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F72E-D893-48DA-B21C-AE5A6F69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F89C-D411-47CA-95A4-51B90B66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4C491-A935-4C45-90A0-D3B614C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79F5-DA9D-4E7E-ACD5-1E620F22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891F-747D-428B-9E8A-CA85F7CC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602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9E13-ECED-4C57-BB7F-A8B51C45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85C4E-D94E-4CAE-8009-CA19668BE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836BD-F7AD-4406-A09D-DB70EB1D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4966F-3ECF-4FFB-BA2A-BBD938E6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2B7C-5D14-4064-97AA-EC6EB4C1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2A91-946D-4EF2-B34A-DEF5A3DE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20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105F0342-1B96-4F03-83ED-9A8A363C8AED}"/>
              </a:ext>
            </a:extLst>
          </p:cNvPr>
          <p:cNvSpPr/>
          <p:nvPr userDrawn="1"/>
        </p:nvSpPr>
        <p:spPr>
          <a:xfrm>
            <a:off x="0" y="6207825"/>
            <a:ext cx="12203876" cy="653143"/>
          </a:xfrm>
          <a:custGeom>
            <a:avLst/>
            <a:gdLst>
              <a:gd name="connsiteX0" fmla="*/ 0 w 12192000"/>
              <a:gd name="connsiteY0" fmla="*/ 0 h 1294411"/>
              <a:gd name="connsiteX1" fmla="*/ 11544795 w 12192000"/>
              <a:gd name="connsiteY1" fmla="*/ 0 h 1294411"/>
              <a:gd name="connsiteX2" fmla="*/ 12192000 w 12192000"/>
              <a:gd name="connsiteY2" fmla="*/ 647206 h 1294411"/>
              <a:gd name="connsiteX3" fmla="*/ 12192000 w 12192000"/>
              <a:gd name="connsiteY3" fmla="*/ 1294411 h 1294411"/>
              <a:gd name="connsiteX4" fmla="*/ 0 w 12192000"/>
              <a:gd name="connsiteY4" fmla="*/ 1294411 h 1294411"/>
              <a:gd name="connsiteX5" fmla="*/ 0 w 12192000"/>
              <a:gd name="connsiteY5" fmla="*/ 0 h 1294411"/>
              <a:gd name="connsiteX0" fmla="*/ 0 w 12192000"/>
              <a:gd name="connsiteY0" fmla="*/ 5938 h 1300349"/>
              <a:gd name="connsiteX1" fmla="*/ 8136577 w 12192000"/>
              <a:gd name="connsiteY1" fmla="*/ 0 h 1300349"/>
              <a:gd name="connsiteX2" fmla="*/ 12192000 w 12192000"/>
              <a:gd name="connsiteY2" fmla="*/ 653144 h 1300349"/>
              <a:gd name="connsiteX3" fmla="*/ 12192000 w 12192000"/>
              <a:gd name="connsiteY3" fmla="*/ 1300349 h 1300349"/>
              <a:gd name="connsiteX4" fmla="*/ 0 w 12192000"/>
              <a:gd name="connsiteY4" fmla="*/ 1300349 h 1300349"/>
              <a:gd name="connsiteX5" fmla="*/ 0 w 12192000"/>
              <a:gd name="connsiteY5" fmla="*/ 5938 h 1300349"/>
              <a:gd name="connsiteX0" fmla="*/ 0 w 12203876"/>
              <a:gd name="connsiteY0" fmla="*/ 5938 h 1306285"/>
              <a:gd name="connsiteX1" fmla="*/ 8136577 w 12203876"/>
              <a:gd name="connsiteY1" fmla="*/ 0 h 1306285"/>
              <a:gd name="connsiteX2" fmla="*/ 12203876 w 12203876"/>
              <a:gd name="connsiteY2" fmla="*/ 1306285 h 1306285"/>
              <a:gd name="connsiteX3" fmla="*/ 12192000 w 12203876"/>
              <a:gd name="connsiteY3" fmla="*/ 1300349 h 1306285"/>
              <a:gd name="connsiteX4" fmla="*/ 0 w 12203876"/>
              <a:gd name="connsiteY4" fmla="*/ 1300349 h 1306285"/>
              <a:gd name="connsiteX5" fmla="*/ 0 w 12203876"/>
              <a:gd name="connsiteY5" fmla="*/ 5938 h 13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3876" h="1306285">
                <a:moveTo>
                  <a:pt x="0" y="5938"/>
                </a:moveTo>
                <a:lnTo>
                  <a:pt x="8136577" y="0"/>
                </a:lnTo>
                <a:lnTo>
                  <a:pt x="12203876" y="1306285"/>
                </a:lnTo>
                <a:lnTo>
                  <a:pt x="12192000" y="1300349"/>
                </a:lnTo>
                <a:lnTo>
                  <a:pt x="0" y="1300349"/>
                </a:lnTo>
                <a:lnTo>
                  <a:pt x="0" y="5938"/>
                </a:lnTo>
                <a:close/>
              </a:path>
            </a:pathLst>
          </a:custGeom>
          <a:solidFill>
            <a:srgbClr val="D90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6225B-390D-4D46-A389-970F2C14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A467C-AD8E-427F-82CA-39EA47B7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903A-AC0A-4841-8608-98D84165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alison.oshea@cit.ie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FBCA-7DB8-4E6C-A3AF-88EE0715D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D05D-634D-4DFB-BCED-1F15E9012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E7D"/>
                </a:solidFill>
              </a:defRPr>
            </a:lvl1pPr>
          </a:lstStyle>
          <a:p>
            <a:fld id="{96C21DD1-A499-446F-B667-42AC738AB65A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7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E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7243-D52E-43F4-A043-EEABF96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9883"/>
          </a:xfrm>
        </p:spPr>
        <p:txBody>
          <a:bodyPr>
            <a:normAutofit/>
          </a:bodyPr>
          <a:lstStyle/>
          <a:p>
            <a:r>
              <a:rPr lang="en-IE" sz="4400" dirty="0"/>
              <a:t>SOFT6018: Programming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F0DCB-FC96-4548-92D4-EE690B90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3074"/>
            <a:ext cx="9144000" cy="365125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Week 3 - Lecture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7E62E-E5CF-421C-BD3A-4FB6A9DE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0A415-B5F3-4E82-9A13-BD569A4A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36" y="1956350"/>
            <a:ext cx="3382328" cy="33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22AE-1282-43B4-9D82-4E4802ED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FC805-6FFC-4ED3-A6A4-DB087B0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10</a:t>
            </a:fld>
            <a:endParaRPr lang="en-IE"/>
          </a:p>
        </p:txBody>
      </p:sp>
      <p:grpSp>
        <p:nvGrpSpPr>
          <p:cNvPr id="5" name="Google Shape;2100;p33">
            <a:extLst>
              <a:ext uri="{FF2B5EF4-FFF2-40B4-BE49-F238E27FC236}">
                <a16:creationId xmlns:a16="http://schemas.microsoft.com/office/drawing/2014/main" id="{D6BE6C50-1E9D-43AF-88DD-E686171E22FC}"/>
              </a:ext>
            </a:extLst>
          </p:cNvPr>
          <p:cNvGrpSpPr/>
          <p:nvPr/>
        </p:nvGrpSpPr>
        <p:grpSpPr>
          <a:xfrm>
            <a:off x="4883288" y="1783505"/>
            <a:ext cx="2425424" cy="3742563"/>
            <a:chOff x="2112475" y="238125"/>
            <a:chExt cx="3395050" cy="5238750"/>
          </a:xfrm>
        </p:grpSpPr>
        <p:sp>
          <p:nvSpPr>
            <p:cNvPr id="6" name="Google Shape;2101;p33">
              <a:extLst>
                <a:ext uri="{FF2B5EF4-FFF2-40B4-BE49-F238E27FC236}">
                  <a16:creationId xmlns:a16="http://schemas.microsoft.com/office/drawing/2014/main" id="{B7B3BF95-D57D-4440-9E83-A9B0D96590C1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02;p33">
              <a:extLst>
                <a:ext uri="{FF2B5EF4-FFF2-40B4-BE49-F238E27FC236}">
                  <a16:creationId xmlns:a16="http://schemas.microsoft.com/office/drawing/2014/main" id="{E5A3B078-CBA5-486A-A059-F4478910816F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3;p33">
              <a:extLst>
                <a:ext uri="{FF2B5EF4-FFF2-40B4-BE49-F238E27FC236}">
                  <a16:creationId xmlns:a16="http://schemas.microsoft.com/office/drawing/2014/main" id="{4CDE6BF3-DDB4-44DC-BBA1-3223B818AB97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4;p33">
              <a:extLst>
                <a:ext uri="{FF2B5EF4-FFF2-40B4-BE49-F238E27FC236}">
                  <a16:creationId xmlns:a16="http://schemas.microsoft.com/office/drawing/2014/main" id="{A4778F23-D154-473E-924B-26FD552C0B00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098;p33">
            <a:extLst>
              <a:ext uri="{FF2B5EF4-FFF2-40B4-BE49-F238E27FC236}">
                <a16:creationId xmlns:a16="http://schemas.microsoft.com/office/drawing/2014/main" id="{232A29C8-4A53-4F47-AD2D-36EE80E14823}"/>
              </a:ext>
            </a:extLst>
          </p:cNvPr>
          <p:cNvSpPr txBox="1">
            <a:spLocks/>
          </p:cNvSpPr>
          <p:nvPr/>
        </p:nvSpPr>
        <p:spPr>
          <a:xfrm>
            <a:off x="4986908" y="2158139"/>
            <a:ext cx="2217904" cy="297157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/>
              <a:t>Ask for and read team's name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/>
              <a:t>Ask for and read number of goals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/>
              <a:t>Ask for and read number of points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 err="1"/>
              <a:t>total_points</a:t>
            </a:r>
            <a:r>
              <a:rPr lang="en-IE" sz="1400" dirty="0"/>
              <a:t> = goals * 3 + points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/>
              <a:t>Display name, goals, points and </a:t>
            </a:r>
            <a:r>
              <a:rPr lang="en-IE" sz="1400" dirty="0" err="1"/>
              <a:t>total_points</a:t>
            </a:r>
            <a:endParaRPr lang="en-IE" sz="14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IE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4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22AE-1282-43B4-9D82-4E4802ED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FC805-6FFC-4ED3-A6A4-DB087B0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11</a:t>
            </a:fld>
            <a:endParaRPr lang="en-I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66B4B7-C9DF-499A-8468-5B782B57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39" y="2480794"/>
            <a:ext cx="6816555" cy="189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715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22AE-1282-43B4-9D82-4E4802ED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 – Improving readability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FC805-6FFC-4ED3-A6A4-DB087B0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12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14A4A-AD6D-4471-BF55-3F635D9A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93" y="2368856"/>
            <a:ext cx="6455031" cy="1975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B38AD-426F-48A0-BFC6-149E4504A0EB}"/>
              </a:ext>
            </a:extLst>
          </p:cNvPr>
          <p:cNvSpPr txBox="1">
            <a:spLocks/>
          </p:cNvSpPr>
          <p:nvPr/>
        </p:nvSpPr>
        <p:spPr>
          <a:xfrm>
            <a:off x="4324006" y="4882691"/>
            <a:ext cx="7173727" cy="114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</a:rPr>
              <a:t>Replace the "magic number" 3 with a </a:t>
            </a:r>
            <a:r>
              <a:rPr lang="en-US" sz="1400" i="1" dirty="0">
                <a:solidFill>
                  <a:srgbClr val="FF0000"/>
                </a:solidFill>
              </a:rPr>
              <a:t>named constant </a:t>
            </a:r>
            <a:r>
              <a:rPr lang="en-US" sz="1400" dirty="0">
                <a:solidFill>
                  <a:srgbClr val="FF0000"/>
                </a:solidFill>
              </a:rPr>
              <a:t>to help others to read &amp; understand your code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</a:rPr>
              <a:t>Also helps to quickly edit in the future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1400" dirty="0">
                <a:solidFill>
                  <a:srgbClr val="FF0000"/>
                </a:solidFill>
              </a:rPr>
              <a:t>Recommended style uses capital letters</a:t>
            </a:r>
          </a:p>
        </p:txBody>
      </p:sp>
    </p:spTree>
    <p:extLst>
      <p:ext uri="{BB962C8B-B14F-4D97-AF65-F5344CB8AC3E}">
        <p14:creationId xmlns:p14="http://schemas.microsoft.com/office/powerpoint/2010/main" val="6875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58D8-D344-4C35-B0B0-0107F69A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040C-814F-4411-9EE3-8E691AAF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Write a program to ask the user for the money they have available to invest in the Post Office. </a:t>
            </a:r>
          </a:p>
          <a:p>
            <a:pPr marL="0" indent="0">
              <a:buNone/>
            </a:pPr>
            <a:r>
              <a:rPr lang="en-IE" dirty="0"/>
              <a:t>Each Post Office account delivers an interest rate of 3%, so the value of your savings will increase by 3% each year. </a:t>
            </a:r>
          </a:p>
          <a:p>
            <a:pPr marL="0" indent="0">
              <a:buNone/>
            </a:pPr>
            <a:r>
              <a:rPr lang="en-IE" dirty="0"/>
              <a:t>Write code to determine what the user’s account balance will be after 1 year.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0D03-5734-4721-BFB0-FC9AED83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923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6755-5612-344D-0CBB-B1C89FE3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MCQ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D155-3FF4-3CEB-4CA9-CDBA5AE3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E" dirty="0"/>
              <a:t>Your quiz worth </a:t>
            </a:r>
            <a:r>
              <a:rPr lang="en-IE" b="1" dirty="0"/>
              <a:t>(10%) </a:t>
            </a:r>
            <a:r>
              <a:rPr lang="en-IE" dirty="0"/>
              <a:t>will take place during your </a:t>
            </a:r>
            <a:r>
              <a:rPr lang="en-IE" b="1" dirty="0"/>
              <a:t>1-hour lab </a:t>
            </a:r>
            <a:r>
              <a:rPr lang="en-IE" dirty="0"/>
              <a:t>on the week starting </a:t>
            </a:r>
            <a:r>
              <a:rPr lang="en-IE" b="1" dirty="0"/>
              <a:t>Monday 16</a:t>
            </a:r>
            <a:r>
              <a:rPr lang="en-IE" b="1" baseline="30000" dirty="0"/>
              <a:t>th</a:t>
            </a:r>
            <a:r>
              <a:rPr lang="en-IE" b="1" dirty="0"/>
              <a:t> October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Run using Canvas</a:t>
            </a:r>
          </a:p>
          <a:p>
            <a:r>
              <a:rPr lang="en-IE" dirty="0"/>
              <a:t>In-person exam</a:t>
            </a:r>
          </a:p>
          <a:p>
            <a:r>
              <a:rPr lang="en-IE" dirty="0"/>
              <a:t>Closed-book exam, no access to notes or the internet</a:t>
            </a:r>
          </a:p>
          <a:p>
            <a:r>
              <a:rPr lang="en-IE" dirty="0"/>
              <a:t>Examining everything up to and including Week 3</a:t>
            </a:r>
          </a:p>
          <a:p>
            <a:r>
              <a:rPr lang="en-IE" dirty="0"/>
              <a:t>Question types</a:t>
            </a:r>
          </a:p>
          <a:p>
            <a:pPr lvl="1"/>
            <a:r>
              <a:rPr lang="en-IE" dirty="0"/>
              <a:t>Select one option from multiple choices</a:t>
            </a:r>
          </a:p>
          <a:p>
            <a:pPr lvl="1"/>
            <a:r>
              <a:rPr lang="en-IE" dirty="0"/>
              <a:t>Select multiple options from multiple choices</a:t>
            </a:r>
          </a:p>
          <a:p>
            <a:pPr lvl="1"/>
            <a:r>
              <a:rPr lang="en-IE" dirty="0"/>
              <a:t>Fill in the blanks</a:t>
            </a:r>
          </a:p>
          <a:p>
            <a:pPr lvl="1"/>
            <a:r>
              <a:rPr lang="en-IE" dirty="0"/>
              <a:t>Match values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47F22-D36F-0BFB-2CB3-BAA00D18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371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14DE-71D8-6047-30BA-5FB977EE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Lab exam 1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0683-C2A6-E99B-2D3A-23D271EF1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70000"/>
              </a:lnSpc>
              <a:buNone/>
            </a:pPr>
            <a:r>
              <a:rPr lang="en-IE" sz="2600" dirty="0"/>
              <a:t>Your second assessment</a:t>
            </a:r>
            <a:r>
              <a:rPr lang="en-IE" sz="2600" b="1" dirty="0"/>
              <a:t> (15%) </a:t>
            </a:r>
            <a:r>
              <a:rPr lang="en-IE" sz="2600" dirty="0"/>
              <a:t>is an in-lab exam which will take place during your </a:t>
            </a:r>
            <a:r>
              <a:rPr lang="en-IE" sz="2600" b="1" dirty="0"/>
              <a:t>1 hour</a:t>
            </a:r>
            <a:r>
              <a:rPr lang="en-IE" sz="2600" dirty="0"/>
              <a:t> lab during the week starting</a:t>
            </a:r>
            <a:r>
              <a:rPr lang="en-IE" sz="2600" b="1" dirty="0"/>
              <a:t> 6th November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5151-2051-739A-9E28-8FB127AF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048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0D9C-D56D-4F4F-9EBB-DA1C56ED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print()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0C4A-D669-4D78-ACE4-C7028E3C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print() takes any number of arguments and prints them out </a:t>
            </a:r>
          </a:p>
          <a:p>
            <a:pPr lvl="1"/>
            <a:r>
              <a:rPr lang="en-IE" dirty="0"/>
              <a:t>The </a:t>
            </a:r>
            <a:r>
              <a:rPr lang="en-IE" dirty="0" err="1"/>
              <a:t>sep</a:t>
            </a:r>
            <a:r>
              <a:rPr lang="en-IE" dirty="0"/>
              <a:t> parameter puts a string between items </a:t>
            </a:r>
          </a:p>
          <a:p>
            <a:pPr lvl="2"/>
            <a:r>
              <a:rPr lang="en-IE" dirty="0" err="1"/>
              <a:t>sep</a:t>
            </a:r>
            <a:r>
              <a:rPr lang="en-IE" dirty="0"/>
              <a:t>=‘*’ puts a * between items when printed</a:t>
            </a:r>
          </a:p>
          <a:p>
            <a:pPr lvl="2"/>
            <a:r>
              <a:rPr lang="en-IE" dirty="0"/>
              <a:t>The default value for </a:t>
            </a:r>
            <a:r>
              <a:rPr lang="en-IE" dirty="0" err="1"/>
              <a:t>sep</a:t>
            </a:r>
            <a:r>
              <a:rPr lang="en-IE" dirty="0"/>
              <a:t> is a single space</a:t>
            </a:r>
          </a:p>
          <a:p>
            <a:pPr lvl="1"/>
            <a:r>
              <a:rPr lang="en-IE" dirty="0"/>
              <a:t>The end parameter puts a string at the end of the line</a:t>
            </a:r>
          </a:p>
          <a:p>
            <a:pPr lvl="2"/>
            <a:r>
              <a:rPr lang="en-IE" dirty="0"/>
              <a:t>end=‘*’ puts a * at the end of the printed line</a:t>
            </a:r>
          </a:p>
          <a:p>
            <a:pPr lvl="2"/>
            <a:r>
              <a:rPr lang="en-IE" dirty="0"/>
              <a:t>The default value for end is a newline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A9E23-F2AF-48BA-89BE-61C6A143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236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DAE7-43F7-4514-85AB-28746F5C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DBB3-0681-469D-B6F4-FB8FBCE2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Variable is a name that represents a space in memory</a:t>
            </a:r>
          </a:p>
          <a:p>
            <a:r>
              <a:rPr lang="en-IE" dirty="0"/>
              <a:t>We can store data at that location</a:t>
            </a:r>
          </a:p>
          <a:p>
            <a:r>
              <a:rPr lang="en-IE" dirty="0"/>
              <a:t>Assignment statements are used to create variables and assign values to that variable</a:t>
            </a:r>
          </a:p>
          <a:p>
            <a:pPr lvl="1"/>
            <a:r>
              <a:rPr lang="en-IE" i="1" dirty="0" err="1"/>
              <a:t>variable_name</a:t>
            </a:r>
            <a:r>
              <a:rPr lang="en-IE" i="1" dirty="0"/>
              <a:t> = value</a:t>
            </a:r>
          </a:p>
          <a:p>
            <a:pPr lvl="1"/>
            <a:r>
              <a:rPr lang="en-IE" dirty="0"/>
              <a:t>e.g. age = 29</a:t>
            </a:r>
          </a:p>
          <a:p>
            <a:r>
              <a:rPr lang="en-IE" dirty="0"/>
              <a:t> </a:t>
            </a:r>
            <a:r>
              <a:rPr lang="en-IE" dirty="0">
                <a:solidFill>
                  <a:srgbClr val="FF0000"/>
                </a:solidFill>
              </a:rPr>
              <a:t>=</a:t>
            </a:r>
            <a:r>
              <a:rPr lang="en-IE" dirty="0"/>
              <a:t>  is the assignment operator, a special character in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2816A-F8A0-4FAB-A725-02A61EDD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928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3169-835D-4FF1-B671-8D70F175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Datatypes and type related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201C-222A-4443-96BA-E6DE918C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8"/>
            <a:ext cx="10515600" cy="4574666"/>
          </a:xfrm>
        </p:spPr>
        <p:txBody>
          <a:bodyPr>
            <a:normAutofit lnSpcReduction="10000"/>
          </a:bodyPr>
          <a:lstStyle/>
          <a:p>
            <a:r>
              <a:rPr lang="en-IE" dirty="0"/>
              <a:t>Datatypes:</a:t>
            </a:r>
          </a:p>
          <a:p>
            <a:pPr lvl="1"/>
            <a:r>
              <a:rPr lang="en-IE" dirty="0"/>
              <a:t>integer</a:t>
            </a:r>
          </a:p>
          <a:p>
            <a:pPr lvl="1"/>
            <a:r>
              <a:rPr lang="en-IE" dirty="0"/>
              <a:t>float</a:t>
            </a:r>
          </a:p>
          <a:p>
            <a:pPr lvl="1"/>
            <a:r>
              <a:rPr lang="en-IE" dirty="0"/>
              <a:t>string</a:t>
            </a:r>
          </a:p>
          <a:p>
            <a:r>
              <a:rPr lang="en-IE" dirty="0"/>
              <a:t>Functions</a:t>
            </a:r>
          </a:p>
          <a:p>
            <a:pPr lvl="1"/>
            <a:r>
              <a:rPr lang="en-IE" dirty="0"/>
              <a:t>int() – converts a value to an integer (if possible)</a:t>
            </a:r>
          </a:p>
          <a:p>
            <a:pPr lvl="2"/>
            <a:r>
              <a:rPr lang="en-IE" dirty="0"/>
              <a:t>int(7.9) -&gt; 7</a:t>
            </a:r>
          </a:p>
          <a:p>
            <a:pPr lvl="2"/>
            <a:r>
              <a:rPr lang="en-IE" dirty="0"/>
              <a:t>int(7.1) -&gt; 7</a:t>
            </a:r>
          </a:p>
          <a:p>
            <a:pPr lvl="1"/>
            <a:r>
              <a:rPr lang="en-IE" dirty="0"/>
              <a:t>float() – converts a value to a floating point number</a:t>
            </a:r>
          </a:p>
          <a:p>
            <a:pPr lvl="2"/>
            <a:r>
              <a:rPr lang="en-IE" dirty="0"/>
              <a:t>float(5) -&gt; 5.0</a:t>
            </a:r>
          </a:p>
          <a:p>
            <a:pPr lvl="2"/>
            <a:r>
              <a:rPr lang="en-IE" dirty="0"/>
              <a:t>float(‘6.7’) -&gt; 6.7</a:t>
            </a:r>
          </a:p>
          <a:p>
            <a:pPr lvl="1"/>
            <a:r>
              <a:rPr lang="en-IE" dirty="0"/>
              <a:t>str() – converts a value to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5ED5-5DFA-4D82-A92E-C991B88C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9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0D9C-D56D-4F4F-9EBB-DA1C56ED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0C4A-D669-4D78-ACE4-C7028E3C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input() reads user input from the keyboard</a:t>
            </a:r>
          </a:p>
          <a:p>
            <a:pPr lvl="1"/>
            <a:r>
              <a:rPr lang="en-IE" dirty="0"/>
              <a:t>Always returns a string</a:t>
            </a:r>
          </a:p>
          <a:p>
            <a:pPr lvl="1"/>
            <a:r>
              <a:rPr lang="en-IE" dirty="0"/>
              <a:t>String can be converted to another datatype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A9E23-F2AF-48BA-89BE-61C6A143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19</a:t>
            </a:fld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352667-B3AC-4366-8AB3-CFECB24D842E}"/>
              </a:ext>
            </a:extLst>
          </p:cNvPr>
          <p:cNvSpPr/>
          <p:nvPr/>
        </p:nvSpPr>
        <p:spPr>
          <a:xfrm>
            <a:off x="1856232" y="4001294"/>
            <a:ext cx="7406640" cy="1021556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E" dirty="0" err="1">
                <a:latin typeface="Consolas" panose="020B0609020204030204" pitchFamily="49" charset="0"/>
              </a:rPr>
              <a:t>a_string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'Enter your name: '</a:t>
            </a:r>
            <a:r>
              <a:rPr lang="en-IE" dirty="0">
                <a:latin typeface="Consolas" panose="020B0609020204030204" pitchFamily="49" charset="0"/>
              </a:rPr>
              <a:t>)</a:t>
            </a:r>
          </a:p>
          <a:p>
            <a:r>
              <a:rPr lang="en-IE" dirty="0" err="1">
                <a:latin typeface="Consolas" panose="020B0609020204030204" pitchFamily="49" charset="0"/>
              </a:rPr>
              <a:t>a_decimal_number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'Enter a number: '</a:t>
            </a:r>
            <a:r>
              <a:rPr lang="en-IE" dirty="0">
                <a:latin typeface="Consolas" panose="020B0609020204030204" pitchFamily="49" charset="0"/>
              </a:rPr>
              <a:t>))</a:t>
            </a:r>
          </a:p>
          <a:p>
            <a:r>
              <a:rPr lang="en-IE" dirty="0" err="1">
                <a:latin typeface="Consolas" panose="020B0609020204030204" pitchFamily="49" charset="0"/>
              </a:rPr>
              <a:t>an_integer_number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'Enter a number: '</a:t>
            </a:r>
            <a:r>
              <a:rPr lang="en-IE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58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9B986-54DC-41D8-A447-362AE7B7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626" y="1371600"/>
            <a:ext cx="6380748" cy="2809373"/>
          </a:xfrm>
          <a:prstGeom prst="wedgeRoundRectCallout">
            <a:avLst>
              <a:gd name="adj1" fmla="val -1366"/>
              <a:gd name="adj2" fmla="val 81951"/>
              <a:gd name="adj3" fmla="val 16667"/>
            </a:avLst>
          </a:prstGeom>
          <a:solidFill>
            <a:srgbClr val="003E7D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4000" dirty="0">
                <a:solidFill>
                  <a:schemeClr val="bg1"/>
                </a:solidFill>
              </a:rPr>
              <a:t>Software development is the process of going from a client’s requirements to a full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81FCC-59A0-4FCF-B957-A4EEB746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690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7106-83C4-4B8D-BC4E-D8A8E08C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C281-77C1-490F-859D-B3ACC246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Python allows us to import specialist functions into our scripts</a:t>
            </a:r>
          </a:p>
          <a:p>
            <a:r>
              <a:rPr lang="en-IE" dirty="0"/>
              <a:t>We have already utilised the math module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import math</a:t>
            </a:r>
          </a:p>
          <a:p>
            <a:r>
              <a:rPr lang="en-IE" dirty="0"/>
              <a:t>The math module has lots of mathematical constants and functions e.g. </a:t>
            </a:r>
            <a:r>
              <a:rPr lang="en-IE" dirty="0" err="1"/>
              <a:t>math.pi</a:t>
            </a:r>
            <a:r>
              <a:rPr lang="en-IE" dirty="0"/>
              <a:t>, </a:t>
            </a:r>
            <a:r>
              <a:rPr lang="en-IE" dirty="0" err="1"/>
              <a:t>math.sqrt</a:t>
            </a:r>
            <a:r>
              <a:rPr lang="en-IE" dirty="0"/>
              <a:t>(7), </a:t>
            </a:r>
            <a:r>
              <a:rPr lang="en-IE" dirty="0" err="1"/>
              <a:t>math.cos</a:t>
            </a:r>
            <a:r>
              <a:rPr lang="en-IE" dirty="0"/>
              <a:t>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5E2D9-3596-4A49-8C75-1AF9E7A0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20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4DFE5-63AF-4F8E-AD06-4233F2EF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16" y="1901000"/>
            <a:ext cx="5073911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CD32-BDCD-4E8E-AF8E-76E5C61E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AD95-5C76-471D-BC26-D1AE557C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sz="3200" dirty="0"/>
              <a:t>    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3200" dirty="0"/>
              <a:t>    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3200" dirty="0"/>
              <a:t>    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3200" dirty="0"/>
              <a:t>    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568B0-FEA8-4AEA-8226-B836580B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21</a:t>
            </a:fld>
            <a:endParaRPr lang="en-I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3CDE85-1B2E-423F-A5D8-967EE55ADCF9}"/>
              </a:ext>
            </a:extLst>
          </p:cNvPr>
          <p:cNvSpPr txBox="1">
            <a:spLocks/>
          </p:cNvSpPr>
          <p:nvPr/>
        </p:nvSpPr>
        <p:spPr>
          <a:xfrm>
            <a:off x="6096000" y="3894667"/>
            <a:ext cx="5257800" cy="228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E" sz="3200" dirty="0"/>
              <a:t>    //  integer division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3200" dirty="0"/>
              <a:t>    % remainder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3200" dirty="0"/>
              <a:t>    ** power</a:t>
            </a:r>
          </a:p>
        </p:txBody>
      </p:sp>
    </p:spTree>
    <p:extLst>
      <p:ext uri="{BB962C8B-B14F-4D97-AF65-F5344CB8AC3E}">
        <p14:creationId xmlns:p14="http://schemas.microsoft.com/office/powerpoint/2010/main" val="396146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D16B-0B62-4E10-895A-AB5C7477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5AE-D39E-4E2B-B12A-F052D4FA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E" dirty="0"/>
              <a:t>If all values in an expression are integers, the result is an integer.</a:t>
            </a:r>
          </a:p>
          <a:p>
            <a:r>
              <a:rPr lang="en-IE" dirty="0"/>
              <a:t>If one of the values is a float, the result would be a float.</a:t>
            </a:r>
          </a:p>
          <a:p>
            <a:endParaRPr lang="en-IE" dirty="0"/>
          </a:p>
          <a:p>
            <a:r>
              <a:rPr lang="en-IE" dirty="0"/>
              <a:t>4 + 5 -2			int</a:t>
            </a:r>
          </a:p>
          <a:p>
            <a:r>
              <a:rPr lang="en-IE" dirty="0"/>
              <a:t>4 + 5 – 2.0			float</a:t>
            </a:r>
          </a:p>
          <a:p>
            <a:r>
              <a:rPr lang="en-IE" dirty="0"/>
              <a:t>4 / 5 + 2			float (because of 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0EB22-3A29-42EC-97D6-923F5F8E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2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1F3C51-59C8-4E9B-BEA9-7B2E7D171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756576"/>
              </p:ext>
            </p:extLst>
          </p:nvPr>
        </p:nvGraphicFramePr>
        <p:xfrm>
          <a:off x="838200" y="111576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24627-0839-458E-A6D8-9D8F7C74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598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9E92-11E1-426A-8E74-05CD3966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7633-D513-430C-94A6-799389F6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1905" cy="3323891"/>
          </a:xfrm>
          <a:solidFill>
            <a:srgbClr val="F0F0F0"/>
          </a:solidFill>
        </p:spPr>
        <p:txBody>
          <a:bodyPr/>
          <a:lstStyle/>
          <a:p>
            <a:pPr marL="0" indent="0">
              <a:buNone/>
            </a:pPr>
            <a:r>
              <a:rPr lang="en-IE" b="1" dirty="0"/>
              <a:t>Input</a:t>
            </a:r>
          </a:p>
          <a:p>
            <a:pPr marL="0" indent="0">
              <a:buNone/>
            </a:pPr>
            <a:r>
              <a:rPr lang="en-IE" dirty="0"/>
              <a:t>Establish what data you need from the user – </a:t>
            </a:r>
            <a:r>
              <a:rPr lang="en-IE" i="1" dirty="0"/>
              <a:t>the inputs</a:t>
            </a:r>
          </a:p>
          <a:p>
            <a:pPr marL="0" indent="0">
              <a:buNone/>
            </a:pPr>
            <a:endParaRPr lang="en-IE" i="1" dirty="0"/>
          </a:p>
          <a:p>
            <a:pPr marL="0" indent="0">
              <a:buNone/>
            </a:pPr>
            <a:r>
              <a:rPr lang="en-IE" dirty="0"/>
              <a:t>What are the datatypes?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BFA62-D174-4C4B-AFFF-FF2DF39E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4</a:t>
            </a:fld>
            <a:endParaRPr lang="en-I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4F8C1B-B38B-4BE9-A025-02E939FB263C}"/>
              </a:ext>
            </a:extLst>
          </p:cNvPr>
          <p:cNvSpPr txBox="1">
            <a:spLocks/>
          </p:cNvSpPr>
          <p:nvPr/>
        </p:nvSpPr>
        <p:spPr>
          <a:xfrm>
            <a:off x="4590049" y="822911"/>
            <a:ext cx="3011905" cy="5354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Processing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What must be done to go from the input to the output?</a:t>
            </a:r>
            <a:endParaRPr lang="en-IE" i="1" dirty="0"/>
          </a:p>
          <a:p>
            <a:pPr marL="0" indent="0">
              <a:buFont typeface="Arial" panose="020B0604020202020204" pitchFamily="34" charset="0"/>
              <a:buNone/>
            </a:pPr>
            <a:endParaRPr lang="en-IE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The series of steps produced here is called an </a:t>
            </a:r>
            <a:r>
              <a:rPr lang="en-IE" b="1" dirty="0"/>
              <a:t>algorithm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This is usually the most difficult task!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00E24F-DA34-4150-842A-38433CAC0392}"/>
              </a:ext>
            </a:extLst>
          </p:cNvPr>
          <p:cNvSpPr txBox="1">
            <a:spLocks/>
          </p:cNvSpPr>
          <p:nvPr/>
        </p:nvSpPr>
        <p:spPr>
          <a:xfrm>
            <a:off x="8341897" y="1825625"/>
            <a:ext cx="3011905" cy="3323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What do you want to calculate for the user?</a:t>
            </a:r>
            <a:endParaRPr lang="en-IE" i="1" dirty="0"/>
          </a:p>
          <a:p>
            <a:pPr marL="0" indent="0">
              <a:buFont typeface="Arial" panose="020B0604020202020204" pitchFamily="34" charset="0"/>
              <a:buNone/>
            </a:pPr>
            <a:endParaRPr lang="en-IE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What do you want to show the user?</a:t>
            </a:r>
          </a:p>
        </p:txBody>
      </p:sp>
    </p:spTree>
    <p:extLst>
      <p:ext uri="{BB962C8B-B14F-4D97-AF65-F5344CB8AC3E}">
        <p14:creationId xmlns:p14="http://schemas.microsoft.com/office/powerpoint/2010/main" val="110632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B35D-8C8B-40A9-95F2-3D43E568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Consider the following challenge….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C14-1AB9-4EF6-A515-F5273995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058" y="2043280"/>
            <a:ext cx="7694195" cy="3560095"/>
          </a:xfrm>
        </p:spPr>
        <p:txBody>
          <a:bodyPr/>
          <a:lstStyle/>
          <a:p>
            <a:pPr marL="0" indent="0">
              <a:buNone/>
            </a:pPr>
            <a:r>
              <a:rPr lang="en-IE" i="1" dirty="0"/>
              <a:t>A program should get the name and score of a team in a GAA match and determine the total score in points.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B79F2-AA1B-4738-8092-7EAA899C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5</a:t>
            </a:fld>
            <a:endParaRPr lang="en-IE"/>
          </a:p>
        </p:txBody>
      </p:sp>
      <p:pic>
        <p:nvPicPr>
          <p:cNvPr id="1028" name="Picture 4" descr="82 Irish Hurling Illustrations &amp; Clip Art - iStock">
            <a:extLst>
              <a:ext uri="{FF2B5EF4-FFF2-40B4-BE49-F238E27FC236}">
                <a16:creationId xmlns:a16="http://schemas.microsoft.com/office/drawing/2014/main" id="{2C021A80-799C-446F-B5C8-6634503A1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2" r="50000"/>
          <a:stretch/>
        </p:blipFill>
        <p:spPr bwMode="auto">
          <a:xfrm>
            <a:off x="933701" y="2043280"/>
            <a:ext cx="1460584" cy="15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Black And White Volleyball, Download Free Black And White Volleyball  png images, Free ClipArts on Clipart Library">
            <a:extLst>
              <a:ext uri="{FF2B5EF4-FFF2-40B4-BE49-F238E27FC236}">
                <a16:creationId xmlns:a16="http://schemas.microsoft.com/office/drawing/2014/main" id="{2D46C971-8D5C-4CF6-94B6-03CFFC728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0" y="2318920"/>
            <a:ext cx="873541" cy="8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536DE6-C683-40D0-90C3-EA99B63FD4EC}"/>
              </a:ext>
            </a:extLst>
          </p:cNvPr>
          <p:cNvSpPr/>
          <p:nvPr/>
        </p:nvSpPr>
        <p:spPr>
          <a:xfrm>
            <a:off x="4340458" y="3686807"/>
            <a:ext cx="6100450" cy="2890038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latin typeface="Roboto Slab Regular" pitchFamily="2" charset="0"/>
                <a:ea typeface="Roboto Slab Regular" pitchFamily="2" charset="0"/>
              </a:rPr>
              <a:t>In case you don't know….</a:t>
            </a:r>
          </a:p>
          <a:p>
            <a:pPr marL="285750" indent="-285750">
              <a:buClr>
                <a:schemeClr val="bg1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>
              <a:latin typeface="Roboto Slab Regular" pitchFamily="2" charset="0"/>
              <a:ea typeface="Roboto Slab Regular" pitchFamily="2" charset="0"/>
            </a:endParaRPr>
          </a:p>
          <a:p>
            <a:pPr marL="285750" indent="-285750">
              <a:buClr>
                <a:schemeClr val="bg1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>
              <a:latin typeface="Roboto Slab Regular" pitchFamily="2" charset="0"/>
              <a:ea typeface="Roboto Slab Regular" pitchFamily="2" charset="0"/>
            </a:endParaRPr>
          </a:p>
          <a:p>
            <a:pPr>
              <a:buClr>
                <a:schemeClr val="bg1"/>
              </a:buClr>
            </a:pPr>
            <a:r>
              <a:rPr lang="en-US" dirty="0">
                <a:latin typeface="Roboto Slab Regular" pitchFamily="2" charset="0"/>
                <a:ea typeface="Roboto Slab Regular" pitchFamily="2" charset="0"/>
              </a:rPr>
              <a:t>In GAA, a score is made up of two elements:</a:t>
            </a:r>
          </a:p>
          <a:p>
            <a:pPr>
              <a:buClr>
                <a:schemeClr val="bg1"/>
              </a:buClr>
            </a:pPr>
            <a:endParaRPr lang="en-US" dirty="0">
              <a:latin typeface="Roboto Slab Regular" pitchFamily="2" charset="0"/>
              <a:ea typeface="Roboto Slab Regular" pitchFamily="2" charset="0"/>
            </a:endParaRPr>
          </a:p>
          <a:p>
            <a:pPr>
              <a:buClr>
                <a:schemeClr val="bg1"/>
              </a:buClr>
            </a:pPr>
            <a:r>
              <a:rPr lang="en-US" dirty="0">
                <a:latin typeface="Roboto Slab Regular" pitchFamily="2" charset="0"/>
                <a:ea typeface="Roboto Slab Regular" pitchFamily="2" charset="0"/>
              </a:rPr>
              <a:t>	Points – over the bar</a:t>
            </a:r>
          </a:p>
          <a:p>
            <a:pPr>
              <a:buClr>
                <a:schemeClr val="bg1"/>
              </a:buClr>
            </a:pPr>
            <a:endParaRPr lang="en-US" dirty="0">
              <a:latin typeface="Roboto Slab Regular" pitchFamily="2" charset="0"/>
              <a:ea typeface="Roboto Slab Regular" pitchFamily="2" charset="0"/>
            </a:endParaRPr>
          </a:p>
          <a:p>
            <a:pPr>
              <a:buClr>
                <a:schemeClr val="bg1"/>
              </a:buClr>
            </a:pPr>
            <a:r>
              <a:rPr lang="en-US" dirty="0">
                <a:latin typeface="Roboto Slab Regular" pitchFamily="2" charset="0"/>
                <a:ea typeface="Roboto Slab Regular" pitchFamily="2" charset="0"/>
              </a:rPr>
              <a:t>	Goals – under the bar &amp; worth 3 points</a:t>
            </a:r>
            <a:endParaRPr lang="en-IE" dirty="0">
              <a:latin typeface="Roboto Slab Regular" pitchFamily="2" charset="0"/>
              <a:ea typeface="Roboto Slab Regula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DCE12-8343-4296-8417-938235ABF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341" y="3552806"/>
            <a:ext cx="2262556" cy="24069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789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443-7822-42AF-8E99-7F72125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inputs?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30CF-1107-4AB7-9AD9-FA3C7FDE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Name of the team 	&lt;string&gt;</a:t>
            </a:r>
          </a:p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IE" dirty="0"/>
          </a:p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Number of goals 	&lt;int&gt;</a:t>
            </a:r>
          </a:p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IE" dirty="0"/>
          </a:p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Number of points 	&lt;int&gt;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4BFE-6CE6-4622-A9D5-F4C49FB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8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443-7822-42AF-8E99-7F72125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outputs?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30CF-1107-4AB7-9AD9-FA3C7FDE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1379" cy="4351338"/>
          </a:xfrm>
        </p:spPr>
        <p:txBody>
          <a:bodyPr/>
          <a:lstStyle/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A nicely formatted sentence with the name of the team, their score and the total points earned		&lt;string&gt; 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4BFE-6CE6-4622-A9D5-F4C49FB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56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443-7822-42AF-8E99-7F72125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processing?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30CF-1107-4AB7-9AD9-FA3C7FDE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1379" cy="4351338"/>
          </a:xfrm>
        </p:spPr>
        <p:txBody>
          <a:bodyPr/>
          <a:lstStyle/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</a:t>
            </a:r>
            <a:r>
              <a:rPr lang="en-IE" dirty="0" err="1"/>
              <a:t>total_points</a:t>
            </a:r>
            <a:r>
              <a:rPr lang="en-IE" dirty="0"/>
              <a:t> = goals*3 + points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4BFE-6CE6-4622-A9D5-F4C49FB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3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443-7822-42AF-8E99-7F72125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30CF-1107-4AB7-9AD9-FA3C7FDE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390" y="3703869"/>
            <a:ext cx="6621379" cy="815723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</a:t>
            </a:r>
            <a:r>
              <a:rPr lang="en-IE" dirty="0" err="1"/>
              <a:t>total_points</a:t>
            </a:r>
            <a:r>
              <a:rPr lang="en-IE" dirty="0"/>
              <a:t> = goals*3 + points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4BFE-6CE6-4622-A9D5-F4C49FB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9</a:t>
            </a:fld>
            <a:endParaRPr lang="en-I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B67AA-A0D4-4120-A030-89C8F6D7714E}"/>
              </a:ext>
            </a:extLst>
          </p:cNvPr>
          <p:cNvSpPr txBox="1">
            <a:spLocks/>
          </p:cNvSpPr>
          <p:nvPr/>
        </p:nvSpPr>
        <p:spPr>
          <a:xfrm>
            <a:off x="838200" y="1618456"/>
            <a:ext cx="5213684" cy="160337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Name of the team 	&lt;string&gt;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Number of goals 	&lt;int&gt;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Number of points 	&lt;int&gt;</a:t>
            </a:r>
          </a:p>
          <a:p>
            <a:endParaRPr lang="en-I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D8C7E-C199-4F5D-84A9-DE5E44CBABD8}"/>
              </a:ext>
            </a:extLst>
          </p:cNvPr>
          <p:cNvSpPr txBox="1">
            <a:spLocks/>
          </p:cNvSpPr>
          <p:nvPr/>
        </p:nvSpPr>
        <p:spPr>
          <a:xfrm>
            <a:off x="5777165" y="4842710"/>
            <a:ext cx="5995736" cy="1298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IE" dirty="0"/>
              <a:t>A nicely formatted sentence with the name of the team, their score and the total points earned		&lt;string&gt;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273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" id="{50CDC495-B047-416F-81EB-4E9F621D6365}" vid="{BD929F07-EF65-44B2-8B54-12F5CCB2BD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 lectures template</Template>
  <TotalTime>6086</TotalTime>
  <Words>965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Roboto Slab Regular</vt:lpstr>
      <vt:lpstr>Wingdings</vt:lpstr>
      <vt:lpstr>Office Theme</vt:lpstr>
      <vt:lpstr>SOFT6018: Programming Fundamentals</vt:lpstr>
      <vt:lpstr>PowerPoint Presentation</vt:lpstr>
      <vt:lpstr>PowerPoint Presentation</vt:lpstr>
      <vt:lpstr>IPO</vt:lpstr>
      <vt:lpstr>Consider the following challenge….</vt:lpstr>
      <vt:lpstr>The inputs?</vt:lpstr>
      <vt:lpstr>The outputs?</vt:lpstr>
      <vt:lpstr>The processing? </vt:lpstr>
      <vt:lpstr>IPO</vt:lpstr>
      <vt:lpstr>Algorithm</vt:lpstr>
      <vt:lpstr>Algorithm</vt:lpstr>
      <vt:lpstr>Algorithm – Improving readability</vt:lpstr>
      <vt:lpstr>Do It Yourself</vt:lpstr>
      <vt:lpstr>MCQ announcement</vt:lpstr>
      <vt:lpstr>Lab exam 1 update</vt:lpstr>
      <vt:lpstr>print() function</vt:lpstr>
      <vt:lpstr>Variables</vt:lpstr>
      <vt:lpstr>Datatypes and type related functions</vt:lpstr>
      <vt:lpstr>input() function</vt:lpstr>
      <vt:lpstr>Math module</vt:lpstr>
      <vt:lpstr>Operators</vt:lpstr>
      <vt:lpstr>Things to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SOFT6018: Programming Fundamentals</dc:title>
  <dc:creator>Alison OShea</dc:creator>
  <cp:lastModifiedBy>Alison O Shea</cp:lastModifiedBy>
  <cp:revision>68</cp:revision>
  <dcterms:created xsi:type="dcterms:W3CDTF">2021-09-29T10:16:26Z</dcterms:created>
  <dcterms:modified xsi:type="dcterms:W3CDTF">2023-10-04T08:51:40Z</dcterms:modified>
</cp:coreProperties>
</file>