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78" r:id="rId2"/>
  </p:sldMasterIdLst>
  <p:notesMasterIdLst>
    <p:notesMasterId r:id="rId29"/>
  </p:notesMasterIdLst>
  <p:sldIdLst>
    <p:sldId id="256" r:id="rId3"/>
    <p:sldId id="305" r:id="rId4"/>
    <p:sldId id="306" r:id="rId5"/>
    <p:sldId id="307" r:id="rId6"/>
    <p:sldId id="308" r:id="rId7"/>
    <p:sldId id="304" r:id="rId8"/>
    <p:sldId id="309" r:id="rId9"/>
    <p:sldId id="310" r:id="rId10"/>
    <p:sldId id="311" r:id="rId11"/>
    <p:sldId id="312" r:id="rId12"/>
    <p:sldId id="313" r:id="rId13"/>
    <p:sldId id="299" r:id="rId14"/>
    <p:sldId id="314" r:id="rId15"/>
    <p:sldId id="315" r:id="rId16"/>
    <p:sldId id="316" r:id="rId17"/>
    <p:sldId id="317" r:id="rId18"/>
    <p:sldId id="318" r:id="rId19"/>
    <p:sldId id="319" r:id="rId20"/>
    <p:sldId id="320" r:id="rId21"/>
    <p:sldId id="321" r:id="rId22"/>
    <p:sldId id="322" r:id="rId23"/>
    <p:sldId id="323" r:id="rId24"/>
    <p:sldId id="324" r:id="rId25"/>
    <p:sldId id="301" r:id="rId26"/>
    <p:sldId id="289" r:id="rId27"/>
    <p:sldId id="290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jowd6OjN9CB8SIyjHh1hRk0qDq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customschemas.google.com/relationships/presentationmetadata" Target="metadata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D0C2C4-856A-43DE-99AF-3F1165F2329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786B524-11C0-42DA-9D15-7C289197D334}">
      <dgm:prSet phldrT="[Text]"/>
      <dgm:spPr/>
      <dgm:t>
        <a:bodyPr/>
        <a:lstStyle/>
        <a:p>
          <a:r>
            <a:rPr lang="en-US" dirty="0"/>
            <a:t>Network Density</a:t>
          </a:r>
        </a:p>
      </dgm:t>
    </dgm:pt>
    <dgm:pt modelId="{B568807E-4A3E-49DA-AD4C-89F699BE28B5}" type="parTrans" cxnId="{3715F743-0890-421D-9133-6E14BBEEC79C}">
      <dgm:prSet/>
      <dgm:spPr/>
      <dgm:t>
        <a:bodyPr/>
        <a:lstStyle/>
        <a:p>
          <a:endParaRPr lang="en-US"/>
        </a:p>
      </dgm:t>
    </dgm:pt>
    <dgm:pt modelId="{418903A8-8669-4E07-8AAD-80D8E1EBA808}" type="sibTrans" cxnId="{3715F743-0890-421D-9133-6E14BBEEC79C}">
      <dgm:prSet/>
      <dgm:spPr/>
      <dgm:t>
        <a:bodyPr/>
        <a:lstStyle/>
        <a:p>
          <a:endParaRPr lang="en-US"/>
        </a:p>
      </dgm:t>
    </dgm:pt>
    <dgm:pt modelId="{67EF5A98-C523-45A4-A786-CF495196E79F}">
      <dgm:prSet phldrT="[Text]"/>
      <dgm:spPr/>
      <dgm:t>
        <a:bodyPr/>
        <a:lstStyle/>
        <a:p>
          <a:r>
            <a:rPr lang="en-US" dirty="0"/>
            <a:t>Reciprocity</a:t>
          </a:r>
        </a:p>
      </dgm:t>
    </dgm:pt>
    <dgm:pt modelId="{66DFB21F-DA66-4B3F-86C8-4C41CFFA5F87}" type="parTrans" cxnId="{CE5B4281-0961-4B9B-ADED-F3D23172702E}">
      <dgm:prSet/>
      <dgm:spPr/>
      <dgm:t>
        <a:bodyPr/>
        <a:lstStyle/>
        <a:p>
          <a:endParaRPr lang="en-US"/>
        </a:p>
      </dgm:t>
    </dgm:pt>
    <dgm:pt modelId="{AD8CE313-71C4-46A7-910A-05BEF4BC01A3}" type="sibTrans" cxnId="{CE5B4281-0961-4B9B-ADED-F3D23172702E}">
      <dgm:prSet/>
      <dgm:spPr/>
      <dgm:t>
        <a:bodyPr/>
        <a:lstStyle/>
        <a:p>
          <a:endParaRPr lang="en-US"/>
        </a:p>
      </dgm:t>
    </dgm:pt>
    <dgm:pt modelId="{00573ABC-3A1E-4954-9038-69818DE570BE}">
      <dgm:prSet phldrT="[Text]"/>
      <dgm:spPr/>
      <dgm:t>
        <a:bodyPr/>
        <a:lstStyle/>
        <a:p>
          <a:r>
            <a:rPr lang="en-US" dirty="0"/>
            <a:t>Network Diameter</a:t>
          </a:r>
        </a:p>
      </dgm:t>
    </dgm:pt>
    <dgm:pt modelId="{8863397A-4EE3-4EE6-AEDE-8BD535638832}" type="parTrans" cxnId="{B05DBA5F-078D-4E8F-9D78-31DD0B89B897}">
      <dgm:prSet/>
      <dgm:spPr/>
      <dgm:t>
        <a:bodyPr/>
        <a:lstStyle/>
        <a:p>
          <a:endParaRPr lang="en-US"/>
        </a:p>
      </dgm:t>
    </dgm:pt>
    <dgm:pt modelId="{3728BA75-241E-471C-90D9-CFD0CCFECC5C}" type="sibTrans" cxnId="{B05DBA5F-078D-4E8F-9D78-31DD0B89B897}">
      <dgm:prSet/>
      <dgm:spPr/>
      <dgm:t>
        <a:bodyPr/>
        <a:lstStyle/>
        <a:p>
          <a:endParaRPr lang="en-US"/>
        </a:p>
      </dgm:t>
    </dgm:pt>
    <dgm:pt modelId="{6DB125A0-9B5F-4DA9-8ABF-FD9111FC91D3}">
      <dgm:prSet phldrT="[Text]"/>
      <dgm:spPr/>
      <dgm:t>
        <a:bodyPr/>
        <a:lstStyle/>
        <a:p>
          <a:r>
            <a:rPr lang="en-US" dirty="0"/>
            <a:t>Clustering Coefficient</a:t>
          </a:r>
        </a:p>
      </dgm:t>
    </dgm:pt>
    <dgm:pt modelId="{8AD779F5-5F3F-48D2-9328-43CB5A1BF308}" type="parTrans" cxnId="{ADA7B39F-7AFF-43D2-85C4-3F73D5883F0D}">
      <dgm:prSet/>
      <dgm:spPr/>
      <dgm:t>
        <a:bodyPr/>
        <a:lstStyle/>
        <a:p>
          <a:endParaRPr lang="en-US"/>
        </a:p>
      </dgm:t>
    </dgm:pt>
    <dgm:pt modelId="{619647AA-71F4-4D9C-B187-6EAF615432C2}" type="sibTrans" cxnId="{ADA7B39F-7AFF-43D2-85C4-3F73D5883F0D}">
      <dgm:prSet/>
      <dgm:spPr/>
      <dgm:t>
        <a:bodyPr/>
        <a:lstStyle/>
        <a:p>
          <a:endParaRPr lang="en-US"/>
        </a:p>
      </dgm:t>
    </dgm:pt>
    <dgm:pt modelId="{318DDBDB-4F7D-450E-81F8-51594282C1A2}" type="pres">
      <dgm:prSet presAssocID="{D5D0C2C4-856A-43DE-99AF-3F1165F2329F}" presName="diagram" presStyleCnt="0">
        <dgm:presLayoutVars>
          <dgm:dir/>
          <dgm:resizeHandles val="exact"/>
        </dgm:presLayoutVars>
      </dgm:prSet>
      <dgm:spPr/>
    </dgm:pt>
    <dgm:pt modelId="{051FCBDA-097E-42F1-A6D5-F1C9156D5478}" type="pres">
      <dgm:prSet presAssocID="{D786B524-11C0-42DA-9D15-7C289197D334}" presName="node" presStyleLbl="node1" presStyleIdx="0" presStyleCnt="4">
        <dgm:presLayoutVars>
          <dgm:bulletEnabled val="1"/>
        </dgm:presLayoutVars>
      </dgm:prSet>
      <dgm:spPr/>
    </dgm:pt>
    <dgm:pt modelId="{D6B1587F-8739-411B-98E1-AA414F1F495C}" type="pres">
      <dgm:prSet presAssocID="{418903A8-8669-4E07-8AAD-80D8E1EBA808}" presName="sibTrans" presStyleCnt="0"/>
      <dgm:spPr/>
    </dgm:pt>
    <dgm:pt modelId="{8875276D-0FFA-4DD6-8C03-8EBAD46A63A2}" type="pres">
      <dgm:prSet presAssocID="{67EF5A98-C523-45A4-A786-CF495196E79F}" presName="node" presStyleLbl="node1" presStyleIdx="1" presStyleCnt="4">
        <dgm:presLayoutVars>
          <dgm:bulletEnabled val="1"/>
        </dgm:presLayoutVars>
      </dgm:prSet>
      <dgm:spPr/>
    </dgm:pt>
    <dgm:pt modelId="{D5BBA87B-1507-4D5F-84E8-7004F5E77FA2}" type="pres">
      <dgm:prSet presAssocID="{AD8CE313-71C4-46A7-910A-05BEF4BC01A3}" presName="sibTrans" presStyleCnt="0"/>
      <dgm:spPr/>
    </dgm:pt>
    <dgm:pt modelId="{AF392365-C6D7-403D-9E76-FFA74351B6E2}" type="pres">
      <dgm:prSet presAssocID="{00573ABC-3A1E-4954-9038-69818DE570BE}" presName="node" presStyleLbl="node1" presStyleIdx="2" presStyleCnt="4">
        <dgm:presLayoutVars>
          <dgm:bulletEnabled val="1"/>
        </dgm:presLayoutVars>
      </dgm:prSet>
      <dgm:spPr/>
    </dgm:pt>
    <dgm:pt modelId="{30A0E4FB-E879-40DD-8A8F-B972D031C9FC}" type="pres">
      <dgm:prSet presAssocID="{3728BA75-241E-471C-90D9-CFD0CCFECC5C}" presName="sibTrans" presStyleCnt="0"/>
      <dgm:spPr/>
    </dgm:pt>
    <dgm:pt modelId="{2D480D75-D1D7-4E54-867B-6A85A22AB00C}" type="pres">
      <dgm:prSet presAssocID="{6DB125A0-9B5F-4DA9-8ABF-FD9111FC91D3}" presName="node" presStyleLbl="node1" presStyleIdx="3" presStyleCnt="4">
        <dgm:presLayoutVars>
          <dgm:bulletEnabled val="1"/>
        </dgm:presLayoutVars>
      </dgm:prSet>
      <dgm:spPr/>
    </dgm:pt>
  </dgm:ptLst>
  <dgm:cxnLst>
    <dgm:cxn modelId="{B05DBA5F-078D-4E8F-9D78-31DD0B89B897}" srcId="{D5D0C2C4-856A-43DE-99AF-3F1165F2329F}" destId="{00573ABC-3A1E-4954-9038-69818DE570BE}" srcOrd="2" destOrd="0" parTransId="{8863397A-4EE3-4EE6-AEDE-8BD535638832}" sibTransId="{3728BA75-241E-471C-90D9-CFD0CCFECC5C}"/>
    <dgm:cxn modelId="{3715F743-0890-421D-9133-6E14BBEEC79C}" srcId="{D5D0C2C4-856A-43DE-99AF-3F1165F2329F}" destId="{D786B524-11C0-42DA-9D15-7C289197D334}" srcOrd="0" destOrd="0" parTransId="{B568807E-4A3E-49DA-AD4C-89F699BE28B5}" sibTransId="{418903A8-8669-4E07-8AAD-80D8E1EBA808}"/>
    <dgm:cxn modelId="{79A4B655-B425-44DC-9A91-94A9761BC119}" type="presOf" srcId="{D786B524-11C0-42DA-9D15-7C289197D334}" destId="{051FCBDA-097E-42F1-A6D5-F1C9156D5478}" srcOrd="0" destOrd="0" presId="urn:microsoft.com/office/officeart/2005/8/layout/default"/>
    <dgm:cxn modelId="{CE5B4281-0961-4B9B-ADED-F3D23172702E}" srcId="{D5D0C2C4-856A-43DE-99AF-3F1165F2329F}" destId="{67EF5A98-C523-45A4-A786-CF495196E79F}" srcOrd="1" destOrd="0" parTransId="{66DFB21F-DA66-4B3F-86C8-4C41CFFA5F87}" sibTransId="{AD8CE313-71C4-46A7-910A-05BEF4BC01A3}"/>
    <dgm:cxn modelId="{E9425090-D4F3-4AFD-AFE3-DDBBD5A8BDC9}" type="presOf" srcId="{6DB125A0-9B5F-4DA9-8ABF-FD9111FC91D3}" destId="{2D480D75-D1D7-4E54-867B-6A85A22AB00C}" srcOrd="0" destOrd="0" presId="urn:microsoft.com/office/officeart/2005/8/layout/default"/>
    <dgm:cxn modelId="{ADA7B39F-7AFF-43D2-85C4-3F73D5883F0D}" srcId="{D5D0C2C4-856A-43DE-99AF-3F1165F2329F}" destId="{6DB125A0-9B5F-4DA9-8ABF-FD9111FC91D3}" srcOrd="3" destOrd="0" parTransId="{8AD779F5-5F3F-48D2-9328-43CB5A1BF308}" sibTransId="{619647AA-71F4-4D9C-B187-6EAF615432C2}"/>
    <dgm:cxn modelId="{408B40BD-BCFD-4F67-B5C5-4A23D1080721}" type="presOf" srcId="{67EF5A98-C523-45A4-A786-CF495196E79F}" destId="{8875276D-0FFA-4DD6-8C03-8EBAD46A63A2}" srcOrd="0" destOrd="0" presId="urn:microsoft.com/office/officeart/2005/8/layout/default"/>
    <dgm:cxn modelId="{9E5987C2-0A69-4329-9E22-2DFF18EAC272}" type="presOf" srcId="{D5D0C2C4-856A-43DE-99AF-3F1165F2329F}" destId="{318DDBDB-4F7D-450E-81F8-51594282C1A2}" srcOrd="0" destOrd="0" presId="urn:microsoft.com/office/officeart/2005/8/layout/default"/>
    <dgm:cxn modelId="{5FDD27DE-2670-46E4-9057-6E6DF7151194}" type="presOf" srcId="{00573ABC-3A1E-4954-9038-69818DE570BE}" destId="{AF392365-C6D7-403D-9E76-FFA74351B6E2}" srcOrd="0" destOrd="0" presId="urn:microsoft.com/office/officeart/2005/8/layout/default"/>
    <dgm:cxn modelId="{DEF367E7-A763-4CE2-9AD9-29B92B941A1E}" type="presParOf" srcId="{318DDBDB-4F7D-450E-81F8-51594282C1A2}" destId="{051FCBDA-097E-42F1-A6D5-F1C9156D5478}" srcOrd="0" destOrd="0" presId="urn:microsoft.com/office/officeart/2005/8/layout/default"/>
    <dgm:cxn modelId="{996C5D3C-1105-4766-9D64-528A11CA2AB4}" type="presParOf" srcId="{318DDBDB-4F7D-450E-81F8-51594282C1A2}" destId="{D6B1587F-8739-411B-98E1-AA414F1F495C}" srcOrd="1" destOrd="0" presId="urn:microsoft.com/office/officeart/2005/8/layout/default"/>
    <dgm:cxn modelId="{7945770E-91B9-48DA-95BC-497173C1F229}" type="presParOf" srcId="{318DDBDB-4F7D-450E-81F8-51594282C1A2}" destId="{8875276D-0FFA-4DD6-8C03-8EBAD46A63A2}" srcOrd="2" destOrd="0" presId="urn:microsoft.com/office/officeart/2005/8/layout/default"/>
    <dgm:cxn modelId="{7146EF8E-FE86-45D6-9A0C-F065CF79E74C}" type="presParOf" srcId="{318DDBDB-4F7D-450E-81F8-51594282C1A2}" destId="{D5BBA87B-1507-4D5F-84E8-7004F5E77FA2}" srcOrd="3" destOrd="0" presId="urn:microsoft.com/office/officeart/2005/8/layout/default"/>
    <dgm:cxn modelId="{BEBF6B73-33BC-4B09-AA25-A9B2D8FD0D13}" type="presParOf" srcId="{318DDBDB-4F7D-450E-81F8-51594282C1A2}" destId="{AF392365-C6D7-403D-9E76-FFA74351B6E2}" srcOrd="4" destOrd="0" presId="urn:microsoft.com/office/officeart/2005/8/layout/default"/>
    <dgm:cxn modelId="{2ED8503F-AABD-4C7C-BCB8-D45C28DB3C59}" type="presParOf" srcId="{318DDBDB-4F7D-450E-81F8-51594282C1A2}" destId="{30A0E4FB-E879-40DD-8A8F-B972D031C9FC}" srcOrd="5" destOrd="0" presId="urn:microsoft.com/office/officeart/2005/8/layout/default"/>
    <dgm:cxn modelId="{DA8C989F-FF9E-4F8F-90B7-354C6A9C2CB5}" type="presParOf" srcId="{318DDBDB-4F7D-450E-81F8-51594282C1A2}" destId="{2D480D75-D1D7-4E54-867B-6A85A22AB00C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1FCBDA-097E-42F1-A6D5-F1C9156D5478}">
      <dsp:nvSpPr>
        <dsp:cNvPr id="0" name=""/>
        <dsp:cNvSpPr/>
      </dsp:nvSpPr>
      <dsp:spPr>
        <a:xfrm>
          <a:off x="1266371" y="2710"/>
          <a:ext cx="3296352" cy="1977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Network Density</a:t>
          </a:r>
        </a:p>
      </dsp:txBody>
      <dsp:txXfrm>
        <a:off x="1266371" y="2710"/>
        <a:ext cx="3296352" cy="1977811"/>
      </dsp:txXfrm>
    </dsp:sp>
    <dsp:sp modelId="{8875276D-0FFA-4DD6-8C03-8EBAD46A63A2}">
      <dsp:nvSpPr>
        <dsp:cNvPr id="0" name=""/>
        <dsp:cNvSpPr/>
      </dsp:nvSpPr>
      <dsp:spPr>
        <a:xfrm>
          <a:off x="4892359" y="2710"/>
          <a:ext cx="3296352" cy="1977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Reciprocity</a:t>
          </a:r>
        </a:p>
      </dsp:txBody>
      <dsp:txXfrm>
        <a:off x="4892359" y="2710"/>
        <a:ext cx="3296352" cy="1977811"/>
      </dsp:txXfrm>
    </dsp:sp>
    <dsp:sp modelId="{AF392365-C6D7-403D-9E76-FFA74351B6E2}">
      <dsp:nvSpPr>
        <dsp:cNvPr id="0" name=""/>
        <dsp:cNvSpPr/>
      </dsp:nvSpPr>
      <dsp:spPr>
        <a:xfrm>
          <a:off x="1266371" y="2310157"/>
          <a:ext cx="3296352" cy="1977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Network Diameter</a:t>
          </a:r>
        </a:p>
      </dsp:txBody>
      <dsp:txXfrm>
        <a:off x="1266371" y="2310157"/>
        <a:ext cx="3296352" cy="1977811"/>
      </dsp:txXfrm>
    </dsp:sp>
    <dsp:sp modelId="{2D480D75-D1D7-4E54-867B-6A85A22AB00C}">
      <dsp:nvSpPr>
        <dsp:cNvPr id="0" name=""/>
        <dsp:cNvSpPr/>
      </dsp:nvSpPr>
      <dsp:spPr>
        <a:xfrm>
          <a:off x="4892359" y="2310157"/>
          <a:ext cx="3296352" cy="19778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Clustering Coefficient</a:t>
          </a:r>
        </a:p>
      </dsp:txBody>
      <dsp:txXfrm>
        <a:off x="4892359" y="2310157"/>
        <a:ext cx="3296352" cy="19778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8783363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708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243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264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7;p1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2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>
            <a:spLocks noGrp="1"/>
          </p:cNvSpPr>
          <p:nvPr>
            <p:ph type="pic" idx="2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8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iculum Vitae">
  <p:cSld name="Curriculum Vita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6" name="Google Shape;96;p29"/>
          <p:cNvSpPr>
            <a:spLocks noGrp="1"/>
          </p:cNvSpPr>
          <p:nvPr>
            <p:ph type="pic" idx="2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3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of Slide">
  <p:cSld name="End of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0" descr="A map of the world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0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30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www.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mofdac.id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github.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youtube.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com/mofdac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</a:pPr>
            <a:r>
              <a:rPr lang="en-US" sz="1800" b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instagram.</a:t>
            </a:r>
            <a:r>
              <a:rPr lang="en-US"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com/mof.dac</a:t>
            </a:r>
            <a:endParaRPr sz="1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0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6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0" name="Google Shape;20;p16"/>
          <p:cNvSpPr/>
          <p:nvPr/>
        </p:nvSpPr>
        <p:spPr>
          <a:xfrm>
            <a:off x="167148" y="-8673"/>
            <a:ext cx="12024852" cy="6866673"/>
          </a:xfrm>
          <a:prstGeom prst="rect">
            <a:avLst/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1" name="Google Shape;21;p16"/>
          <p:cNvSpPr txBox="1">
            <a:spLocks noGrp="1"/>
          </p:cNvSpPr>
          <p:nvPr>
            <p:ph type="ctrTitle"/>
          </p:nvPr>
        </p:nvSpPr>
        <p:spPr>
          <a:xfrm>
            <a:off x="420575" y="2215161"/>
            <a:ext cx="7840980" cy="27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ubTitle" idx="1"/>
          </p:nvPr>
        </p:nvSpPr>
        <p:spPr>
          <a:xfrm>
            <a:off x="420575" y="5200699"/>
            <a:ext cx="7840980" cy="96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 b="0">
                <a:solidFill>
                  <a:schemeClr val="accent3"/>
                </a:solidFill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3" name="Google Shape;23;p16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4" name="Google Shape;24;p16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5" name="Google Shape;25;p16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pic>
        <p:nvPicPr>
          <p:cNvPr id="27" name="Google Shape;27;p16" descr="Logo&#10;&#10;Description automatically generated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82606" y="79555"/>
            <a:ext cx="3684286" cy="15123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430555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2420" y="348773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2420" y="1557680"/>
            <a:ext cx="11567160" cy="48185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32" name="Google Shape;32;p1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9183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36" name="Google Shape;36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37" name="Google Shape;37;p18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32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41" name="Google Shape;41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42" name="Google Shape;42;p19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09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7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1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312420" y="365399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242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172200" y="1574306"/>
            <a:ext cx="5707380" cy="4801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48" name="Google Shape;48;p2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91335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312419" y="357086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12420" y="1565993"/>
            <a:ext cx="5685156" cy="93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6172200" y="1565993"/>
            <a:ext cx="5707378" cy="939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 dirty="0"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56" name="Google Shape;56;p21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479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60" name="Google Shape;60;p2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06192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accent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1113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0586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5"/>
          <p:cNvSpPr/>
          <p:nvPr/>
        </p:nvSpPr>
        <p:spPr>
          <a:xfrm>
            <a:off x="6096000" y="346844"/>
            <a:ext cx="6096000" cy="651115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69" name="Google Shape;69;p25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67270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1" name="Google Shape;71;p2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72" name="Google Shape;72;p25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3" name="Google Shape;73;p25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111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ent with Caption">
  <p:cSld name="1_Content with Ca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  <p:sp>
        <p:nvSpPr>
          <p:cNvPr id="76" name="Google Shape;76;p26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1"/>
          </p:nvPr>
        </p:nvSpPr>
        <p:spPr>
          <a:xfrm>
            <a:off x="6312310" y="346844"/>
            <a:ext cx="5567270" cy="6004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>
                <a:solidFill>
                  <a:schemeClr val="lt1"/>
                </a:solidFill>
              </a:defRPr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>
                <a:solidFill>
                  <a:schemeClr val="lt1"/>
                </a:solidFill>
              </a:defRPr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4323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ntent with Caption">
  <p:cSld name="2_Content with Ca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7"/>
          <p:cNvSpPr txBox="1">
            <a:spLocks noGrp="1"/>
          </p:cNvSpPr>
          <p:nvPr>
            <p:ph type="title"/>
          </p:nvPr>
        </p:nvSpPr>
        <p:spPr>
          <a:xfrm>
            <a:off x="312420" y="346844"/>
            <a:ext cx="5545394" cy="1344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7"/>
          <p:cNvSpPr txBox="1">
            <a:spLocks noGrp="1"/>
          </p:cNvSpPr>
          <p:nvPr>
            <p:ph type="body" idx="1"/>
          </p:nvPr>
        </p:nvSpPr>
        <p:spPr>
          <a:xfrm>
            <a:off x="6312310" y="599768"/>
            <a:ext cx="5545394" cy="5751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3" name="Google Shape;83;p27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84" name="Google Shape;84;p27"/>
          <p:cNvSpPr txBox="1">
            <a:spLocks noGrp="1"/>
          </p:cNvSpPr>
          <p:nvPr>
            <p:ph type="body" idx="2"/>
          </p:nvPr>
        </p:nvSpPr>
        <p:spPr>
          <a:xfrm>
            <a:off x="312420" y="1838632"/>
            <a:ext cx="5545394" cy="4513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5" name="Google Shape;85;p27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45175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8"/>
          <p:cNvSpPr txBox="1">
            <a:spLocks noGrp="1"/>
          </p:cNvSpPr>
          <p:nvPr>
            <p:ph type="title"/>
          </p:nvPr>
        </p:nvSpPr>
        <p:spPr>
          <a:xfrm>
            <a:off x="312420" y="529612"/>
            <a:ext cx="4613541" cy="1527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28"/>
          <p:cNvSpPr>
            <a:spLocks noGrp="1"/>
          </p:cNvSpPr>
          <p:nvPr>
            <p:ph type="pic" idx="2"/>
          </p:nvPr>
        </p:nvSpPr>
        <p:spPr>
          <a:xfrm>
            <a:off x="5183188" y="529612"/>
            <a:ext cx="6696392" cy="6194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28"/>
          <p:cNvSpPr txBox="1">
            <a:spLocks noGrp="1"/>
          </p:cNvSpPr>
          <p:nvPr>
            <p:ph type="body" idx="1"/>
          </p:nvPr>
        </p:nvSpPr>
        <p:spPr>
          <a:xfrm>
            <a:off x="312420" y="2057399"/>
            <a:ext cx="4613541" cy="4363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0" name="Google Shape;90;p2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91" name="Google Shape;91;p28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55002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iculum Vitae">
  <p:cSld name="Curriculum Vitae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9"/>
          <p:cNvSpPr txBox="1">
            <a:spLocks noGrp="1"/>
          </p:cNvSpPr>
          <p:nvPr>
            <p:ph type="title"/>
          </p:nvPr>
        </p:nvSpPr>
        <p:spPr>
          <a:xfrm>
            <a:off x="4454012" y="481781"/>
            <a:ext cx="7425568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95" name="Google Shape;95;p29"/>
          <p:cNvSpPr txBox="1">
            <a:spLocks noGrp="1"/>
          </p:cNvSpPr>
          <p:nvPr>
            <p:ph type="body" idx="1"/>
          </p:nvPr>
        </p:nvSpPr>
        <p:spPr>
          <a:xfrm>
            <a:off x="4454011" y="1838632"/>
            <a:ext cx="7425567" cy="4633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96" name="Google Shape;96;p29"/>
          <p:cNvSpPr>
            <a:spLocks noGrp="1"/>
          </p:cNvSpPr>
          <p:nvPr>
            <p:ph type="pic" idx="2"/>
          </p:nvPr>
        </p:nvSpPr>
        <p:spPr>
          <a:xfrm>
            <a:off x="312420" y="481782"/>
            <a:ext cx="3822258" cy="35415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9"/>
          <p:cNvSpPr txBox="1">
            <a:spLocks noGrp="1"/>
          </p:cNvSpPr>
          <p:nvPr>
            <p:ph type="body" idx="3"/>
          </p:nvPr>
        </p:nvSpPr>
        <p:spPr>
          <a:xfrm>
            <a:off x="312420" y="4278313"/>
            <a:ext cx="3822258" cy="219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9101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8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of Slide">
  <p:cSld name="End of Slide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0" descr="A map of the world&#10;&#10;Description automatically generated with low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2290" y="5209754"/>
            <a:ext cx="3649696" cy="149817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0" name="Google Shape;100;p30"/>
          <p:cNvCxnSpPr/>
          <p:nvPr/>
        </p:nvCxnSpPr>
        <p:spPr>
          <a:xfrm>
            <a:off x="3991986" y="5328199"/>
            <a:ext cx="0" cy="1306018"/>
          </a:xfrm>
          <a:prstGeom prst="straightConnector1">
            <a:avLst/>
          </a:prstGeom>
          <a:noFill/>
          <a:ln w="508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1" name="Google Shape;101;p30"/>
          <p:cNvSpPr txBox="1"/>
          <p:nvPr/>
        </p:nvSpPr>
        <p:spPr>
          <a:xfrm>
            <a:off x="4168200" y="5358679"/>
            <a:ext cx="275078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1800" b="1">
                <a:solidFill>
                  <a:srgbClr val="176EB4"/>
                </a:solidFill>
              </a:rPr>
              <a:t>www.</a:t>
            </a:r>
            <a:r>
              <a:rPr lang="en-US" sz="1800" b="1">
                <a:solidFill>
                  <a:srgbClr val="040404"/>
                </a:solidFill>
              </a:rPr>
              <a:t>mofdac.id</a:t>
            </a:r>
            <a:endParaRPr/>
          </a:p>
          <a:p>
            <a:pPr>
              <a:buClr>
                <a:srgbClr val="176EB4"/>
              </a:buClr>
              <a:buSzPts val="1800"/>
            </a:pPr>
            <a:r>
              <a:rPr lang="en-US" sz="1800" b="1">
                <a:solidFill>
                  <a:srgbClr val="176EB4"/>
                </a:solidFill>
              </a:rPr>
              <a:t>github.</a:t>
            </a:r>
            <a:r>
              <a:rPr lang="en-US" sz="1800" b="1">
                <a:solidFill>
                  <a:srgbClr val="040404"/>
                </a:solidFill>
              </a:rPr>
              <a:t>com/mofdac</a:t>
            </a:r>
            <a:endParaRPr sz="1800" b="1">
              <a:solidFill>
                <a:srgbClr val="040404"/>
              </a:solidFill>
            </a:endParaRPr>
          </a:p>
          <a:p>
            <a:pPr>
              <a:buClr>
                <a:srgbClr val="176EB4"/>
              </a:buClr>
              <a:buSzPts val="1800"/>
            </a:pPr>
            <a:r>
              <a:rPr lang="en-US" sz="1800" b="1">
                <a:solidFill>
                  <a:srgbClr val="176EB4"/>
                </a:solidFill>
              </a:rPr>
              <a:t>youtube.</a:t>
            </a:r>
            <a:r>
              <a:rPr lang="en-US" sz="1800" b="1">
                <a:solidFill>
                  <a:srgbClr val="040404"/>
                </a:solidFill>
              </a:rPr>
              <a:t>com/mofdac</a:t>
            </a:r>
            <a:endParaRPr sz="1800" b="1">
              <a:solidFill>
                <a:srgbClr val="040404"/>
              </a:solidFill>
            </a:endParaRPr>
          </a:p>
          <a:p>
            <a:pPr>
              <a:buClr>
                <a:srgbClr val="176EB4"/>
              </a:buClr>
              <a:buSzPts val="1800"/>
            </a:pPr>
            <a:r>
              <a:rPr lang="en-US" sz="1800" b="1">
                <a:solidFill>
                  <a:srgbClr val="176EB4"/>
                </a:solidFill>
              </a:rPr>
              <a:t>instagram.</a:t>
            </a:r>
            <a:r>
              <a:rPr lang="en-US" sz="1800" b="1">
                <a:solidFill>
                  <a:srgbClr val="040404"/>
                </a:solidFill>
              </a:rPr>
              <a:t>com/mof.dac</a:t>
            </a:r>
            <a:endParaRPr sz="1800" b="1">
              <a:solidFill>
                <a:srgbClr val="040404"/>
              </a:solidFill>
            </a:endParaRPr>
          </a:p>
        </p:txBody>
      </p:sp>
      <p:sp>
        <p:nvSpPr>
          <p:cNvPr id="102" name="Google Shape;102;p30"/>
          <p:cNvSpPr/>
          <p:nvPr/>
        </p:nvSpPr>
        <p:spPr>
          <a:xfrm flipH="1">
            <a:off x="159024" y="3420327"/>
            <a:ext cx="12032973" cy="1570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03" name="Google Shape;103;p30"/>
          <p:cNvSpPr txBox="1">
            <a:spLocks noGrp="1"/>
          </p:cNvSpPr>
          <p:nvPr>
            <p:ph type="title"/>
          </p:nvPr>
        </p:nvSpPr>
        <p:spPr>
          <a:xfrm>
            <a:off x="383540" y="3609417"/>
            <a:ext cx="11567159" cy="1192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6000"/>
              <a:buFont typeface="Arial"/>
              <a:buNone/>
              <a:defRPr sz="6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48634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ection Header">
  <p:cSld name="1_Section 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2419" y="2202426"/>
            <a:ext cx="5449283" cy="397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Arial"/>
              <a:buNone/>
              <a:defRPr sz="6000"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9"/>
          <p:cNvSpPr>
            <a:spLocks noGrp="1"/>
          </p:cNvSpPr>
          <p:nvPr>
            <p:ph type="pic" idx="2"/>
          </p:nvPr>
        </p:nvSpPr>
        <p:spPr>
          <a:xfrm>
            <a:off x="6096001" y="0"/>
            <a:ext cx="5978012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5707380" cy="4550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2"/>
          </p:nvPr>
        </p:nvSpPr>
        <p:spPr>
          <a:xfrm>
            <a:off x="6172200" y="1825624"/>
            <a:ext cx="5707380" cy="4550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1"/>
          <p:cNvSpPr txBox="1">
            <a:spLocks noGrp="1"/>
          </p:cNvSpPr>
          <p:nvPr>
            <p:ph type="title"/>
          </p:nvPr>
        </p:nvSpPr>
        <p:spPr>
          <a:xfrm>
            <a:off x="312419" y="481781"/>
            <a:ext cx="11567159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12420" y="1681163"/>
            <a:ext cx="5685156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12420" y="2505075"/>
            <a:ext cx="5685156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70737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6172199" y="2505075"/>
            <a:ext cx="570737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>
            <a:spLocks noGrp="1"/>
          </p:cNvSpPr>
          <p:nvPr>
            <p:ph type="title"/>
          </p:nvPr>
        </p:nvSpPr>
        <p:spPr>
          <a:xfrm>
            <a:off x="312420" y="46949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chemeClr val="accent3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312420" y="481780"/>
            <a:ext cx="11567160" cy="5919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200"/>
              <a:buFont typeface="Arial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3"/>
          <p:cNvSpPr/>
          <p:nvPr/>
        </p:nvSpPr>
        <p:spPr>
          <a:xfrm>
            <a:off x="6096000" y="0"/>
            <a:ext cx="6096000" cy="34684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4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 flipH="1">
            <a:off x="0" y="-13010"/>
            <a:ext cx="159527" cy="686667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1" name="Google Shape;11;p15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  <a:defRPr sz="4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>
              <a:solidFill>
                <a:srgbClr val="040404"/>
              </a:solidFill>
            </a:endParaRPr>
          </a:p>
        </p:txBody>
      </p:sp>
      <p:sp>
        <p:nvSpPr>
          <p:cNvPr id="14" name="Google Shape;14;p15"/>
          <p:cNvSpPr/>
          <p:nvPr/>
        </p:nvSpPr>
        <p:spPr>
          <a:xfrm>
            <a:off x="0" y="-8673"/>
            <a:ext cx="89452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5" name="Google Shape;15;p15"/>
          <p:cNvSpPr/>
          <p:nvPr/>
        </p:nvSpPr>
        <p:spPr>
          <a:xfrm>
            <a:off x="0" y="3420327"/>
            <a:ext cx="89452" cy="157038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6" name="Google Shape;16;p15"/>
          <p:cNvSpPr/>
          <p:nvPr/>
        </p:nvSpPr>
        <p:spPr>
          <a:xfrm>
            <a:off x="0" y="4990710"/>
            <a:ext cx="89452" cy="11775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  <p:sp>
        <p:nvSpPr>
          <p:cNvPr id="17" name="Google Shape;17;p15"/>
          <p:cNvSpPr/>
          <p:nvPr/>
        </p:nvSpPr>
        <p:spPr>
          <a:xfrm>
            <a:off x="0" y="6168291"/>
            <a:ext cx="89452" cy="6897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endParaRPr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917021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</p:sldLayoutIdLst>
  <p:transition spd="slow">
    <p:push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>
            <a:spLocks noGrp="1"/>
          </p:cNvSpPr>
          <p:nvPr>
            <p:ph type="ctrTitle"/>
          </p:nvPr>
        </p:nvSpPr>
        <p:spPr>
          <a:xfrm>
            <a:off x="420575" y="2215161"/>
            <a:ext cx="9376568" cy="2775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US" sz="5400" dirty="0"/>
              <a:t>SOCIAL NETWORK ANALYSIS</a:t>
            </a:r>
            <a:endParaRPr sz="5400" dirty="0"/>
          </a:p>
        </p:txBody>
      </p:sp>
      <p:sp>
        <p:nvSpPr>
          <p:cNvPr id="109" name="Google Shape;109;p1"/>
          <p:cNvSpPr txBox="1">
            <a:spLocks noGrp="1"/>
          </p:cNvSpPr>
          <p:nvPr>
            <p:ph type="subTitle" idx="1"/>
          </p:nvPr>
        </p:nvSpPr>
        <p:spPr>
          <a:xfrm>
            <a:off x="420575" y="5200698"/>
            <a:ext cx="7840980" cy="1368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/>
            <a:r>
              <a:rPr lang="en-US" dirty="0"/>
              <a:t>Ade Satya </a:t>
            </a:r>
            <a:r>
              <a:rPr lang="en-US" dirty="0" err="1"/>
              <a:t>Wahana</a:t>
            </a:r>
            <a:endParaRPr lang="en-US" dirty="0"/>
          </a:p>
          <a:p>
            <a:pPr marL="0" lvl="0" indent="0"/>
            <a:r>
              <a:rPr lang="en-US" dirty="0"/>
              <a:t>Aris Budi Santoso</a:t>
            </a:r>
          </a:p>
          <a:p>
            <a:pPr marL="0" lvl="0" indent="0"/>
            <a:r>
              <a:rPr lang="en-US" dirty="0"/>
              <a:t>Leonard </a:t>
            </a:r>
            <a:r>
              <a:rPr lang="en-US" dirty="0" err="1"/>
              <a:t>Yulianus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14B08-7B55-6AC0-F8A4-5B05F12B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&amp; Shortest Path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D26812-75F2-4B00-6590-58E45E054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50" y="1897270"/>
            <a:ext cx="11290972" cy="36551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86EA47-9B99-6FA9-2D01-6DB20C35A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4770" y="5469447"/>
            <a:ext cx="1944550" cy="57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398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707F87-F726-8CC9-7BC0-472D7EFE8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1EF01-6BBF-9ADF-8361-98DDA2D8AD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Network Analytic Measures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F8E98D-3BAD-E314-0466-57320ABF4B8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879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Centrality Measures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199" y="1744394"/>
            <a:ext cx="10572161" cy="4808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Ukuran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network analysis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digunakan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menentukan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node yang paling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penting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1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network/ graph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Ukuran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Centrality :</a:t>
            </a: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Degree Centrality 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Angka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jumlah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banyak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koneksi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dari</a:t>
            </a:r>
            <a:r>
              <a:rPr lang="en-US" sz="2000" dirty="0">
                <a:solidFill>
                  <a:schemeClr val="dk1"/>
                </a:solidFill>
              </a:rPr>
              <a:t>/</a:t>
            </a:r>
            <a:r>
              <a:rPr lang="en-US" sz="2000" dirty="0" err="1">
                <a:solidFill>
                  <a:schemeClr val="dk1"/>
                </a:solidFill>
              </a:rPr>
              <a:t>ke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sebuah</a:t>
            </a:r>
            <a:r>
              <a:rPr lang="en-US" sz="2000" dirty="0">
                <a:solidFill>
                  <a:schemeClr val="dk1"/>
                </a:solidFill>
              </a:rPr>
              <a:t> node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Closeness Centrality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Nila</a:t>
            </a:r>
            <a:r>
              <a:rPr lang="en-US" sz="2000" dirty="0" err="1">
                <a:solidFill>
                  <a:schemeClr val="dk1"/>
                </a:solidFill>
              </a:rPr>
              <a:t>i</a:t>
            </a:r>
            <a:r>
              <a:rPr lang="en-US" sz="2000" dirty="0">
                <a:solidFill>
                  <a:schemeClr val="dk1"/>
                </a:solidFill>
              </a:rPr>
              <a:t> yang </a:t>
            </a:r>
            <a:r>
              <a:rPr lang="en-US" sz="2000" dirty="0" err="1">
                <a:solidFill>
                  <a:schemeClr val="dk1"/>
                </a:solidFill>
              </a:rPr>
              <a:t>menunjukan</a:t>
            </a:r>
            <a:r>
              <a:rPr lang="en-US" sz="2000" dirty="0">
                <a:solidFill>
                  <a:schemeClr val="dk1"/>
                </a:solidFill>
              </a:rPr>
              <a:t> rata-rata shortest path </a:t>
            </a:r>
            <a:r>
              <a:rPr lang="en-US" sz="2000" dirty="0" err="1">
                <a:solidFill>
                  <a:schemeClr val="dk1"/>
                </a:solidFill>
              </a:rPr>
              <a:t>suatu</a:t>
            </a:r>
            <a:r>
              <a:rPr lang="en-US" sz="2000" dirty="0">
                <a:solidFill>
                  <a:schemeClr val="dk1"/>
                </a:solidFill>
              </a:rPr>
              <a:t> node </a:t>
            </a:r>
            <a:r>
              <a:rPr lang="en-US" sz="2000" dirty="0" err="1">
                <a:solidFill>
                  <a:schemeClr val="dk1"/>
                </a:solidFill>
              </a:rPr>
              <a:t>dengan</a:t>
            </a:r>
            <a:r>
              <a:rPr lang="en-US" sz="2000" dirty="0">
                <a:solidFill>
                  <a:schemeClr val="dk1"/>
                </a:solidFill>
              </a:rPr>
              <a:t> </a:t>
            </a:r>
            <a:r>
              <a:rPr lang="en-US" sz="2000" dirty="0" err="1">
                <a:solidFill>
                  <a:schemeClr val="dk1"/>
                </a:solidFill>
              </a:rPr>
              <a:t>seluruh</a:t>
            </a:r>
            <a:r>
              <a:rPr lang="en-US" sz="2000" dirty="0">
                <a:solidFill>
                  <a:schemeClr val="dk1"/>
                </a:solidFill>
              </a:rPr>
              <a:t> node pada network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Betweeness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Centrality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Nilai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jumlah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berapa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kali node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masuk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pada shortest path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antar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seluruh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node</a:t>
            </a: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itchFamily="2" charset="2"/>
              <a:buChar char="Ø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Eigenvector Centrality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itchFamily="49" charset="0"/>
              <a:buChar char="o"/>
              <a:tabLst/>
              <a:defRPr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Metrik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menunjukan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seberapa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terkoneksi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node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penting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lain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 pitchFamily="49" charset="0"/>
              <a:buChar char="o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973-99B7-D5DB-B716-44F6915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Degree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5C19985-5248-B801-F3B4-5FD6439E7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74" y="1799722"/>
            <a:ext cx="11051500" cy="472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7452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973-99B7-D5DB-B716-44F6915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Closeness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C7B410-4DAC-59C9-BBF5-5B9C75426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858596"/>
            <a:ext cx="11731425" cy="460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325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973-99B7-D5DB-B716-44F6915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Betweenness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77D67C-942B-C61A-F3AF-3698582DA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690688"/>
            <a:ext cx="11841993" cy="4915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843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973-99B7-D5DB-B716-44F6915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Eigenvector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67AF6E-A7C8-C823-417C-969B15A7F4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50" y="1690688"/>
            <a:ext cx="11184167" cy="465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830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12973-99B7-D5DB-B716-44F69155C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Centrality Interpretation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2E5427-A6AA-D132-8D21-4E516CAD3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1" y="2174015"/>
            <a:ext cx="6701122" cy="3429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3D6513-DDB4-45D6-A01B-18D6512FEB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3480" y="2139613"/>
            <a:ext cx="4292391" cy="35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9507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B98EA-F4B1-BD67-07E7-B8F27B8F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40379"/>
            <a:ext cx="11567160" cy="1208907"/>
          </a:xfrm>
        </p:spPr>
        <p:txBody>
          <a:bodyPr/>
          <a:lstStyle/>
          <a:p>
            <a:r>
              <a:rPr lang="en-US" dirty="0"/>
              <a:t>Application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0B40F5-9ADC-1A38-6AAA-890ED5BE1B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697" y="1420805"/>
            <a:ext cx="8171080" cy="5295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7751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294BB-63A4-33C1-E3FB-F5B9BD669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Measures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337C795-8A60-B352-D993-1F780FF3D53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9687733"/>
              </p:ext>
            </p:extLst>
          </p:nvPr>
        </p:nvGraphicFramePr>
        <p:xfrm>
          <a:off x="1368458" y="1894787"/>
          <a:ext cx="9455084" cy="42906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64439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0B7-7FAB-31D4-3687-EA2ECF2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Definition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9C184-0356-BC49-0BB9-09F7FEC9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180" y="2160999"/>
            <a:ext cx="10009496" cy="356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783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373F-038F-99FA-E9CE-90D68DCC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1F95F-7D34-A04B-FDE6-7F87596EB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61" y="1690688"/>
            <a:ext cx="10749967" cy="480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580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373F-038F-99FA-E9CE-90D68DCC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Reciprocity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E7B519-BB85-51AA-BE22-42D569E0F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19" y="1731279"/>
            <a:ext cx="11608009" cy="46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9699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373F-038F-99FA-E9CE-90D68DCC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Network Diameter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46B35C-1E49-A7FC-3FEE-612E63F94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05" y="1947644"/>
            <a:ext cx="11488975" cy="4500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1633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373F-038F-99FA-E9CE-90D68DCC2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Clustering Coefficient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E3261E-A4FC-3EF4-ECAD-44E3485EF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1773138"/>
            <a:ext cx="11820443" cy="4307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707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Community Detection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688122"/>
            <a:ext cx="7467600" cy="4785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Community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kumpulan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individu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memiliki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interaksi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yang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tinggi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Interaksi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antar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individu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komunitas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tinggi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Interaksi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dengan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individu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luar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komunitas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rendah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Community Detection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adalah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cara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untuk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menemukan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kelompok-kelompok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dalam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sebuah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jaringan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800" b="0" i="0" u="none" strike="noStrike" kern="0" cap="none" spc="0" normalizeH="0" baseline="0" noProof="0" dirty="0" err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Algoritma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Hierarchical (Divisive)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Girvan Newman Method</a:t>
            </a:r>
          </a:p>
          <a:p>
            <a:pPr marL="914400" marR="0" lvl="1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Modular</a:t>
            </a:r>
          </a:p>
          <a:p>
            <a:pPr marL="1371600" marR="0" lvl="2" indent="-3429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Arial"/>
                <a:ea typeface="Arial"/>
                <a:cs typeface="Arial"/>
                <a:sym typeface="Arial"/>
              </a:rPr>
              <a:t>Louvain</a:t>
            </a:r>
          </a:p>
        </p:txBody>
      </p:sp>
      <p:pic>
        <p:nvPicPr>
          <p:cNvPr id="5" name="Picture 4" descr="207d0680-99ac-11e9-9b42-d763342f0a1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1637" y="1833636"/>
            <a:ext cx="3967089" cy="357967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3"/>
          <p:cNvSpPr txBox="1">
            <a:spLocks noGrp="1"/>
          </p:cNvSpPr>
          <p:nvPr>
            <p:ph type="title"/>
          </p:nvPr>
        </p:nvSpPr>
        <p:spPr>
          <a:xfrm>
            <a:off x="312420" y="334820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</a:pPr>
            <a:r>
              <a:rPr lang="en-US" sz="3600" dirty="0"/>
              <a:t>CONTOH PENERAPAN PADA PYTHON</a:t>
            </a:r>
            <a:endParaRPr sz="3600" dirty="0"/>
          </a:p>
        </p:txBody>
      </p:sp>
      <p:sp>
        <p:nvSpPr>
          <p:cNvPr id="230" name="Google Shape;230;p13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231" name="Google Shape;23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5700" y="1950124"/>
            <a:ext cx="2620599" cy="295775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51665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4"/>
          <p:cNvSpPr txBox="1">
            <a:spLocks noGrp="1"/>
          </p:cNvSpPr>
          <p:nvPr>
            <p:ph type="title"/>
          </p:nvPr>
        </p:nvSpPr>
        <p:spPr>
          <a:xfrm>
            <a:off x="312420" y="481781"/>
            <a:ext cx="11567160" cy="1208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Arial"/>
              <a:buNone/>
            </a:pPr>
            <a:endParaRPr/>
          </a:p>
        </p:txBody>
      </p:sp>
      <p:sp>
        <p:nvSpPr>
          <p:cNvPr id="237" name="Google Shape;237;p14"/>
          <p:cNvSpPr txBox="1">
            <a:spLocks noGrp="1"/>
          </p:cNvSpPr>
          <p:nvPr>
            <p:ph type="body" idx="1"/>
          </p:nvPr>
        </p:nvSpPr>
        <p:spPr>
          <a:xfrm>
            <a:off x="312420" y="1825625"/>
            <a:ext cx="11567160" cy="4550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238" name="Google Shape;238;p14"/>
          <p:cNvSpPr txBox="1">
            <a:spLocks noGrp="1"/>
          </p:cNvSpPr>
          <p:nvPr>
            <p:ph type="ftr" idx="11"/>
          </p:nvPr>
        </p:nvSpPr>
        <p:spPr>
          <a:xfrm>
            <a:off x="312420" y="6563813"/>
            <a:ext cx="4141593" cy="210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Ministry of Finance Data Analytics Community</a:t>
            </a:r>
            <a:endParaRPr/>
          </a:p>
        </p:txBody>
      </p:sp>
      <p:pic>
        <p:nvPicPr>
          <p:cNvPr id="239" name="Google Shape;239;p14"/>
          <p:cNvPicPr preferRelativeResize="0"/>
          <p:nvPr/>
        </p:nvPicPr>
        <p:blipFill rotWithShape="1">
          <a:blip r:embed="rId3">
            <a:alphaModFix/>
          </a:blip>
          <a:srcRect t="7834" b="7833"/>
          <a:stretch/>
        </p:blipFill>
        <p:spPr>
          <a:xfrm>
            <a:off x="0" y="0"/>
            <a:ext cx="12192000" cy="6857999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14"/>
          <p:cNvSpPr txBox="1"/>
          <p:nvPr/>
        </p:nvSpPr>
        <p:spPr>
          <a:xfrm>
            <a:off x="4032750" y="2768399"/>
            <a:ext cx="4431742" cy="132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US" sz="4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TERIMA KASIH</a:t>
            </a:r>
            <a:endParaRPr sz="5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637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0B7-7FAB-31D4-3687-EA2ECF2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7A18F3-AFCE-F811-EEC8-5F0685ECD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401" y="1458775"/>
            <a:ext cx="11217370" cy="46534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81E4F7-DD0A-4A91-5F73-779813D8CC18}"/>
              </a:ext>
            </a:extLst>
          </p:cNvPr>
          <p:cNvSpPr txBox="1"/>
          <p:nvPr/>
        </p:nvSpPr>
        <p:spPr>
          <a:xfrm>
            <a:off x="1541982" y="6112269"/>
            <a:ext cx="89082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 problem was to devise a walk through the city that would cross each of those bridges once and only once.</a:t>
            </a:r>
          </a:p>
          <a:p>
            <a:pPr algn="ctr"/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Proven to have no solution and became foundation of graph theory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699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0B7-7FAB-31D4-3687-EA2ECF2AF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Analysis History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E0ADE2-7A09-4F82-40D7-18BAED33E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" y="2154765"/>
            <a:ext cx="11277883" cy="340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47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0B7-7FAB-31D4-3687-EA2ECF2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8659"/>
            <a:ext cx="11567160" cy="1208907"/>
          </a:xfrm>
        </p:spPr>
        <p:txBody>
          <a:bodyPr/>
          <a:lstStyle/>
          <a:p>
            <a:r>
              <a:rPr lang="en-US" dirty="0"/>
              <a:t>SNA Basic Concept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F61297-1051-9699-A149-7A18073B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7987" y="1309268"/>
            <a:ext cx="7276025" cy="5410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6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2746B7-A57C-2B6E-B1BD-8C6F89003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4D38A-E42E-7617-A955-84F914087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Graph Representation</a:t>
            </a:r>
          </a:p>
          <a:p>
            <a:pPr marL="25400" indent="0"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696A17-F09B-1F49-1846-2700D0DD583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76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0B7-7FAB-31D4-3687-EA2ECF2AF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420" y="368659"/>
            <a:ext cx="11567160" cy="1208907"/>
          </a:xfrm>
        </p:spPr>
        <p:txBody>
          <a:bodyPr/>
          <a:lstStyle/>
          <a:p>
            <a:r>
              <a:rPr lang="en-US" dirty="0"/>
              <a:t>Present Relations as Graph Network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ACCA59-4CF6-9E68-A518-7F71B9D863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2570" y="1840980"/>
            <a:ext cx="9906859" cy="44580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DFAD49-EBF5-D8AA-E6B1-A3F86991E50D}"/>
              </a:ext>
            </a:extLst>
          </p:cNvPr>
          <p:cNvSpPr txBox="1"/>
          <p:nvPr/>
        </p:nvSpPr>
        <p:spPr>
          <a:xfrm>
            <a:off x="8003357" y="6131343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E57E43-1E4F-327F-91CD-8B9AF5B85375}"/>
              </a:ext>
            </a:extLst>
          </p:cNvPr>
          <p:cNvSpPr txBox="1"/>
          <p:nvPr/>
        </p:nvSpPr>
        <p:spPr>
          <a:xfrm>
            <a:off x="9097511" y="6145177"/>
            <a:ext cx="9316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</a:t>
            </a:r>
          </a:p>
        </p:txBody>
      </p:sp>
    </p:spTree>
    <p:extLst>
      <p:ext uri="{BB962C8B-B14F-4D97-AF65-F5344CB8AC3E}">
        <p14:creationId xmlns:p14="http://schemas.microsoft.com/office/powerpoint/2010/main" val="2851887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A2F4-2D8C-6178-AAD1-4049DE344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Graphs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E73A4-35B3-6CB1-2DAC-62CB678A4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251" y="1690688"/>
            <a:ext cx="5522772" cy="4963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A541C1-F532-A415-C271-33B93CA479D3}"/>
              </a:ext>
            </a:extLst>
          </p:cNvPr>
          <p:cNvSpPr txBox="1"/>
          <p:nvPr/>
        </p:nvSpPr>
        <p:spPr>
          <a:xfrm>
            <a:off x="4201185" y="5816338"/>
            <a:ext cx="16161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Facebook Friends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C9340A-6990-31DF-4904-916D1F526A8B}"/>
              </a:ext>
            </a:extLst>
          </p:cNvPr>
          <p:cNvSpPr txBox="1"/>
          <p:nvPr/>
        </p:nvSpPr>
        <p:spPr>
          <a:xfrm>
            <a:off x="3832494" y="2899595"/>
            <a:ext cx="23535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Twitter Follower / Following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972B3B-DE5F-56D5-9161-66D1C7E04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886" y="820988"/>
            <a:ext cx="2240474" cy="320067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5C92D9-09AE-BE3A-4D9A-6E3C1C6E84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886" y="4853766"/>
            <a:ext cx="2781541" cy="20042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5B78F3B-FAA0-4CD7-F4CB-67DB1BD4922A}"/>
              </a:ext>
            </a:extLst>
          </p:cNvPr>
          <p:cNvSpPr txBox="1"/>
          <p:nvPr/>
        </p:nvSpPr>
        <p:spPr>
          <a:xfrm>
            <a:off x="8767364" y="4430597"/>
            <a:ext cx="12795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Ego Network</a:t>
            </a:r>
          </a:p>
        </p:txBody>
      </p:sp>
    </p:spTree>
    <p:extLst>
      <p:ext uri="{BB962C8B-B14F-4D97-AF65-F5344CB8AC3E}">
        <p14:creationId xmlns:p14="http://schemas.microsoft.com/office/powerpoint/2010/main" val="1553306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2F41F-7989-DD11-EB75-028A820A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 Strength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1BD3CB-326E-D762-01B4-450EFA42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076" y="1587445"/>
            <a:ext cx="8946196" cy="5081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9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MoF-DAC">
      <a:dk1>
        <a:srgbClr val="040404"/>
      </a:dk1>
      <a:lt1>
        <a:srgbClr val="FFFFFF"/>
      </a:lt1>
      <a:dk2>
        <a:srgbClr val="434343"/>
      </a:dk2>
      <a:lt2>
        <a:srgbClr val="E7E6E6"/>
      </a:lt2>
      <a:accent1>
        <a:srgbClr val="27395F"/>
      </a:accent1>
      <a:accent2>
        <a:srgbClr val="176EB4"/>
      </a:accent2>
      <a:accent3>
        <a:srgbClr val="F7EB25"/>
      </a:accent3>
      <a:accent4>
        <a:srgbClr val="FCB813"/>
      </a:accent4>
      <a:accent5>
        <a:srgbClr val="8A1538"/>
      </a:accent5>
      <a:accent6>
        <a:srgbClr val="A84F69"/>
      </a:accent6>
      <a:hlink>
        <a:srgbClr val="176EB4"/>
      </a:hlink>
      <a:folHlink>
        <a:srgbClr val="A84F6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1081</TotalTime>
  <Words>245</Words>
  <Application>Microsoft Office PowerPoint</Application>
  <PresentationFormat>Widescreen</PresentationFormat>
  <Paragraphs>61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Courier New</vt:lpstr>
      <vt:lpstr>Wingdings</vt:lpstr>
      <vt:lpstr>Office Theme</vt:lpstr>
      <vt:lpstr>1_Office Theme</vt:lpstr>
      <vt:lpstr>SOCIAL NETWORK ANALYSIS</vt:lpstr>
      <vt:lpstr>Social Network Definition</vt:lpstr>
      <vt:lpstr>Network Analysis</vt:lpstr>
      <vt:lpstr>Network Analysis History</vt:lpstr>
      <vt:lpstr>SNA Basic Concept</vt:lpstr>
      <vt:lpstr>PowerPoint Presentation</vt:lpstr>
      <vt:lpstr>Present Relations as Graph Network</vt:lpstr>
      <vt:lpstr>Types of Graphs</vt:lpstr>
      <vt:lpstr>Tie Strength</vt:lpstr>
      <vt:lpstr>Path &amp; Shortest Path</vt:lpstr>
      <vt:lpstr>PowerPoint Presentation</vt:lpstr>
      <vt:lpstr>Node Centrality Measures</vt:lpstr>
      <vt:lpstr>Degree</vt:lpstr>
      <vt:lpstr>Closeness</vt:lpstr>
      <vt:lpstr>Betweenness</vt:lpstr>
      <vt:lpstr>Eigenvector</vt:lpstr>
      <vt:lpstr>Centrality Interpretation</vt:lpstr>
      <vt:lpstr>Application Example</vt:lpstr>
      <vt:lpstr>Network Measures</vt:lpstr>
      <vt:lpstr>Density</vt:lpstr>
      <vt:lpstr>Reciprocity</vt:lpstr>
      <vt:lpstr>Network Diameter</vt:lpstr>
      <vt:lpstr>Clustering Coefficient</vt:lpstr>
      <vt:lpstr>Community Detection</vt:lpstr>
      <vt:lpstr>CONTOH PENERAPAN PADA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BASIC CLASSIFICATION</dc:title>
  <dc:creator>Teguh Prasetyo</dc:creator>
  <cp:lastModifiedBy>Ade Satya</cp:lastModifiedBy>
  <cp:revision>89</cp:revision>
  <dcterms:created xsi:type="dcterms:W3CDTF">2021-07-31T03:19:20Z</dcterms:created>
  <dcterms:modified xsi:type="dcterms:W3CDTF">2022-06-22T17:07:03Z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0x0101002649E79E46DC204EB7BE01BC4F1E5554</vt:lpwstr>
  </property>
</Properties>
</file>