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1" r:id="rId3"/>
    <p:sldId id="264" r:id="rId4"/>
    <p:sldId id="257" r:id="rId5"/>
    <p:sldId id="265" r:id="rId6"/>
    <p:sldId id="261" r:id="rId7"/>
    <p:sldId id="260" r:id="rId8"/>
    <p:sldId id="262" r:id="rId9"/>
    <p:sldId id="258" r:id="rId10"/>
    <p:sldId id="259" r:id="rId11"/>
    <p:sldId id="263" r:id="rId12"/>
    <p:sldId id="268" r:id="rId13"/>
    <p:sldId id="266" r:id="rId14"/>
    <p:sldId id="267" r:id="rId15"/>
    <p:sldId id="269" r:id="rId16"/>
    <p:sldId id="270"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モフ モフ" initials="モモ" lastIdx="1" clrIdx="0">
    <p:extLst>
      <p:ext uri="{19B8F6BF-5375-455C-9EA6-DF929625EA0E}">
        <p15:presenceInfo xmlns:p15="http://schemas.microsoft.com/office/powerpoint/2012/main" userId="cb4bb6812055f6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6010D-5BD5-4652-BDFA-95977EAB4948}" type="doc">
      <dgm:prSet loTypeId="urn:microsoft.com/office/officeart/2005/8/layout/process1" loCatId="process" qsTypeId="urn:microsoft.com/office/officeart/2005/8/quickstyle/simple1" qsCatId="simple" csTypeId="urn:microsoft.com/office/officeart/2005/8/colors/accent1_2" csCatId="accent1" phldr="1"/>
      <dgm:spPr/>
    </dgm:pt>
    <dgm:pt modelId="{6C5DE838-D882-4AF3-BE6E-B878DF5DDA3A}">
      <dgm:prSet phldrT="[テキスト]" custT="1"/>
      <dgm:spPr/>
      <dgm:t>
        <a:bodyPr/>
        <a:lstStyle/>
        <a:p>
          <a:r>
            <a:rPr kumimoji="1" lang="ja-JP" altLang="en-US" sz="3600" dirty="0"/>
            <a:t>取引</a:t>
          </a:r>
        </a:p>
      </dgm:t>
    </dgm:pt>
    <dgm:pt modelId="{A035C0BE-5AE6-45BE-B6CD-0B09E8B75FF4}" type="parTrans" cxnId="{0AE1EFD5-A7A9-42D6-AEFF-2C5EC8015F9C}">
      <dgm:prSet/>
      <dgm:spPr/>
      <dgm:t>
        <a:bodyPr/>
        <a:lstStyle/>
        <a:p>
          <a:endParaRPr kumimoji="1" lang="ja-JP" altLang="en-US" sz="1800"/>
        </a:p>
      </dgm:t>
    </dgm:pt>
    <dgm:pt modelId="{2A1757A0-B647-4A03-8122-64CD5B665B0B}" type="sibTrans" cxnId="{0AE1EFD5-A7A9-42D6-AEFF-2C5EC8015F9C}">
      <dgm:prSet custT="1"/>
      <dgm:spPr/>
      <dgm:t>
        <a:bodyPr/>
        <a:lstStyle/>
        <a:p>
          <a:endParaRPr kumimoji="1" lang="ja-JP" altLang="en-US" sz="700"/>
        </a:p>
      </dgm:t>
    </dgm:pt>
    <dgm:pt modelId="{6636E68F-6B2C-47BE-8708-219B907C7479}">
      <dgm:prSet phldrT="[テキスト]" custT="1"/>
      <dgm:spPr/>
      <dgm:t>
        <a:bodyPr/>
        <a:lstStyle/>
        <a:p>
          <a:r>
            <a:rPr kumimoji="1" lang="ja-JP" altLang="en-US" sz="2800" dirty="0"/>
            <a:t>ブロックの作成</a:t>
          </a:r>
        </a:p>
      </dgm:t>
    </dgm:pt>
    <dgm:pt modelId="{5A6F6D67-7E4F-47DB-A4F5-CA2C40F63052}" type="parTrans" cxnId="{0C05CF1A-96D1-4B65-9FCD-F4477683FB67}">
      <dgm:prSet/>
      <dgm:spPr/>
      <dgm:t>
        <a:bodyPr/>
        <a:lstStyle/>
        <a:p>
          <a:endParaRPr kumimoji="1" lang="ja-JP" altLang="en-US" sz="1800"/>
        </a:p>
      </dgm:t>
    </dgm:pt>
    <dgm:pt modelId="{3B4E7B10-8F14-480C-972A-CAA81D0F4968}" type="sibTrans" cxnId="{0C05CF1A-96D1-4B65-9FCD-F4477683FB67}">
      <dgm:prSet custT="1"/>
      <dgm:spPr/>
      <dgm:t>
        <a:bodyPr/>
        <a:lstStyle/>
        <a:p>
          <a:endParaRPr kumimoji="1" lang="ja-JP" altLang="en-US" sz="700"/>
        </a:p>
      </dgm:t>
    </dgm:pt>
    <dgm:pt modelId="{6AEA4FB1-172C-45A5-97D7-89CB9F00621D}">
      <dgm:prSet phldrT="[テキスト]" custT="1"/>
      <dgm:spPr/>
      <dgm:t>
        <a:bodyPr/>
        <a:lstStyle/>
        <a:p>
          <a:r>
            <a:rPr kumimoji="1" lang="ja-JP" altLang="en-US" sz="2400" dirty="0"/>
            <a:t>プルーフ・オブ・ワーク</a:t>
          </a:r>
        </a:p>
      </dgm:t>
    </dgm:pt>
    <dgm:pt modelId="{B9CAB393-E735-4C36-8922-B0638FDB7395}" type="parTrans" cxnId="{9EA0A9B1-96EB-41D0-84F5-202F565E7461}">
      <dgm:prSet/>
      <dgm:spPr/>
      <dgm:t>
        <a:bodyPr/>
        <a:lstStyle/>
        <a:p>
          <a:endParaRPr kumimoji="1" lang="ja-JP" altLang="en-US" sz="1800"/>
        </a:p>
      </dgm:t>
    </dgm:pt>
    <dgm:pt modelId="{3C84F7AB-53C9-406D-90CC-21514043E9ED}" type="sibTrans" cxnId="{9EA0A9B1-96EB-41D0-84F5-202F565E7461}">
      <dgm:prSet custT="1"/>
      <dgm:spPr/>
      <dgm:t>
        <a:bodyPr/>
        <a:lstStyle/>
        <a:p>
          <a:endParaRPr kumimoji="1" lang="ja-JP" altLang="en-US" sz="700"/>
        </a:p>
      </dgm:t>
    </dgm:pt>
    <dgm:pt modelId="{C4534A59-BB27-48DE-9110-EA06BF617901}">
      <dgm:prSet phldrT="[テキスト]" custT="1"/>
      <dgm:spPr/>
      <dgm:t>
        <a:bodyPr/>
        <a:lstStyle/>
        <a:p>
          <a:r>
            <a:rPr kumimoji="1" lang="ja-JP" altLang="en-US" sz="2400" dirty="0"/>
            <a:t>報酬</a:t>
          </a:r>
        </a:p>
      </dgm:t>
    </dgm:pt>
    <dgm:pt modelId="{93302298-8066-4865-90D1-E1BFFDA1CF80}" type="parTrans" cxnId="{7F160475-48BD-4537-A6FB-588A388C687D}">
      <dgm:prSet/>
      <dgm:spPr/>
      <dgm:t>
        <a:bodyPr/>
        <a:lstStyle/>
        <a:p>
          <a:endParaRPr kumimoji="1" lang="ja-JP" altLang="en-US" sz="1800"/>
        </a:p>
      </dgm:t>
    </dgm:pt>
    <dgm:pt modelId="{F1210965-0C82-4A4E-B975-5E0015E86EB6}" type="sibTrans" cxnId="{7F160475-48BD-4537-A6FB-588A388C687D}">
      <dgm:prSet custT="1"/>
      <dgm:spPr/>
      <dgm:t>
        <a:bodyPr/>
        <a:lstStyle/>
        <a:p>
          <a:endParaRPr kumimoji="1" lang="ja-JP" altLang="en-US" sz="700"/>
        </a:p>
      </dgm:t>
    </dgm:pt>
    <dgm:pt modelId="{9096D400-FAFB-480E-885F-909DD69A9096}" type="pres">
      <dgm:prSet presAssocID="{30B6010D-5BD5-4652-BDFA-95977EAB4948}" presName="Name0" presStyleCnt="0">
        <dgm:presLayoutVars>
          <dgm:dir/>
          <dgm:resizeHandles val="exact"/>
        </dgm:presLayoutVars>
      </dgm:prSet>
      <dgm:spPr/>
    </dgm:pt>
    <dgm:pt modelId="{75E1C7C3-0EF2-46E6-AB12-761578C043AF}" type="pres">
      <dgm:prSet presAssocID="{6C5DE838-D882-4AF3-BE6E-B878DF5DDA3A}" presName="node" presStyleLbl="node1" presStyleIdx="0" presStyleCnt="4" custScaleX="187295" custScaleY="161090">
        <dgm:presLayoutVars>
          <dgm:bulletEnabled val="1"/>
        </dgm:presLayoutVars>
      </dgm:prSet>
      <dgm:spPr/>
    </dgm:pt>
    <dgm:pt modelId="{9329F21B-87A1-4DCE-ABF7-8020198B4B4A}" type="pres">
      <dgm:prSet presAssocID="{2A1757A0-B647-4A03-8122-64CD5B665B0B}" presName="sibTrans" presStyleLbl="sibTrans2D1" presStyleIdx="0" presStyleCnt="3"/>
      <dgm:spPr/>
    </dgm:pt>
    <dgm:pt modelId="{2D9DE36D-C06D-4E85-A03A-9F41BCED22B5}" type="pres">
      <dgm:prSet presAssocID="{2A1757A0-B647-4A03-8122-64CD5B665B0B}" presName="connectorText" presStyleLbl="sibTrans2D1" presStyleIdx="0" presStyleCnt="3"/>
      <dgm:spPr/>
    </dgm:pt>
    <dgm:pt modelId="{C835F355-91A5-4825-AF46-3A745ECCBAC3}" type="pres">
      <dgm:prSet presAssocID="{6636E68F-6B2C-47BE-8708-219B907C7479}" presName="node" presStyleLbl="node1" presStyleIdx="1" presStyleCnt="4" custScaleX="187295" custScaleY="161090">
        <dgm:presLayoutVars>
          <dgm:bulletEnabled val="1"/>
        </dgm:presLayoutVars>
      </dgm:prSet>
      <dgm:spPr/>
    </dgm:pt>
    <dgm:pt modelId="{581AC239-3F7D-4204-952B-E1FD63299A09}" type="pres">
      <dgm:prSet presAssocID="{3B4E7B10-8F14-480C-972A-CAA81D0F4968}" presName="sibTrans" presStyleLbl="sibTrans2D1" presStyleIdx="1" presStyleCnt="3"/>
      <dgm:spPr/>
    </dgm:pt>
    <dgm:pt modelId="{87407F84-C749-4E7D-816C-7DE3F4764541}" type="pres">
      <dgm:prSet presAssocID="{3B4E7B10-8F14-480C-972A-CAA81D0F4968}" presName="connectorText" presStyleLbl="sibTrans2D1" presStyleIdx="1" presStyleCnt="3"/>
      <dgm:spPr/>
    </dgm:pt>
    <dgm:pt modelId="{B236186C-76C8-4687-94F1-5F1EF0B155F2}" type="pres">
      <dgm:prSet presAssocID="{6AEA4FB1-172C-45A5-97D7-89CB9F00621D}" presName="node" presStyleLbl="node1" presStyleIdx="2" presStyleCnt="4" custScaleX="187295" custScaleY="161090">
        <dgm:presLayoutVars>
          <dgm:bulletEnabled val="1"/>
        </dgm:presLayoutVars>
      </dgm:prSet>
      <dgm:spPr/>
    </dgm:pt>
    <dgm:pt modelId="{0E171D82-03D4-4100-B4E5-ED503E8252B7}" type="pres">
      <dgm:prSet presAssocID="{3C84F7AB-53C9-406D-90CC-21514043E9ED}" presName="sibTrans" presStyleLbl="sibTrans2D1" presStyleIdx="2" presStyleCnt="3"/>
      <dgm:spPr/>
    </dgm:pt>
    <dgm:pt modelId="{7F08BD25-5B56-4B33-8D46-26B1926713C5}" type="pres">
      <dgm:prSet presAssocID="{3C84F7AB-53C9-406D-90CC-21514043E9ED}" presName="connectorText" presStyleLbl="sibTrans2D1" presStyleIdx="2" presStyleCnt="3"/>
      <dgm:spPr/>
    </dgm:pt>
    <dgm:pt modelId="{3D70BCF4-3868-4F6D-8A84-B52146294121}" type="pres">
      <dgm:prSet presAssocID="{C4534A59-BB27-48DE-9110-EA06BF617901}" presName="node" presStyleLbl="node1" presStyleIdx="3" presStyleCnt="4" custScaleX="187295" custScaleY="161090">
        <dgm:presLayoutVars>
          <dgm:bulletEnabled val="1"/>
        </dgm:presLayoutVars>
      </dgm:prSet>
      <dgm:spPr/>
    </dgm:pt>
  </dgm:ptLst>
  <dgm:cxnLst>
    <dgm:cxn modelId="{3B085F09-EF44-47B5-88BA-DA8C9ACE8C46}" type="presOf" srcId="{C4534A59-BB27-48DE-9110-EA06BF617901}" destId="{3D70BCF4-3868-4F6D-8A84-B52146294121}" srcOrd="0" destOrd="0" presId="urn:microsoft.com/office/officeart/2005/8/layout/process1"/>
    <dgm:cxn modelId="{0C05CF1A-96D1-4B65-9FCD-F4477683FB67}" srcId="{30B6010D-5BD5-4652-BDFA-95977EAB4948}" destId="{6636E68F-6B2C-47BE-8708-219B907C7479}" srcOrd="1" destOrd="0" parTransId="{5A6F6D67-7E4F-47DB-A4F5-CA2C40F63052}" sibTransId="{3B4E7B10-8F14-480C-972A-CAA81D0F4968}"/>
    <dgm:cxn modelId="{E304A31F-76F9-4201-A7EB-A1EBCE71C454}" type="presOf" srcId="{3C84F7AB-53C9-406D-90CC-21514043E9ED}" destId="{7F08BD25-5B56-4B33-8D46-26B1926713C5}" srcOrd="1" destOrd="0" presId="urn:microsoft.com/office/officeart/2005/8/layout/process1"/>
    <dgm:cxn modelId="{98EABC2E-1518-46A9-BC2E-C80D666E82B8}" type="presOf" srcId="{6AEA4FB1-172C-45A5-97D7-89CB9F00621D}" destId="{B236186C-76C8-4687-94F1-5F1EF0B155F2}" srcOrd="0" destOrd="0" presId="urn:microsoft.com/office/officeart/2005/8/layout/process1"/>
    <dgm:cxn modelId="{1D8C4332-4430-43F0-BEB5-F60848531425}" type="presOf" srcId="{6636E68F-6B2C-47BE-8708-219B907C7479}" destId="{C835F355-91A5-4825-AF46-3A745ECCBAC3}" srcOrd="0" destOrd="0" presId="urn:microsoft.com/office/officeart/2005/8/layout/process1"/>
    <dgm:cxn modelId="{40568E42-AF90-4BB0-AD85-F9C0C6D54489}" type="presOf" srcId="{3C84F7AB-53C9-406D-90CC-21514043E9ED}" destId="{0E171D82-03D4-4100-B4E5-ED503E8252B7}" srcOrd="0" destOrd="0" presId="urn:microsoft.com/office/officeart/2005/8/layout/process1"/>
    <dgm:cxn modelId="{7F160475-48BD-4537-A6FB-588A388C687D}" srcId="{30B6010D-5BD5-4652-BDFA-95977EAB4948}" destId="{C4534A59-BB27-48DE-9110-EA06BF617901}" srcOrd="3" destOrd="0" parTransId="{93302298-8066-4865-90D1-E1BFFDA1CF80}" sibTransId="{F1210965-0C82-4A4E-B975-5E0015E86EB6}"/>
    <dgm:cxn modelId="{C5A17C85-9F53-4D44-AD70-BA312EA7BA36}" type="presOf" srcId="{2A1757A0-B647-4A03-8122-64CD5B665B0B}" destId="{9329F21B-87A1-4DCE-ABF7-8020198B4B4A}" srcOrd="0" destOrd="0" presId="urn:microsoft.com/office/officeart/2005/8/layout/process1"/>
    <dgm:cxn modelId="{29CAC6AD-F8F5-4068-9B5D-BD159BA0E24F}" type="presOf" srcId="{3B4E7B10-8F14-480C-972A-CAA81D0F4968}" destId="{581AC239-3F7D-4204-952B-E1FD63299A09}" srcOrd="0" destOrd="0" presId="urn:microsoft.com/office/officeart/2005/8/layout/process1"/>
    <dgm:cxn modelId="{DC7068B0-AEC3-42F4-A052-5B0ED9941C33}" type="presOf" srcId="{30B6010D-5BD5-4652-BDFA-95977EAB4948}" destId="{9096D400-FAFB-480E-885F-909DD69A9096}" srcOrd="0" destOrd="0" presId="urn:microsoft.com/office/officeart/2005/8/layout/process1"/>
    <dgm:cxn modelId="{9EA0A9B1-96EB-41D0-84F5-202F565E7461}" srcId="{30B6010D-5BD5-4652-BDFA-95977EAB4948}" destId="{6AEA4FB1-172C-45A5-97D7-89CB9F00621D}" srcOrd="2" destOrd="0" parTransId="{B9CAB393-E735-4C36-8922-B0638FDB7395}" sibTransId="{3C84F7AB-53C9-406D-90CC-21514043E9ED}"/>
    <dgm:cxn modelId="{0AE1EFD5-A7A9-42D6-AEFF-2C5EC8015F9C}" srcId="{30B6010D-5BD5-4652-BDFA-95977EAB4948}" destId="{6C5DE838-D882-4AF3-BE6E-B878DF5DDA3A}" srcOrd="0" destOrd="0" parTransId="{A035C0BE-5AE6-45BE-B6CD-0B09E8B75FF4}" sibTransId="{2A1757A0-B647-4A03-8122-64CD5B665B0B}"/>
    <dgm:cxn modelId="{7986A4DB-F441-4D80-9D96-A61FC36D0812}" type="presOf" srcId="{6C5DE838-D882-4AF3-BE6E-B878DF5DDA3A}" destId="{75E1C7C3-0EF2-46E6-AB12-761578C043AF}" srcOrd="0" destOrd="0" presId="urn:microsoft.com/office/officeart/2005/8/layout/process1"/>
    <dgm:cxn modelId="{83DA91E1-16B6-4236-AB16-4D1F5D3A1917}" type="presOf" srcId="{2A1757A0-B647-4A03-8122-64CD5B665B0B}" destId="{2D9DE36D-C06D-4E85-A03A-9F41BCED22B5}" srcOrd="1" destOrd="0" presId="urn:microsoft.com/office/officeart/2005/8/layout/process1"/>
    <dgm:cxn modelId="{ACDD5AE2-5AA9-45FF-BA05-9E377C5F5674}" type="presOf" srcId="{3B4E7B10-8F14-480C-972A-CAA81D0F4968}" destId="{87407F84-C749-4E7D-816C-7DE3F4764541}" srcOrd="1" destOrd="0" presId="urn:microsoft.com/office/officeart/2005/8/layout/process1"/>
    <dgm:cxn modelId="{CBCD5A57-84A1-42A9-BC5F-C50B09BB3090}" type="presParOf" srcId="{9096D400-FAFB-480E-885F-909DD69A9096}" destId="{75E1C7C3-0EF2-46E6-AB12-761578C043AF}" srcOrd="0" destOrd="0" presId="urn:microsoft.com/office/officeart/2005/8/layout/process1"/>
    <dgm:cxn modelId="{FB43059E-F650-4ED3-B3D6-913BE0D996AF}" type="presParOf" srcId="{9096D400-FAFB-480E-885F-909DD69A9096}" destId="{9329F21B-87A1-4DCE-ABF7-8020198B4B4A}" srcOrd="1" destOrd="0" presId="urn:microsoft.com/office/officeart/2005/8/layout/process1"/>
    <dgm:cxn modelId="{0BD14B50-F4CA-4F0B-93D1-28BE381C45EC}" type="presParOf" srcId="{9329F21B-87A1-4DCE-ABF7-8020198B4B4A}" destId="{2D9DE36D-C06D-4E85-A03A-9F41BCED22B5}" srcOrd="0" destOrd="0" presId="urn:microsoft.com/office/officeart/2005/8/layout/process1"/>
    <dgm:cxn modelId="{5F29C73E-0132-432A-803A-0930A4728D33}" type="presParOf" srcId="{9096D400-FAFB-480E-885F-909DD69A9096}" destId="{C835F355-91A5-4825-AF46-3A745ECCBAC3}" srcOrd="2" destOrd="0" presId="urn:microsoft.com/office/officeart/2005/8/layout/process1"/>
    <dgm:cxn modelId="{453FA097-FE7F-48E6-BDB2-5F9783883BF8}" type="presParOf" srcId="{9096D400-FAFB-480E-885F-909DD69A9096}" destId="{581AC239-3F7D-4204-952B-E1FD63299A09}" srcOrd="3" destOrd="0" presId="urn:microsoft.com/office/officeart/2005/8/layout/process1"/>
    <dgm:cxn modelId="{A3BAAFA0-46B8-4B13-B6EE-D64D87B4082E}" type="presParOf" srcId="{581AC239-3F7D-4204-952B-E1FD63299A09}" destId="{87407F84-C749-4E7D-816C-7DE3F4764541}" srcOrd="0" destOrd="0" presId="urn:microsoft.com/office/officeart/2005/8/layout/process1"/>
    <dgm:cxn modelId="{50A5ACC1-8764-40F7-8C02-E8742DF1DDDD}" type="presParOf" srcId="{9096D400-FAFB-480E-885F-909DD69A9096}" destId="{B236186C-76C8-4687-94F1-5F1EF0B155F2}" srcOrd="4" destOrd="0" presId="urn:microsoft.com/office/officeart/2005/8/layout/process1"/>
    <dgm:cxn modelId="{3DB3A939-FBB0-492E-86C5-000EC9A58BC6}" type="presParOf" srcId="{9096D400-FAFB-480E-885F-909DD69A9096}" destId="{0E171D82-03D4-4100-B4E5-ED503E8252B7}" srcOrd="5" destOrd="0" presId="urn:microsoft.com/office/officeart/2005/8/layout/process1"/>
    <dgm:cxn modelId="{C0774704-BA72-4580-BCB8-F1BD9C917590}" type="presParOf" srcId="{0E171D82-03D4-4100-B4E5-ED503E8252B7}" destId="{7F08BD25-5B56-4B33-8D46-26B1926713C5}" srcOrd="0" destOrd="0" presId="urn:microsoft.com/office/officeart/2005/8/layout/process1"/>
    <dgm:cxn modelId="{0C0E1248-BCA7-4323-8D55-1863713C108E}" type="presParOf" srcId="{9096D400-FAFB-480E-885F-909DD69A9096}" destId="{3D70BCF4-3868-4F6D-8A84-B5214629412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C7C3-0EF2-46E6-AB12-761578C043AF}">
      <dsp:nvSpPr>
        <dsp:cNvPr id="0" name=""/>
        <dsp:cNvSpPr/>
      </dsp:nvSpPr>
      <dsp:spPr>
        <a:xfrm>
          <a:off x="7663" y="177669"/>
          <a:ext cx="2192629" cy="226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取引</a:t>
          </a:r>
        </a:p>
      </dsp:txBody>
      <dsp:txXfrm>
        <a:off x="71883" y="241889"/>
        <a:ext cx="2064189" cy="2134245"/>
      </dsp:txXfrm>
    </dsp:sp>
    <dsp:sp modelId="{9329F21B-87A1-4DCE-ABF7-8020198B4B4A}">
      <dsp:nvSpPr>
        <dsp:cNvPr id="0" name=""/>
        <dsp:cNvSpPr/>
      </dsp:nvSpPr>
      <dsp:spPr>
        <a:xfrm>
          <a:off x="2317360" y="1163847"/>
          <a:ext cx="248184" cy="290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p>
      </dsp:txBody>
      <dsp:txXfrm>
        <a:off x="2317360" y="1221913"/>
        <a:ext cx="173729" cy="174197"/>
      </dsp:txXfrm>
    </dsp:sp>
    <dsp:sp modelId="{C835F355-91A5-4825-AF46-3A745ECCBAC3}">
      <dsp:nvSpPr>
        <dsp:cNvPr id="0" name=""/>
        <dsp:cNvSpPr/>
      </dsp:nvSpPr>
      <dsp:spPr>
        <a:xfrm>
          <a:off x="2668565" y="177669"/>
          <a:ext cx="2192629" cy="226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dirty="0"/>
            <a:t>ブロックの作成</a:t>
          </a:r>
        </a:p>
      </dsp:txBody>
      <dsp:txXfrm>
        <a:off x="2732785" y="241889"/>
        <a:ext cx="2064189" cy="2134245"/>
      </dsp:txXfrm>
    </dsp:sp>
    <dsp:sp modelId="{581AC239-3F7D-4204-952B-E1FD63299A09}">
      <dsp:nvSpPr>
        <dsp:cNvPr id="0" name=""/>
        <dsp:cNvSpPr/>
      </dsp:nvSpPr>
      <dsp:spPr>
        <a:xfrm>
          <a:off x="4978263" y="1163847"/>
          <a:ext cx="248184" cy="290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p>
      </dsp:txBody>
      <dsp:txXfrm>
        <a:off x="4978263" y="1221913"/>
        <a:ext cx="173729" cy="174197"/>
      </dsp:txXfrm>
    </dsp:sp>
    <dsp:sp modelId="{B236186C-76C8-4687-94F1-5F1EF0B155F2}">
      <dsp:nvSpPr>
        <dsp:cNvPr id="0" name=""/>
        <dsp:cNvSpPr/>
      </dsp:nvSpPr>
      <dsp:spPr>
        <a:xfrm>
          <a:off x="5329467" y="177669"/>
          <a:ext cx="2192629" cy="226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プルーフ・オブ・ワーク</a:t>
          </a:r>
        </a:p>
      </dsp:txBody>
      <dsp:txXfrm>
        <a:off x="5393687" y="241889"/>
        <a:ext cx="2064189" cy="2134245"/>
      </dsp:txXfrm>
    </dsp:sp>
    <dsp:sp modelId="{0E171D82-03D4-4100-B4E5-ED503E8252B7}">
      <dsp:nvSpPr>
        <dsp:cNvPr id="0" name=""/>
        <dsp:cNvSpPr/>
      </dsp:nvSpPr>
      <dsp:spPr>
        <a:xfrm>
          <a:off x="7639165" y="1163847"/>
          <a:ext cx="248184" cy="290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p>
      </dsp:txBody>
      <dsp:txXfrm>
        <a:off x="7639165" y="1221913"/>
        <a:ext cx="173729" cy="174197"/>
      </dsp:txXfrm>
    </dsp:sp>
    <dsp:sp modelId="{3D70BCF4-3868-4F6D-8A84-B52146294121}">
      <dsp:nvSpPr>
        <dsp:cNvPr id="0" name=""/>
        <dsp:cNvSpPr/>
      </dsp:nvSpPr>
      <dsp:spPr>
        <a:xfrm>
          <a:off x="7990370" y="177669"/>
          <a:ext cx="2192629" cy="2262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報酬</a:t>
          </a:r>
        </a:p>
      </dsp:txBody>
      <dsp:txXfrm>
        <a:off x="8054590" y="241889"/>
        <a:ext cx="2064189" cy="21342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98004-C610-4C2B-8122-AA2CA7132E41}" type="datetimeFigureOut">
              <a:rPr kumimoji="1" lang="ja-JP" altLang="en-US" smtClean="0"/>
              <a:t>2020/12/6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A242A-25C2-4438-A0EB-A63D466D94FE}" type="slidenum">
              <a:rPr kumimoji="1" lang="ja-JP" altLang="en-US" smtClean="0"/>
              <a:t>‹#›</a:t>
            </a:fld>
            <a:endParaRPr kumimoji="1" lang="ja-JP" altLang="en-US"/>
          </a:p>
        </p:txBody>
      </p:sp>
    </p:spTree>
    <p:extLst>
      <p:ext uri="{BB962C8B-B14F-4D97-AF65-F5344CB8AC3E}">
        <p14:creationId xmlns:p14="http://schemas.microsoft.com/office/powerpoint/2010/main" val="3524912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FFFB1F-D504-41EE-BE23-5D9C714A17B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7429F5-B8DE-42E6-B4F7-C529FFA97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08FB2DC-40FE-4847-8C85-D63A1B64EC98}"/>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5" name="フッター プレースホルダー 4">
            <a:extLst>
              <a:ext uri="{FF2B5EF4-FFF2-40B4-BE49-F238E27FC236}">
                <a16:creationId xmlns:a16="http://schemas.microsoft.com/office/drawing/2014/main" id="{19B094BA-4398-490C-8021-2D6847C18C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7AFFF7-C414-4EB2-BA6A-29DCC7318885}"/>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3191035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330E3-8EA4-4072-B94F-A87BAF04D4B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A73B51-C683-457B-A52C-A7E4522CE8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5B8492-83B7-435F-B060-BE76D4A52091}"/>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5" name="フッター プレースホルダー 4">
            <a:extLst>
              <a:ext uri="{FF2B5EF4-FFF2-40B4-BE49-F238E27FC236}">
                <a16:creationId xmlns:a16="http://schemas.microsoft.com/office/drawing/2014/main" id="{15213065-FAED-4192-BD41-E818118BFD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3A075E-4AE8-4FA9-BD5A-E47B7809DBF5}"/>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217521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6C88082-CA82-454F-B30E-E78563BCD7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721CE0-CA9B-4626-B902-54BD0E2943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764429-40B1-4990-AEEA-21DD7DB06829}"/>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5" name="フッター プレースホルダー 4">
            <a:extLst>
              <a:ext uri="{FF2B5EF4-FFF2-40B4-BE49-F238E27FC236}">
                <a16:creationId xmlns:a16="http://schemas.microsoft.com/office/drawing/2014/main" id="{69A1BDE4-6B43-4A3A-8971-76BDF47B7A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A72B58-2C73-4074-83B9-7BBA2D5EFF0A}"/>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143789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BFBE9-570F-4B4E-BF8F-016047BE79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51383A-940D-4374-9DAC-EDA14915AB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57E79C-397E-413C-B717-BC4B91745004}"/>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5" name="フッター プレースホルダー 4">
            <a:extLst>
              <a:ext uri="{FF2B5EF4-FFF2-40B4-BE49-F238E27FC236}">
                <a16:creationId xmlns:a16="http://schemas.microsoft.com/office/drawing/2014/main" id="{73E45404-DE5C-4492-B28C-3B682CF440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7D8064-7B63-438E-95F5-3839E6086518}"/>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110122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DA7E2-3A96-497B-A3F5-D92BC1FBF92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BF0AFF-BCE2-4841-B96E-8317D799A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A52EAE0-FC2D-4F3D-8E76-48C7850D3161}"/>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5" name="フッター プレースホルダー 4">
            <a:extLst>
              <a:ext uri="{FF2B5EF4-FFF2-40B4-BE49-F238E27FC236}">
                <a16:creationId xmlns:a16="http://schemas.microsoft.com/office/drawing/2014/main" id="{F74A21E4-9720-4293-87F8-95DAC8A40C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9E8B4C-FBC8-4F8D-86D5-7FA7ADA31FA0}"/>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47244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AD2F8-E778-458F-8BA9-7E26472527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BFB23E-88D3-4533-B620-46C83F4958D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A560D39-A13D-4940-9BAE-9CF13899788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6A7325-A72C-4BEC-8EC5-E93415DEB627}"/>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6" name="フッター プレースホルダー 5">
            <a:extLst>
              <a:ext uri="{FF2B5EF4-FFF2-40B4-BE49-F238E27FC236}">
                <a16:creationId xmlns:a16="http://schemas.microsoft.com/office/drawing/2014/main" id="{541A804A-6AE4-496D-BB8A-25CDDA5F7D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A84FDB-F39C-40C5-BEB1-1F2F97E8EC0F}"/>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62317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B3F21-B6AF-4380-A022-9F8E518ECD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52774D-AAED-44FE-9938-AAC37463B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2BC9B46-46F8-4346-ADC2-18FBAB28F19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616352-5BC2-4A25-876F-C6A21055C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DC50191-5339-45C3-954F-C2B0AE789F8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C36943B-9E9B-44D6-AC1D-6D2B53D21386}"/>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8" name="フッター プレースホルダー 7">
            <a:extLst>
              <a:ext uri="{FF2B5EF4-FFF2-40B4-BE49-F238E27FC236}">
                <a16:creationId xmlns:a16="http://schemas.microsoft.com/office/drawing/2014/main" id="{5743568D-FA21-46E3-BC21-3223C75C72B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701371-8973-41D3-80BC-61741B48D7B4}"/>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319968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358D2-9B65-4768-9CD7-100F36613B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BD2E5E-7AAE-477C-9E3A-35C2C7E8BF62}"/>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4" name="フッター プレースホルダー 3">
            <a:extLst>
              <a:ext uri="{FF2B5EF4-FFF2-40B4-BE49-F238E27FC236}">
                <a16:creationId xmlns:a16="http://schemas.microsoft.com/office/drawing/2014/main" id="{EFFA8B04-837E-4105-9646-9C062E72A43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89B91D-D8B0-4C86-A0A4-600C468AA3D4}"/>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373802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BB70ED5-AC67-4C11-80B0-737759FB4F70}"/>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3" name="フッター プレースホルダー 2">
            <a:extLst>
              <a:ext uri="{FF2B5EF4-FFF2-40B4-BE49-F238E27FC236}">
                <a16:creationId xmlns:a16="http://schemas.microsoft.com/office/drawing/2014/main" id="{FD1A8349-1912-4A71-BAB2-71E751A545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C4E1C3-291A-4EEF-83FE-D76CA093888A}"/>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312003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256794-49A8-4CC2-BE98-DD0F10140D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DBA03B-DD72-4417-B917-67F7D0369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90486ED-F89A-492A-A4DD-EDB93D24B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FEE20C9-DC70-4752-906B-29EA3356155D}"/>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6" name="フッター プレースホルダー 5">
            <a:extLst>
              <a:ext uri="{FF2B5EF4-FFF2-40B4-BE49-F238E27FC236}">
                <a16:creationId xmlns:a16="http://schemas.microsoft.com/office/drawing/2014/main" id="{88A2DDC2-DB61-4991-BD02-D499802131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005CB0-40E7-4381-9453-33761D84FF29}"/>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103894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F6592-7749-49C1-9DC4-93142EB5F4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570EBCC-E3CE-4EEA-B0B6-C97FCF107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9ED843-8C4E-408A-8808-E056004A0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40A129-07A5-4DD7-8C60-0B3C500296C0}"/>
              </a:ext>
            </a:extLst>
          </p:cNvPr>
          <p:cNvSpPr>
            <a:spLocks noGrp="1"/>
          </p:cNvSpPr>
          <p:nvPr>
            <p:ph type="dt" sz="half" idx="10"/>
          </p:nvPr>
        </p:nvSpPr>
        <p:spPr/>
        <p:txBody>
          <a:bodyPr/>
          <a:lstStyle/>
          <a:p>
            <a:fld id="{D9FA2CA8-ACEF-41EB-A106-6810A3B1FF82}" type="datetimeFigureOut">
              <a:rPr kumimoji="1" lang="ja-JP" altLang="en-US" smtClean="0"/>
              <a:t>2020/12/6</a:t>
            </a:fld>
            <a:endParaRPr kumimoji="1" lang="ja-JP" altLang="en-US"/>
          </a:p>
        </p:txBody>
      </p:sp>
      <p:sp>
        <p:nvSpPr>
          <p:cNvPr id="6" name="フッター プレースホルダー 5">
            <a:extLst>
              <a:ext uri="{FF2B5EF4-FFF2-40B4-BE49-F238E27FC236}">
                <a16:creationId xmlns:a16="http://schemas.microsoft.com/office/drawing/2014/main" id="{46315A8A-87A0-4868-9B38-8AFC34234F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4F05C1C-5670-4225-A544-A2CCFBAD862B}"/>
              </a:ext>
            </a:extLst>
          </p:cNvPr>
          <p:cNvSpPr>
            <a:spLocks noGrp="1"/>
          </p:cNvSpPr>
          <p:nvPr>
            <p:ph type="sldNum" sz="quarter" idx="12"/>
          </p:nvPr>
        </p:nvSpPr>
        <p:spPr/>
        <p:txBody>
          <a:body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416521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E6A326-68BA-4D88-83EB-F5D6BA90F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B2ED7C-06CF-418F-ACC4-8AE6AF643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E84BC0-FA3D-4C42-94DE-9EDEB79BF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2CA8-ACEF-41EB-A106-6810A3B1FF82}" type="datetimeFigureOut">
              <a:rPr kumimoji="1" lang="ja-JP" altLang="en-US" smtClean="0"/>
              <a:t>2020/12/6</a:t>
            </a:fld>
            <a:endParaRPr kumimoji="1" lang="ja-JP" altLang="en-US"/>
          </a:p>
        </p:txBody>
      </p:sp>
      <p:sp>
        <p:nvSpPr>
          <p:cNvPr id="5" name="フッター プレースホルダー 4">
            <a:extLst>
              <a:ext uri="{FF2B5EF4-FFF2-40B4-BE49-F238E27FC236}">
                <a16:creationId xmlns:a16="http://schemas.microsoft.com/office/drawing/2014/main" id="{C815C183-CBC3-40B0-85F3-8926213DD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213E4F-40F9-452C-A87D-CC37002A1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89A2B-D3B3-4E41-A6A8-B1AC09142C23}" type="slidenum">
              <a:rPr kumimoji="1" lang="ja-JP" altLang="en-US" smtClean="0"/>
              <a:t>‹#›</a:t>
            </a:fld>
            <a:endParaRPr kumimoji="1" lang="ja-JP" altLang="en-US"/>
          </a:p>
        </p:txBody>
      </p:sp>
    </p:spTree>
    <p:extLst>
      <p:ext uri="{BB962C8B-B14F-4D97-AF65-F5344CB8AC3E}">
        <p14:creationId xmlns:p14="http://schemas.microsoft.com/office/powerpoint/2010/main" val="3172457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vanflymen" TargetMode="External"/><Relationship Id="rId2" Type="http://schemas.openxmlformats.org/officeDocument/2006/relationships/hyperlink" Target="https://hackernoon.com/learn-blockchains-by-building-one-117428612f46" TargetMode="External"/><Relationship Id="rId1" Type="http://schemas.openxmlformats.org/officeDocument/2006/relationships/slideLayout" Target="../slideLayouts/slideLayout2.xml"/><Relationship Id="rId6" Type="http://schemas.openxmlformats.org/officeDocument/2006/relationships/hyperlink" Target="https://github.com/moffy-Black/Blockchain" TargetMode="External"/><Relationship Id="rId5" Type="http://schemas.openxmlformats.org/officeDocument/2006/relationships/hyperlink" Target="https://qiita.com/hidehiro98" TargetMode="External"/><Relationship Id="rId4" Type="http://schemas.openxmlformats.org/officeDocument/2006/relationships/hyperlink" Target="https://qiita.com/hidehiro98/items/841ece65d896aeaa8a2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F51EA-941E-4C9A-B3E2-0DE94C6B7107}"/>
              </a:ext>
            </a:extLst>
          </p:cNvPr>
          <p:cNvSpPr>
            <a:spLocks noGrp="1"/>
          </p:cNvSpPr>
          <p:nvPr>
            <p:ph type="ctrTitle"/>
          </p:nvPr>
        </p:nvSpPr>
        <p:spPr/>
        <p:txBody>
          <a:bodyPr/>
          <a:lstStyle/>
          <a:p>
            <a:r>
              <a:rPr lang="en-US" altLang="ja-JP" dirty="0"/>
              <a:t>Python</a:t>
            </a:r>
            <a:r>
              <a:rPr lang="ja-JP" altLang="en-US" dirty="0"/>
              <a:t>で学ぶ</a:t>
            </a:r>
            <a:r>
              <a:rPr lang="en-US" altLang="ja-JP" dirty="0"/>
              <a:t>Blockchain</a:t>
            </a:r>
            <a:endParaRPr kumimoji="1" lang="ja-JP" altLang="en-US" dirty="0"/>
          </a:p>
        </p:txBody>
      </p:sp>
      <p:sp>
        <p:nvSpPr>
          <p:cNvPr id="3" name="字幕 2">
            <a:extLst>
              <a:ext uri="{FF2B5EF4-FFF2-40B4-BE49-F238E27FC236}">
                <a16:creationId xmlns:a16="http://schemas.microsoft.com/office/drawing/2014/main" id="{18253E8C-1B6F-4C26-B67B-77A10229CACE}"/>
              </a:ext>
            </a:extLst>
          </p:cNvPr>
          <p:cNvSpPr>
            <a:spLocks noGrp="1"/>
          </p:cNvSpPr>
          <p:nvPr>
            <p:ph type="subTitle" idx="1"/>
          </p:nvPr>
        </p:nvSpPr>
        <p:spPr/>
        <p:txBody>
          <a:bodyPr/>
          <a:lstStyle/>
          <a:p>
            <a:r>
              <a:rPr lang="ja-JP" altLang="en-US" dirty="0"/>
              <a:t>もふぃ</a:t>
            </a:r>
            <a:endParaRPr kumimoji="1" lang="ja-JP" altLang="en-US" dirty="0"/>
          </a:p>
        </p:txBody>
      </p:sp>
    </p:spTree>
    <p:extLst>
      <p:ext uri="{BB962C8B-B14F-4D97-AF65-F5344CB8AC3E}">
        <p14:creationId xmlns:p14="http://schemas.microsoft.com/office/powerpoint/2010/main" val="63810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テキスト&#10;&#10;自動的に生成された説明">
            <a:extLst>
              <a:ext uri="{FF2B5EF4-FFF2-40B4-BE49-F238E27FC236}">
                <a16:creationId xmlns:a16="http://schemas.microsoft.com/office/drawing/2014/main" id="{234310E2-B380-4408-9A76-6B5647595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333" y="158406"/>
            <a:ext cx="11339334" cy="6541187"/>
          </a:xfrm>
        </p:spPr>
      </p:pic>
    </p:spTree>
    <p:extLst>
      <p:ext uri="{BB962C8B-B14F-4D97-AF65-F5344CB8AC3E}">
        <p14:creationId xmlns:p14="http://schemas.microsoft.com/office/powerpoint/2010/main" val="12273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49CF5-2EDA-4DCA-889C-F5ED942EADE4}"/>
              </a:ext>
            </a:extLst>
          </p:cNvPr>
          <p:cNvSpPr>
            <a:spLocks noGrp="1"/>
          </p:cNvSpPr>
          <p:nvPr>
            <p:ph type="title"/>
          </p:nvPr>
        </p:nvSpPr>
        <p:spPr/>
        <p:txBody>
          <a:bodyPr/>
          <a:lstStyle/>
          <a:p>
            <a:r>
              <a:rPr kumimoji="1" lang="ja-JP" altLang="en-US" dirty="0"/>
              <a:t>プルーフてなに？</a:t>
            </a:r>
          </a:p>
        </p:txBody>
      </p:sp>
      <p:sp>
        <p:nvSpPr>
          <p:cNvPr id="3" name="コンテンツ プレースホルダー 2">
            <a:extLst>
              <a:ext uri="{FF2B5EF4-FFF2-40B4-BE49-F238E27FC236}">
                <a16:creationId xmlns:a16="http://schemas.microsoft.com/office/drawing/2014/main" id="{55076C45-4BC5-4F90-A7BE-BB7FC74299D0}"/>
              </a:ext>
            </a:extLst>
          </p:cNvPr>
          <p:cNvSpPr>
            <a:spLocks noGrp="1"/>
          </p:cNvSpPr>
          <p:nvPr>
            <p:ph idx="1"/>
          </p:nvPr>
        </p:nvSpPr>
        <p:spPr/>
        <p:txBody>
          <a:bodyPr/>
          <a:lstStyle/>
          <a:p>
            <a:r>
              <a:rPr kumimoji="1" lang="ja-JP" altLang="en-US" dirty="0"/>
              <a:t>採掘者</a:t>
            </a:r>
            <a:r>
              <a:rPr kumimoji="1" lang="en-US" altLang="ja-JP" dirty="0"/>
              <a:t>(</a:t>
            </a:r>
            <a:r>
              <a:rPr kumimoji="1" lang="ja-JP" altLang="en-US" dirty="0"/>
              <a:t>クライマー</a:t>
            </a:r>
            <a:r>
              <a:rPr kumimoji="1" lang="en-US" altLang="ja-JP" dirty="0"/>
              <a:t>)</a:t>
            </a:r>
            <a:r>
              <a:rPr kumimoji="1" lang="ja-JP" altLang="en-US" dirty="0"/>
              <a:t>が血眼になって探す数字</a:t>
            </a:r>
            <a:endParaRPr kumimoji="1" lang="en-US" altLang="ja-JP" dirty="0"/>
          </a:p>
          <a:p>
            <a:r>
              <a:rPr lang="ja-JP" altLang="en-US" u="sng" dirty="0">
                <a:solidFill>
                  <a:srgbClr val="00B050"/>
                </a:solidFill>
              </a:rPr>
              <a:t>ひとつ前のブロックのプルーフから作成される</a:t>
            </a:r>
            <a:endParaRPr lang="en-US" altLang="ja-JP" u="sng" dirty="0">
              <a:solidFill>
                <a:srgbClr val="00B050"/>
              </a:solidFill>
            </a:endParaRPr>
          </a:p>
          <a:p>
            <a:endParaRPr lang="en-US" altLang="ja-JP" dirty="0"/>
          </a:p>
          <a:p>
            <a:r>
              <a:rPr lang="ja-JP" altLang="en-US" dirty="0"/>
              <a:t>プルーフ</a:t>
            </a:r>
            <a:r>
              <a:rPr kumimoji="1" lang="ja-JP" altLang="en-US" dirty="0"/>
              <a:t>がブロックチェーンのシステムに認証されたときに</a:t>
            </a:r>
            <a:endParaRPr kumimoji="1" lang="en-US" altLang="ja-JP" dirty="0"/>
          </a:p>
          <a:p>
            <a:pPr marL="0" indent="0">
              <a:buNone/>
            </a:pPr>
            <a:r>
              <a:rPr lang="ja-JP" altLang="en-US" dirty="0"/>
              <a:t>　</a:t>
            </a:r>
            <a:r>
              <a:rPr kumimoji="1" lang="ja-JP" altLang="en-US" dirty="0"/>
              <a:t>初めてブロックを追加できる</a:t>
            </a:r>
            <a:endParaRPr kumimoji="1" lang="en-US" altLang="ja-JP" dirty="0"/>
          </a:p>
          <a:p>
            <a:endParaRPr lang="en-US" altLang="ja-JP" dirty="0"/>
          </a:p>
          <a:p>
            <a:r>
              <a:rPr kumimoji="1" lang="ja-JP" altLang="en-US" dirty="0"/>
              <a:t>システムが数字を判断するアルゴリズムのことを</a:t>
            </a:r>
            <a:endParaRPr kumimoji="1" lang="en-US" altLang="ja-JP" dirty="0"/>
          </a:p>
          <a:p>
            <a:pPr marL="0" indent="0">
              <a:buNone/>
            </a:pPr>
            <a:r>
              <a:rPr lang="ja-JP" altLang="en-US" dirty="0"/>
              <a:t>　プルーフ・オブ・ワーク</a:t>
            </a:r>
            <a:r>
              <a:rPr lang="en-US" altLang="ja-JP" dirty="0"/>
              <a:t>(</a:t>
            </a:r>
            <a:r>
              <a:rPr lang="en-US" altLang="ja-JP" dirty="0" err="1"/>
              <a:t>PoW</a:t>
            </a:r>
            <a:r>
              <a:rPr lang="en-US" altLang="ja-JP" dirty="0"/>
              <a:t>)</a:t>
            </a:r>
            <a:r>
              <a:rPr lang="ja-JP" altLang="en-US" dirty="0"/>
              <a:t>という</a:t>
            </a:r>
            <a:endParaRPr kumimoji="1" lang="ja-JP" altLang="en-US" dirty="0"/>
          </a:p>
        </p:txBody>
      </p:sp>
    </p:spTree>
    <p:extLst>
      <p:ext uri="{BB962C8B-B14F-4D97-AF65-F5344CB8AC3E}">
        <p14:creationId xmlns:p14="http://schemas.microsoft.com/office/powerpoint/2010/main" val="395620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A52A5DD9-2FBE-43AD-B2F8-9D5FCDF763F9}"/>
              </a:ext>
            </a:extLst>
          </p:cNvPr>
          <p:cNvGrpSpPr/>
          <p:nvPr/>
        </p:nvGrpSpPr>
        <p:grpSpPr>
          <a:xfrm>
            <a:off x="1691709" y="2870143"/>
            <a:ext cx="8808582" cy="1117714"/>
            <a:chOff x="1151709" y="3230879"/>
            <a:chExt cx="8808582" cy="1117714"/>
          </a:xfrm>
        </p:grpSpPr>
        <p:sp>
          <p:nvSpPr>
            <p:cNvPr id="7" name="フローチャート: 代替処理 6">
              <a:extLst>
                <a:ext uri="{FF2B5EF4-FFF2-40B4-BE49-F238E27FC236}">
                  <a16:creationId xmlns:a16="http://schemas.microsoft.com/office/drawing/2014/main" id="{01E56609-D636-41BC-B722-6454E9040A91}"/>
                </a:ext>
              </a:extLst>
            </p:cNvPr>
            <p:cNvSpPr/>
            <p:nvPr/>
          </p:nvSpPr>
          <p:spPr>
            <a:xfrm>
              <a:off x="1151709"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t>祖先</a:t>
              </a:r>
              <a:endParaRPr kumimoji="1" lang="en-US" altLang="ja-JP" dirty="0"/>
            </a:p>
            <a:p>
              <a:pPr algn="ctr"/>
              <a:r>
                <a:rPr kumimoji="1" lang="en-US" altLang="ja-JP" dirty="0"/>
                <a:t>proof</a:t>
              </a:r>
              <a:endParaRPr kumimoji="1" lang="ja-JP" altLang="en-US" dirty="0"/>
            </a:p>
          </p:txBody>
        </p:sp>
        <p:sp>
          <p:nvSpPr>
            <p:cNvPr id="8" name="フローチャート: 代替処理 7">
              <a:extLst>
                <a:ext uri="{FF2B5EF4-FFF2-40B4-BE49-F238E27FC236}">
                  <a16:creationId xmlns:a16="http://schemas.microsoft.com/office/drawing/2014/main" id="{556C1BD2-9AC2-4C36-AE92-C6BBB38F7A97}"/>
                </a:ext>
              </a:extLst>
            </p:cNvPr>
            <p:cNvSpPr/>
            <p:nvPr/>
          </p:nvSpPr>
          <p:spPr>
            <a:xfrm>
              <a:off x="2231709"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dirty="0"/>
                <a:t>N</a:t>
              </a:r>
              <a:r>
                <a:rPr lang="ja-JP" altLang="en-US" dirty="0"/>
                <a:t>個前</a:t>
              </a:r>
              <a:r>
                <a:rPr lang="en-US" altLang="ja-JP" dirty="0"/>
                <a:t>proof</a:t>
              </a:r>
              <a:endParaRPr kumimoji="1" lang="ja-JP" altLang="en-US" dirty="0"/>
            </a:p>
          </p:txBody>
        </p:sp>
        <p:sp>
          <p:nvSpPr>
            <p:cNvPr id="9" name="フローチャート: 代替処理 8">
              <a:extLst>
                <a:ext uri="{FF2B5EF4-FFF2-40B4-BE49-F238E27FC236}">
                  <a16:creationId xmlns:a16="http://schemas.microsoft.com/office/drawing/2014/main" id="{4DF7A6F1-1CB4-45B7-9F07-0D958ED45B63}"/>
                </a:ext>
              </a:extLst>
            </p:cNvPr>
            <p:cNvSpPr/>
            <p:nvPr/>
          </p:nvSpPr>
          <p:spPr>
            <a:xfrm>
              <a:off x="3311709"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t>四個前</a:t>
              </a:r>
              <a:r>
                <a:rPr lang="en-US" altLang="ja-JP" dirty="0"/>
                <a:t>proof</a:t>
              </a:r>
              <a:endParaRPr kumimoji="1" lang="ja-JP" altLang="en-US" dirty="0"/>
            </a:p>
          </p:txBody>
        </p:sp>
        <p:sp>
          <p:nvSpPr>
            <p:cNvPr id="10" name="コンテンツ プレースホルダー 2">
              <a:extLst>
                <a:ext uri="{FF2B5EF4-FFF2-40B4-BE49-F238E27FC236}">
                  <a16:creationId xmlns:a16="http://schemas.microsoft.com/office/drawing/2014/main" id="{6431D689-9F64-49BF-A60C-30AF0E172E2F}"/>
                </a:ext>
              </a:extLst>
            </p:cNvPr>
            <p:cNvSpPr txBox="1">
              <a:spLocks/>
            </p:cNvSpPr>
            <p:nvPr/>
          </p:nvSpPr>
          <p:spPr>
            <a:xfrm>
              <a:off x="5419046" y="3555491"/>
              <a:ext cx="1301245" cy="534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a:t>
              </a:r>
            </a:p>
          </p:txBody>
        </p:sp>
        <p:sp>
          <p:nvSpPr>
            <p:cNvPr id="11" name="フローチャート: 代替処理 10">
              <a:extLst>
                <a:ext uri="{FF2B5EF4-FFF2-40B4-BE49-F238E27FC236}">
                  <a16:creationId xmlns:a16="http://schemas.microsoft.com/office/drawing/2014/main" id="{B3D2FE46-F26F-4EA1-822E-6B1F21D8DEF0}"/>
                </a:ext>
              </a:extLst>
            </p:cNvPr>
            <p:cNvSpPr/>
            <p:nvPr/>
          </p:nvSpPr>
          <p:spPr>
            <a:xfrm>
              <a:off x="6720293"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t>二個前</a:t>
              </a:r>
              <a:r>
                <a:rPr lang="en-US" altLang="ja-JP" dirty="0"/>
                <a:t>proof</a:t>
              </a:r>
              <a:endParaRPr kumimoji="1" lang="ja-JP" altLang="en-US" dirty="0"/>
            </a:p>
          </p:txBody>
        </p:sp>
        <p:sp>
          <p:nvSpPr>
            <p:cNvPr id="12" name="フローチャート: 代替処理 11">
              <a:extLst>
                <a:ext uri="{FF2B5EF4-FFF2-40B4-BE49-F238E27FC236}">
                  <a16:creationId xmlns:a16="http://schemas.microsoft.com/office/drawing/2014/main" id="{B0C5BF25-3CB8-4BA7-87D2-AD0FAB78CA33}"/>
                </a:ext>
              </a:extLst>
            </p:cNvPr>
            <p:cNvSpPr/>
            <p:nvPr/>
          </p:nvSpPr>
          <p:spPr>
            <a:xfrm>
              <a:off x="7800293"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t>一個前</a:t>
              </a:r>
              <a:r>
                <a:rPr lang="en-US" altLang="ja-JP" dirty="0"/>
                <a:t>proof</a:t>
              </a:r>
              <a:endParaRPr kumimoji="1" lang="ja-JP" altLang="en-US" dirty="0"/>
            </a:p>
          </p:txBody>
        </p:sp>
        <p:sp>
          <p:nvSpPr>
            <p:cNvPr id="13" name="フローチャート: 代替処理 12">
              <a:extLst>
                <a:ext uri="{FF2B5EF4-FFF2-40B4-BE49-F238E27FC236}">
                  <a16:creationId xmlns:a16="http://schemas.microsoft.com/office/drawing/2014/main" id="{868321AA-337E-452A-98E0-DEB86A570A42}"/>
                </a:ext>
              </a:extLst>
            </p:cNvPr>
            <p:cNvSpPr/>
            <p:nvPr/>
          </p:nvSpPr>
          <p:spPr>
            <a:xfrm>
              <a:off x="8880291" y="3268593"/>
              <a:ext cx="1080000" cy="10800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現在の</a:t>
              </a:r>
              <a:r>
                <a:rPr kumimoji="1" lang="en-US" altLang="ja-JP" dirty="0"/>
                <a:t>proof</a:t>
              </a:r>
              <a:endParaRPr kumimoji="1" lang="ja-JP" altLang="en-US" dirty="0"/>
            </a:p>
          </p:txBody>
        </p:sp>
        <p:sp>
          <p:nvSpPr>
            <p:cNvPr id="14" name="フローチャート: 代替処理 13">
              <a:extLst>
                <a:ext uri="{FF2B5EF4-FFF2-40B4-BE49-F238E27FC236}">
                  <a16:creationId xmlns:a16="http://schemas.microsoft.com/office/drawing/2014/main" id="{4DEADE09-431E-4FA5-8B27-69409F60953C}"/>
                </a:ext>
              </a:extLst>
            </p:cNvPr>
            <p:cNvSpPr/>
            <p:nvPr/>
          </p:nvSpPr>
          <p:spPr>
            <a:xfrm>
              <a:off x="4391707"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t>三個前</a:t>
              </a:r>
              <a:r>
                <a:rPr lang="en-US" altLang="ja-JP" dirty="0"/>
                <a:t>proof</a:t>
              </a:r>
              <a:endParaRPr kumimoji="1" lang="ja-JP" altLang="en-US" dirty="0"/>
            </a:p>
          </p:txBody>
        </p:sp>
      </p:grpSp>
      <p:sp>
        <p:nvSpPr>
          <p:cNvPr id="15" name="タイトル 1">
            <a:extLst>
              <a:ext uri="{FF2B5EF4-FFF2-40B4-BE49-F238E27FC236}">
                <a16:creationId xmlns:a16="http://schemas.microsoft.com/office/drawing/2014/main" id="{FAA4E809-420B-4007-A2EA-E2E7CE4ADB49}"/>
              </a:ext>
            </a:extLst>
          </p:cNvPr>
          <p:cNvSpPr>
            <a:spLocks noGrp="1"/>
          </p:cNvSpPr>
          <p:nvPr>
            <p:ph type="title"/>
          </p:nvPr>
        </p:nvSpPr>
        <p:spPr>
          <a:xfrm>
            <a:off x="838200" y="365125"/>
            <a:ext cx="10515600" cy="1325563"/>
          </a:xfrm>
        </p:spPr>
        <p:txBody>
          <a:bodyPr/>
          <a:lstStyle/>
          <a:p>
            <a:r>
              <a:rPr kumimoji="1" lang="ja-JP" altLang="en-US" dirty="0"/>
              <a:t>プルーフは継承される</a:t>
            </a:r>
          </a:p>
        </p:txBody>
      </p:sp>
      <p:grpSp>
        <p:nvGrpSpPr>
          <p:cNvPr id="19" name="グループ化 18">
            <a:extLst>
              <a:ext uri="{FF2B5EF4-FFF2-40B4-BE49-F238E27FC236}">
                <a16:creationId xmlns:a16="http://schemas.microsoft.com/office/drawing/2014/main" id="{A2BDB593-21A4-4560-8A9A-D16F2C463A82}"/>
              </a:ext>
            </a:extLst>
          </p:cNvPr>
          <p:cNvGrpSpPr/>
          <p:nvPr/>
        </p:nvGrpSpPr>
        <p:grpSpPr>
          <a:xfrm>
            <a:off x="7844246" y="5412875"/>
            <a:ext cx="1080000" cy="1080000"/>
            <a:chOff x="7260293" y="4477422"/>
            <a:chExt cx="1080000" cy="1080000"/>
          </a:xfrm>
        </p:grpSpPr>
        <p:sp>
          <p:nvSpPr>
            <p:cNvPr id="16" name="フローチャート: 代替処理 15">
              <a:extLst>
                <a:ext uri="{FF2B5EF4-FFF2-40B4-BE49-F238E27FC236}">
                  <a16:creationId xmlns:a16="http://schemas.microsoft.com/office/drawing/2014/main" id="{82083E78-D23F-4DDF-9600-D2E9042BFF78}"/>
                </a:ext>
              </a:extLst>
            </p:cNvPr>
            <p:cNvSpPr/>
            <p:nvPr/>
          </p:nvSpPr>
          <p:spPr>
            <a:xfrm>
              <a:off x="7260293" y="4477422"/>
              <a:ext cx="1080000" cy="1080000"/>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dirty="0"/>
            </a:p>
          </p:txBody>
        </p:sp>
        <p:pic>
          <p:nvPicPr>
            <p:cNvPr id="18" name="グラフィックス 17" descr="悪魔の顔 (塗りつぶし) 単色塗りつぶし">
              <a:extLst>
                <a:ext uri="{FF2B5EF4-FFF2-40B4-BE49-F238E27FC236}">
                  <a16:creationId xmlns:a16="http://schemas.microsoft.com/office/drawing/2014/main" id="{2213484C-1043-4AFD-8918-5ECA3ACBFC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3093" y="4560222"/>
              <a:ext cx="914400" cy="914400"/>
            </a:xfrm>
            <a:prstGeom prst="rect">
              <a:avLst/>
            </a:prstGeom>
          </p:spPr>
        </p:pic>
      </p:grpSp>
      <p:sp>
        <p:nvSpPr>
          <p:cNvPr id="20" name="吹き出し: 円形 19">
            <a:extLst>
              <a:ext uri="{FF2B5EF4-FFF2-40B4-BE49-F238E27FC236}">
                <a16:creationId xmlns:a16="http://schemas.microsoft.com/office/drawing/2014/main" id="{7DB7CC57-2E3A-4798-B969-FB221038A511}"/>
              </a:ext>
            </a:extLst>
          </p:cNvPr>
          <p:cNvSpPr/>
          <p:nvPr/>
        </p:nvSpPr>
        <p:spPr>
          <a:xfrm>
            <a:off x="8924246" y="5084512"/>
            <a:ext cx="2455817" cy="1325563"/>
          </a:xfrm>
          <a:prstGeom prst="wedgeEllipse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t>親が変わりましたわ</a:t>
            </a:r>
          </a:p>
        </p:txBody>
      </p:sp>
      <p:sp>
        <p:nvSpPr>
          <p:cNvPr id="21" name="吹き出し: 円形 20">
            <a:extLst>
              <a:ext uri="{FF2B5EF4-FFF2-40B4-BE49-F238E27FC236}">
                <a16:creationId xmlns:a16="http://schemas.microsoft.com/office/drawing/2014/main" id="{01F2156B-BD38-410A-915C-EE6FA74C374D}"/>
              </a:ext>
            </a:extLst>
          </p:cNvPr>
          <p:cNvSpPr/>
          <p:nvPr/>
        </p:nvSpPr>
        <p:spPr>
          <a:xfrm>
            <a:off x="5161903" y="5001781"/>
            <a:ext cx="2455817" cy="1325563"/>
          </a:xfrm>
          <a:prstGeom prst="wedgeEllipseCallout">
            <a:avLst>
              <a:gd name="adj1" fmla="val 32004"/>
              <a:gd name="adj2" fmla="val 6578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子供じゃない！</a:t>
            </a:r>
            <a:endParaRPr kumimoji="1" lang="ja-JP" altLang="en-US" dirty="0"/>
          </a:p>
        </p:txBody>
      </p:sp>
    </p:spTree>
    <p:extLst>
      <p:ext uri="{BB962C8B-B14F-4D97-AF65-F5344CB8AC3E}">
        <p14:creationId xmlns:p14="http://schemas.microsoft.com/office/powerpoint/2010/main" val="142521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B13630-726F-4374-A47F-80BC6425CD4E}"/>
              </a:ext>
            </a:extLst>
          </p:cNvPr>
          <p:cNvSpPr>
            <a:spLocks noGrp="1"/>
          </p:cNvSpPr>
          <p:nvPr>
            <p:ph type="title"/>
          </p:nvPr>
        </p:nvSpPr>
        <p:spPr>
          <a:xfrm>
            <a:off x="838200" y="365125"/>
            <a:ext cx="5867400" cy="1325563"/>
          </a:xfrm>
        </p:spPr>
        <p:txBody>
          <a:bodyPr>
            <a:normAutofit/>
          </a:bodyPr>
          <a:lstStyle/>
          <a:p>
            <a:r>
              <a:rPr lang="ja-JP" altLang="en-US" sz="3600" dirty="0"/>
              <a:t>③プルーフ・オブ・ワーク</a:t>
            </a:r>
            <a:endParaRPr kumimoji="1" lang="ja-JP" altLang="en-US" sz="3600" dirty="0"/>
          </a:p>
        </p:txBody>
      </p:sp>
      <p:pic>
        <p:nvPicPr>
          <p:cNvPr id="5" name="グラフィックス 4" descr="ロボット 枠線">
            <a:extLst>
              <a:ext uri="{FF2B5EF4-FFF2-40B4-BE49-F238E27FC236}">
                <a16:creationId xmlns:a16="http://schemas.microsoft.com/office/drawing/2014/main" id="{58A83DF7-F3E2-4128-A6A2-7BBD67D395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6000" y="1685608"/>
            <a:ext cx="1080000" cy="1080000"/>
          </a:xfrm>
          <a:prstGeom prst="rect">
            <a:avLst/>
          </a:prstGeom>
        </p:spPr>
      </p:pic>
      <p:sp>
        <p:nvSpPr>
          <p:cNvPr id="6" name="吹き出し: 円形 5">
            <a:extLst>
              <a:ext uri="{FF2B5EF4-FFF2-40B4-BE49-F238E27FC236}">
                <a16:creationId xmlns:a16="http://schemas.microsoft.com/office/drawing/2014/main" id="{94F1B02A-19BF-46DE-A2B0-88D4D45FEF8E}"/>
              </a:ext>
            </a:extLst>
          </p:cNvPr>
          <p:cNvSpPr/>
          <p:nvPr/>
        </p:nvSpPr>
        <p:spPr>
          <a:xfrm>
            <a:off x="6861040" y="516255"/>
            <a:ext cx="3169920" cy="1837214"/>
          </a:xfrm>
          <a:prstGeom prst="wedgeEllipseCallout">
            <a:avLst>
              <a:gd name="adj1" fmla="val -53800"/>
              <a:gd name="adj2" fmla="val 4259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問題</a:t>
            </a:r>
            <a:endParaRPr kumimoji="1" lang="en-US" altLang="ja-JP" dirty="0"/>
          </a:p>
          <a:p>
            <a:pPr algn="ctr"/>
            <a:r>
              <a:rPr lang="en-US" altLang="ja-JP" dirty="0"/>
              <a:t>x</a:t>
            </a:r>
            <a:r>
              <a:rPr kumimoji="1" lang="en-US" altLang="ja-JP" dirty="0"/>
              <a:t>=5</a:t>
            </a:r>
            <a:r>
              <a:rPr kumimoji="1" lang="ja-JP" altLang="en-US" dirty="0"/>
              <a:t>、</a:t>
            </a:r>
            <a:endParaRPr kumimoji="1" lang="en-US" altLang="ja-JP" dirty="0"/>
          </a:p>
          <a:p>
            <a:pPr algn="ctr"/>
            <a:r>
              <a:rPr lang="en-US" altLang="ja-JP" dirty="0"/>
              <a:t>x*y</a:t>
            </a:r>
            <a:r>
              <a:rPr lang="ja-JP" altLang="en-US" dirty="0"/>
              <a:t>の</a:t>
            </a:r>
            <a:r>
              <a:rPr lang="en-US" altLang="ja-JP" dirty="0"/>
              <a:t>hash</a:t>
            </a:r>
            <a:r>
              <a:rPr lang="ja-JP" altLang="en-US" dirty="0"/>
              <a:t>は</a:t>
            </a:r>
            <a:r>
              <a:rPr lang="en-US" altLang="ja-JP" dirty="0"/>
              <a:t>0</a:t>
            </a:r>
            <a:r>
              <a:rPr lang="ja-JP" altLang="en-US" dirty="0"/>
              <a:t>、</a:t>
            </a:r>
            <a:endParaRPr lang="en-US" altLang="ja-JP" dirty="0"/>
          </a:p>
          <a:p>
            <a:pPr algn="ctr"/>
            <a:r>
              <a:rPr kumimoji="1" lang="en-US" altLang="ja-JP" dirty="0"/>
              <a:t>y</a:t>
            </a:r>
            <a:r>
              <a:rPr kumimoji="1" lang="ja-JP" altLang="en-US" dirty="0"/>
              <a:t>を求めて！</a:t>
            </a:r>
          </a:p>
        </p:txBody>
      </p:sp>
      <p:pic>
        <p:nvPicPr>
          <p:cNvPr id="8" name="グラフィックス 7" descr="ユーザー 単色塗りつぶし">
            <a:extLst>
              <a:ext uri="{FF2B5EF4-FFF2-40B4-BE49-F238E27FC236}">
                <a16:creationId xmlns:a16="http://schemas.microsoft.com/office/drawing/2014/main" id="{7904ADFE-AE40-45AE-A06F-2BC2C8A58D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1874" y="4119830"/>
            <a:ext cx="977487" cy="1099885"/>
          </a:xfrm>
          <a:prstGeom prst="rect">
            <a:avLst/>
          </a:prstGeom>
        </p:spPr>
      </p:pic>
      <p:pic>
        <p:nvPicPr>
          <p:cNvPr id="10" name="グラフィックス 9" descr="ユーザー 単色塗りつぶし">
            <a:extLst>
              <a:ext uri="{FF2B5EF4-FFF2-40B4-BE49-F238E27FC236}">
                <a16:creationId xmlns:a16="http://schemas.microsoft.com/office/drawing/2014/main" id="{8C260B07-7D3C-45B6-ABA5-6CB3F8EFB1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7508" y="4119830"/>
            <a:ext cx="977487" cy="1099885"/>
          </a:xfrm>
          <a:prstGeom prst="rect">
            <a:avLst/>
          </a:prstGeom>
        </p:spPr>
      </p:pic>
      <p:pic>
        <p:nvPicPr>
          <p:cNvPr id="11" name="グラフィックス 10" descr="ユーザー 単色塗りつぶし">
            <a:extLst>
              <a:ext uri="{FF2B5EF4-FFF2-40B4-BE49-F238E27FC236}">
                <a16:creationId xmlns:a16="http://schemas.microsoft.com/office/drawing/2014/main" id="{E9FD432A-4EA1-4C18-A098-7BCDDB7F00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92639" y="4119831"/>
            <a:ext cx="977487" cy="1099885"/>
          </a:xfrm>
          <a:prstGeom prst="rect">
            <a:avLst/>
          </a:prstGeom>
        </p:spPr>
      </p:pic>
      <p:sp>
        <p:nvSpPr>
          <p:cNvPr id="12" name="吹き出し: 円形 11">
            <a:extLst>
              <a:ext uri="{FF2B5EF4-FFF2-40B4-BE49-F238E27FC236}">
                <a16:creationId xmlns:a16="http://schemas.microsoft.com/office/drawing/2014/main" id="{076E883D-A19F-4B1B-BD41-45FE4069C64F}"/>
              </a:ext>
            </a:extLst>
          </p:cNvPr>
          <p:cNvSpPr/>
          <p:nvPr/>
        </p:nvSpPr>
        <p:spPr>
          <a:xfrm>
            <a:off x="1039509" y="3254253"/>
            <a:ext cx="2388908" cy="1099886"/>
          </a:xfrm>
          <a:prstGeom prst="wedgeEllipseCallout">
            <a:avLst>
              <a:gd name="adj1" fmla="val 35523"/>
              <a:gd name="adj2" fmla="val 6441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計算難しいな</a:t>
            </a:r>
          </a:p>
        </p:txBody>
      </p:sp>
      <p:sp>
        <p:nvSpPr>
          <p:cNvPr id="13" name="吹き出し: 円形 12">
            <a:extLst>
              <a:ext uri="{FF2B5EF4-FFF2-40B4-BE49-F238E27FC236}">
                <a16:creationId xmlns:a16="http://schemas.microsoft.com/office/drawing/2014/main" id="{7D91B285-11B7-4A01-8DFA-B9960D7CE438}"/>
              </a:ext>
            </a:extLst>
          </p:cNvPr>
          <p:cNvSpPr/>
          <p:nvPr/>
        </p:nvSpPr>
        <p:spPr>
          <a:xfrm>
            <a:off x="4065724" y="3133155"/>
            <a:ext cx="2388908" cy="1099886"/>
          </a:xfrm>
          <a:prstGeom prst="wedgeEllipseCallout">
            <a:avLst>
              <a:gd name="adj1" fmla="val 39533"/>
              <a:gd name="adj2" fmla="val 6282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一番にとくと報酬をもらえるぞ</a:t>
            </a:r>
            <a:endParaRPr kumimoji="1" lang="ja-JP" altLang="en-US" dirty="0"/>
          </a:p>
        </p:txBody>
      </p:sp>
      <p:sp>
        <p:nvSpPr>
          <p:cNvPr id="14" name="吹き出し: 円形 13">
            <a:extLst>
              <a:ext uri="{FF2B5EF4-FFF2-40B4-BE49-F238E27FC236}">
                <a16:creationId xmlns:a16="http://schemas.microsoft.com/office/drawing/2014/main" id="{340D6DEF-1669-4B02-8574-5FE10C9B9E44}"/>
              </a:ext>
            </a:extLst>
          </p:cNvPr>
          <p:cNvSpPr/>
          <p:nvPr/>
        </p:nvSpPr>
        <p:spPr>
          <a:xfrm>
            <a:off x="9170126" y="3019944"/>
            <a:ext cx="2388908" cy="1099886"/>
          </a:xfrm>
          <a:prstGeom prst="wedgeEllipseCallout">
            <a:avLst>
              <a:gd name="adj1" fmla="val -37749"/>
              <a:gd name="adj2" fmla="val 6124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世の中競争</a:t>
            </a:r>
          </a:p>
        </p:txBody>
      </p:sp>
    </p:spTree>
    <p:extLst>
      <p:ext uri="{BB962C8B-B14F-4D97-AF65-F5344CB8AC3E}">
        <p14:creationId xmlns:p14="http://schemas.microsoft.com/office/powerpoint/2010/main" val="22448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10;&#10;自動的に生成された説明">
            <a:extLst>
              <a:ext uri="{FF2B5EF4-FFF2-40B4-BE49-F238E27FC236}">
                <a16:creationId xmlns:a16="http://schemas.microsoft.com/office/drawing/2014/main" id="{D047CCB9-5545-4C9C-8BB7-B5C29C4EF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04" y="600379"/>
            <a:ext cx="11630592" cy="5657242"/>
          </a:xfrm>
          <a:prstGeom prst="rect">
            <a:avLst/>
          </a:prstGeom>
        </p:spPr>
      </p:pic>
    </p:spTree>
    <p:extLst>
      <p:ext uri="{BB962C8B-B14F-4D97-AF65-F5344CB8AC3E}">
        <p14:creationId xmlns:p14="http://schemas.microsoft.com/office/powerpoint/2010/main" val="282014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10;&#10;自動的に生成された説明">
            <a:extLst>
              <a:ext uri="{FF2B5EF4-FFF2-40B4-BE49-F238E27FC236}">
                <a16:creationId xmlns:a16="http://schemas.microsoft.com/office/drawing/2014/main" id="{546D8CD3-53D1-4919-B170-E74D5D74D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0" y="985520"/>
            <a:ext cx="12095279" cy="4530707"/>
          </a:xfrm>
          <a:prstGeom prst="rect">
            <a:avLst/>
          </a:prstGeom>
        </p:spPr>
      </p:pic>
      <p:sp>
        <p:nvSpPr>
          <p:cNvPr id="6" name="テキスト ボックス 5">
            <a:extLst>
              <a:ext uri="{FF2B5EF4-FFF2-40B4-BE49-F238E27FC236}">
                <a16:creationId xmlns:a16="http://schemas.microsoft.com/office/drawing/2014/main" id="{724A8FF8-EEC8-485D-A5E7-155BBC2EA174}"/>
              </a:ext>
            </a:extLst>
          </p:cNvPr>
          <p:cNvSpPr txBox="1"/>
          <p:nvPr/>
        </p:nvSpPr>
        <p:spPr>
          <a:xfrm>
            <a:off x="7898673" y="5965372"/>
            <a:ext cx="3648892" cy="646331"/>
          </a:xfrm>
          <a:prstGeom prst="rect">
            <a:avLst/>
          </a:prstGeom>
          <a:noFill/>
        </p:spPr>
        <p:txBody>
          <a:bodyPr wrap="square" rtlCol="0">
            <a:spAutoFit/>
          </a:bodyPr>
          <a:lstStyle/>
          <a:p>
            <a:r>
              <a:rPr kumimoji="1" lang="en-US" altLang="ja-JP" dirty="0"/>
              <a:t>Sha256</a:t>
            </a:r>
            <a:r>
              <a:rPr kumimoji="1" lang="ja-JP" altLang="en-US" dirty="0"/>
              <a:t>はブロックチェーン特有の暗号化アルゴリズム</a:t>
            </a:r>
          </a:p>
        </p:txBody>
      </p:sp>
    </p:spTree>
    <p:extLst>
      <p:ext uri="{BB962C8B-B14F-4D97-AF65-F5344CB8AC3E}">
        <p14:creationId xmlns:p14="http://schemas.microsoft.com/office/powerpoint/2010/main" val="228256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EA569-038B-445C-B28F-5005E6BD403D}"/>
              </a:ext>
            </a:extLst>
          </p:cNvPr>
          <p:cNvSpPr>
            <a:spLocks noGrp="1"/>
          </p:cNvSpPr>
          <p:nvPr>
            <p:ph type="title"/>
          </p:nvPr>
        </p:nvSpPr>
        <p:spPr/>
        <p:txBody>
          <a:bodyPr/>
          <a:lstStyle/>
          <a:p>
            <a:r>
              <a:rPr kumimoji="1" lang="ja-JP" altLang="en-US" dirty="0"/>
              <a:t>④報酬をもらう</a:t>
            </a:r>
          </a:p>
        </p:txBody>
      </p:sp>
      <p:sp>
        <p:nvSpPr>
          <p:cNvPr id="3" name="コンテンツ プレースホルダー 2">
            <a:extLst>
              <a:ext uri="{FF2B5EF4-FFF2-40B4-BE49-F238E27FC236}">
                <a16:creationId xmlns:a16="http://schemas.microsoft.com/office/drawing/2014/main" id="{0A1D5CB9-F894-42ED-9C62-55020F358D4B}"/>
              </a:ext>
            </a:extLst>
          </p:cNvPr>
          <p:cNvSpPr>
            <a:spLocks noGrp="1"/>
          </p:cNvSpPr>
          <p:nvPr>
            <p:ph idx="1"/>
          </p:nvPr>
        </p:nvSpPr>
        <p:spPr/>
        <p:txBody>
          <a:bodyPr/>
          <a:lstStyle/>
          <a:p>
            <a:pPr marL="514350" indent="-514350">
              <a:buFont typeface="+mj-lt"/>
              <a:buAutoNum type="arabicPeriod"/>
            </a:pPr>
            <a:r>
              <a:rPr lang="ja-JP" altLang="en-US" dirty="0"/>
              <a:t>プルーフ・オブ・ワークで</a:t>
            </a:r>
            <a:r>
              <a:rPr lang="en-US" altLang="ja-JP" dirty="0"/>
              <a:t>proof</a:t>
            </a:r>
            <a:r>
              <a:rPr lang="ja-JP" altLang="en-US" dirty="0"/>
              <a:t>の確認</a:t>
            </a:r>
            <a:endParaRPr lang="en-US" altLang="ja-JP" dirty="0"/>
          </a:p>
          <a:p>
            <a:pPr marL="514350" indent="-514350">
              <a:buFont typeface="+mj-lt"/>
              <a:buAutoNum type="arabicPeriod"/>
            </a:pPr>
            <a:r>
              <a:rPr kumimoji="1" lang="ja-JP" altLang="en-US" dirty="0"/>
              <a:t>正解であった場合、</a:t>
            </a:r>
            <a:r>
              <a:rPr kumimoji="1" lang="en-US" altLang="ja-JP" dirty="0"/>
              <a:t>Block</a:t>
            </a:r>
            <a:r>
              <a:rPr kumimoji="1" lang="ja-JP" altLang="en-US" dirty="0"/>
              <a:t>はチェーンに追加</a:t>
            </a:r>
            <a:r>
              <a:rPr kumimoji="1" lang="en-US" altLang="ja-JP" dirty="0"/>
              <a:t>(</a:t>
            </a:r>
            <a:r>
              <a:rPr kumimoji="1" lang="ja-JP" altLang="en-US" dirty="0"/>
              <a:t>採掘</a:t>
            </a:r>
            <a:r>
              <a:rPr kumimoji="1" lang="en-US" altLang="ja-JP" dirty="0"/>
              <a:t>)</a:t>
            </a:r>
            <a:r>
              <a:rPr kumimoji="1" lang="ja-JP" altLang="en-US" dirty="0"/>
              <a:t>される</a:t>
            </a:r>
            <a:endParaRPr kumimoji="1" lang="en-US" altLang="ja-JP" dirty="0"/>
          </a:p>
          <a:p>
            <a:pPr marL="514350" indent="-514350">
              <a:buFont typeface="+mj-lt"/>
              <a:buAutoNum type="arabicPeriod"/>
            </a:pPr>
            <a:r>
              <a:rPr lang="ja-JP" altLang="en-US" dirty="0"/>
              <a:t>採掘者にコインを上げる</a:t>
            </a:r>
            <a:endParaRPr lang="en-US" altLang="ja-JP" dirty="0"/>
          </a:p>
          <a:p>
            <a:pPr marL="514350" indent="-514350">
              <a:buFont typeface="+mj-lt"/>
              <a:buAutoNum type="arabicPeriod"/>
            </a:pPr>
            <a:endParaRPr kumimoji="1" lang="en-US" altLang="ja-JP" dirty="0"/>
          </a:p>
          <a:p>
            <a:pPr marL="0" indent="0">
              <a:buNone/>
            </a:pPr>
            <a:r>
              <a:rPr kumimoji="1" lang="ja-JP" altLang="en-US" dirty="0"/>
              <a:t>冒頭に戻る</a:t>
            </a:r>
          </a:p>
        </p:txBody>
      </p:sp>
    </p:spTree>
    <p:extLst>
      <p:ext uri="{BB962C8B-B14F-4D97-AF65-F5344CB8AC3E}">
        <p14:creationId xmlns:p14="http://schemas.microsoft.com/office/powerpoint/2010/main" val="2946417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43B82-529B-4B68-BC88-57BA5D7FDFAD}"/>
              </a:ext>
            </a:extLst>
          </p:cNvPr>
          <p:cNvSpPr>
            <a:spLocks noGrp="1"/>
          </p:cNvSpPr>
          <p:nvPr>
            <p:ph type="title"/>
          </p:nvPr>
        </p:nvSpPr>
        <p:spPr/>
        <p:txBody>
          <a:bodyPr/>
          <a:lstStyle/>
          <a:p>
            <a:r>
              <a:rPr kumimoji="1" lang="ja-JP" altLang="en-US" dirty="0"/>
              <a:t>参考</a:t>
            </a:r>
          </a:p>
        </p:txBody>
      </p:sp>
      <p:sp>
        <p:nvSpPr>
          <p:cNvPr id="3" name="コンテンツ プレースホルダー 2">
            <a:extLst>
              <a:ext uri="{FF2B5EF4-FFF2-40B4-BE49-F238E27FC236}">
                <a16:creationId xmlns:a16="http://schemas.microsoft.com/office/drawing/2014/main" id="{D36CFFA8-DC06-4F04-9D1E-2BCF14A853E4}"/>
              </a:ext>
            </a:extLst>
          </p:cNvPr>
          <p:cNvSpPr>
            <a:spLocks noGrp="1"/>
          </p:cNvSpPr>
          <p:nvPr>
            <p:ph idx="1"/>
          </p:nvPr>
        </p:nvSpPr>
        <p:spPr/>
        <p:txBody>
          <a:bodyPr/>
          <a:lstStyle/>
          <a:p>
            <a:r>
              <a:rPr lang="en-US" altLang="ja-JP" b="0" i="0" u="none" strike="noStrike" dirty="0">
                <a:solidFill>
                  <a:srgbClr val="6200AC"/>
                </a:solidFill>
                <a:effectLst/>
                <a:latin typeface="-apple-system"/>
                <a:hlinkClick r:id="rId2"/>
              </a:rPr>
              <a:t>Learn Blockchains by Building One</a:t>
            </a:r>
            <a:r>
              <a:rPr lang="ja-JP" altLang="en-US" b="0" i="0" u="none" strike="noStrike" dirty="0">
                <a:solidFill>
                  <a:srgbClr val="6200AC"/>
                </a:solidFill>
                <a:effectLst/>
                <a:latin typeface="-apple-system"/>
                <a:hlinkClick r:id="rId2"/>
              </a:rPr>
              <a:t>　</a:t>
            </a:r>
            <a:r>
              <a:rPr lang="en-US" altLang="ja-JP" b="0" i="0" u="none" strike="noStrike" dirty="0">
                <a:solidFill>
                  <a:srgbClr val="6200AC"/>
                </a:solidFill>
                <a:effectLst/>
                <a:latin typeface="-apple-system"/>
                <a:hlinkClick r:id="rId2"/>
              </a:rPr>
              <a:t>- The fastest way to learn how Blockchains work is to build one</a:t>
            </a:r>
            <a:r>
              <a:rPr lang="en-US" altLang="ja-JP" b="0" i="0" u="none" strike="noStrike" dirty="0">
                <a:solidFill>
                  <a:srgbClr val="6200AC"/>
                </a:solidFill>
                <a:effectLst/>
                <a:latin typeface="-apple-system"/>
              </a:rPr>
              <a:t> (</a:t>
            </a:r>
            <a:r>
              <a:rPr lang="en-US" altLang="ja-JP" b="0" i="0" u="none" strike="noStrike" dirty="0">
                <a:solidFill>
                  <a:srgbClr val="6200AC"/>
                </a:solidFill>
                <a:effectLst/>
                <a:latin typeface="-apple-system"/>
                <a:hlinkClick r:id="rId3"/>
              </a:rPr>
              <a:t>Daniel van Flymen</a:t>
            </a:r>
            <a:r>
              <a:rPr lang="en-US" altLang="ja-JP" b="0" i="0" u="none" strike="noStrike" dirty="0">
                <a:solidFill>
                  <a:srgbClr val="6200AC"/>
                </a:solidFill>
                <a:effectLst/>
                <a:latin typeface="-apple-system"/>
              </a:rPr>
              <a:t>)</a:t>
            </a:r>
          </a:p>
          <a:p>
            <a:endParaRPr kumimoji="1" lang="en-US" altLang="ja-JP" dirty="0">
              <a:solidFill>
                <a:srgbClr val="6200AC"/>
              </a:solidFill>
              <a:latin typeface="-apple-system"/>
            </a:endParaRPr>
          </a:p>
          <a:p>
            <a:pPr algn="l"/>
            <a:r>
              <a:rPr lang="ja-JP" altLang="en-US" dirty="0">
                <a:solidFill>
                  <a:srgbClr val="6200AC"/>
                </a:solidFill>
                <a:latin typeface="-apple-system"/>
              </a:rPr>
              <a:t>和訳</a:t>
            </a:r>
            <a:r>
              <a:rPr lang="en-US" altLang="ja-JP" dirty="0">
                <a:solidFill>
                  <a:srgbClr val="6200AC"/>
                </a:solidFill>
                <a:latin typeface="-apple-system"/>
              </a:rPr>
              <a:t>:</a:t>
            </a:r>
            <a:r>
              <a:rPr lang="ja-JP" altLang="en-US" b="1" i="0" dirty="0">
                <a:solidFill>
                  <a:srgbClr val="333333"/>
                </a:solidFill>
                <a:effectLst/>
                <a:latin typeface="-apple-system"/>
                <a:hlinkClick r:id="rId4"/>
              </a:rPr>
              <a:t>ブロックチェーンを作ることで学ぶ </a:t>
            </a:r>
            <a:r>
              <a:rPr lang="en-US" altLang="ja-JP" b="1" i="0" dirty="0">
                <a:solidFill>
                  <a:srgbClr val="333333"/>
                </a:solidFill>
                <a:effectLst/>
                <a:latin typeface="-apple-system"/>
                <a:hlinkClick r:id="rId4"/>
              </a:rPr>
              <a:t>〜</a:t>
            </a:r>
            <a:r>
              <a:rPr lang="ja-JP" altLang="en-US" b="1" i="0" dirty="0">
                <a:solidFill>
                  <a:srgbClr val="333333"/>
                </a:solidFill>
                <a:effectLst/>
                <a:latin typeface="-apple-system"/>
                <a:hlinkClick r:id="rId4"/>
              </a:rPr>
              <a:t>ブロックチェーンがどのように動いているのか学ぶ最速の方法は作ってみることだ</a:t>
            </a:r>
            <a:r>
              <a:rPr lang="en-US" altLang="ja-JP" b="1" i="0" dirty="0">
                <a:solidFill>
                  <a:srgbClr val="333333"/>
                </a:solidFill>
                <a:effectLst/>
                <a:latin typeface="-apple-system"/>
                <a:hlinkClick r:id="rId4"/>
              </a:rPr>
              <a:t>〜</a:t>
            </a:r>
            <a:r>
              <a:rPr lang="en-US" altLang="ja-JP" b="1" dirty="0">
                <a:solidFill>
                  <a:srgbClr val="333333"/>
                </a:solidFill>
                <a:latin typeface="-apple-system"/>
              </a:rPr>
              <a:t>(</a:t>
            </a:r>
            <a:r>
              <a:rPr lang="en-US" altLang="ja-JP" b="0" i="0" u="none" strike="noStrike" dirty="0">
                <a:solidFill>
                  <a:srgbClr val="333333"/>
                </a:solidFill>
                <a:effectLst/>
                <a:latin typeface="-apple-system"/>
                <a:hlinkClick r:id="rId5"/>
              </a:rPr>
              <a:t>hidehiro98</a:t>
            </a:r>
            <a:r>
              <a:rPr lang="en-US" altLang="ja-JP" b="1" dirty="0">
                <a:solidFill>
                  <a:srgbClr val="333333"/>
                </a:solidFill>
                <a:latin typeface="-apple-system"/>
              </a:rPr>
              <a:t>)</a:t>
            </a:r>
          </a:p>
          <a:p>
            <a:pPr algn="l"/>
            <a:endParaRPr lang="en-US" altLang="ja-JP" b="1" i="0" dirty="0">
              <a:solidFill>
                <a:srgbClr val="333333"/>
              </a:solidFill>
              <a:effectLst/>
              <a:latin typeface="-apple-system"/>
            </a:endParaRPr>
          </a:p>
          <a:p>
            <a:pPr algn="l"/>
            <a:r>
              <a:rPr lang="en-US" altLang="ja-JP" b="1" dirty="0" err="1">
                <a:solidFill>
                  <a:srgbClr val="333333"/>
                </a:solidFill>
                <a:latin typeface="-apple-system"/>
              </a:rPr>
              <a:t>Moffy</a:t>
            </a:r>
            <a:r>
              <a:rPr lang="ja-JP" altLang="en-US" b="1" dirty="0">
                <a:solidFill>
                  <a:srgbClr val="333333"/>
                </a:solidFill>
                <a:latin typeface="-apple-system"/>
              </a:rPr>
              <a:t>の</a:t>
            </a:r>
            <a:r>
              <a:rPr lang="ja-JP" altLang="en-US" b="1" dirty="0">
                <a:solidFill>
                  <a:srgbClr val="333333"/>
                </a:solidFill>
                <a:latin typeface="-apple-system"/>
                <a:hlinkClick r:id="rId6"/>
              </a:rPr>
              <a:t>リメイクコード</a:t>
            </a:r>
            <a:endParaRPr kumimoji="1" lang="ja-JP" altLang="en-US" dirty="0"/>
          </a:p>
        </p:txBody>
      </p:sp>
    </p:spTree>
    <p:extLst>
      <p:ext uri="{BB962C8B-B14F-4D97-AF65-F5344CB8AC3E}">
        <p14:creationId xmlns:p14="http://schemas.microsoft.com/office/powerpoint/2010/main" val="76353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B73180-EA2E-46A1-9BC6-1276909F6312}"/>
              </a:ext>
            </a:extLst>
          </p:cNvPr>
          <p:cNvSpPr>
            <a:spLocks noGrp="1"/>
          </p:cNvSpPr>
          <p:nvPr>
            <p:ph type="title"/>
          </p:nvPr>
        </p:nvSpPr>
        <p:spPr/>
        <p:txBody>
          <a:bodyPr/>
          <a:lstStyle/>
          <a:p>
            <a:r>
              <a:rPr kumimoji="1" lang="ja-JP" altLang="en-US" dirty="0"/>
              <a:t>インターネットは誰のもの？</a:t>
            </a:r>
          </a:p>
        </p:txBody>
      </p:sp>
      <p:sp>
        <p:nvSpPr>
          <p:cNvPr id="3" name="コンテンツ プレースホルダー 2">
            <a:extLst>
              <a:ext uri="{FF2B5EF4-FFF2-40B4-BE49-F238E27FC236}">
                <a16:creationId xmlns:a16="http://schemas.microsoft.com/office/drawing/2014/main" id="{E51DE672-C07C-4C24-B7F2-1A7FE2CCFA3F}"/>
              </a:ext>
            </a:extLst>
          </p:cNvPr>
          <p:cNvSpPr>
            <a:spLocks noGrp="1"/>
          </p:cNvSpPr>
          <p:nvPr>
            <p:ph idx="1"/>
          </p:nvPr>
        </p:nvSpPr>
        <p:spPr>
          <a:xfrm>
            <a:off x="838199" y="1473200"/>
            <a:ext cx="7347857" cy="5019675"/>
          </a:xfrm>
        </p:spPr>
        <p:txBody>
          <a:bodyPr>
            <a:normAutofit/>
          </a:bodyPr>
          <a:lstStyle/>
          <a:p>
            <a:r>
              <a:rPr kumimoji="1" lang="ja-JP" altLang="en-US" dirty="0"/>
              <a:t>みんなのもの？</a:t>
            </a:r>
            <a:endParaRPr kumimoji="1" lang="en-US" altLang="ja-JP" dirty="0"/>
          </a:p>
          <a:p>
            <a:endParaRPr lang="en-US" altLang="ja-JP" dirty="0"/>
          </a:p>
          <a:p>
            <a:r>
              <a:rPr kumimoji="1" lang="ja-JP" altLang="en-US" dirty="0"/>
              <a:t>ネットにも力関係がある</a:t>
            </a:r>
            <a:endParaRPr kumimoji="1" lang="en-US" altLang="ja-JP" dirty="0"/>
          </a:p>
          <a:p>
            <a:endParaRPr lang="en-US" altLang="ja-JP" dirty="0"/>
          </a:p>
          <a:p>
            <a:r>
              <a:rPr kumimoji="1" lang="en-US" altLang="ja-JP" dirty="0"/>
              <a:t>G</a:t>
            </a:r>
            <a:r>
              <a:rPr kumimoji="1" lang="ja-JP" altLang="en-US" dirty="0"/>
              <a:t>〇</a:t>
            </a:r>
            <a:r>
              <a:rPr kumimoji="1" lang="en-US" altLang="ja-JP" dirty="0"/>
              <a:t>ogle</a:t>
            </a:r>
            <a:r>
              <a:rPr kumimoji="1" lang="ja-JP" altLang="en-US" dirty="0"/>
              <a:t>や</a:t>
            </a:r>
            <a:r>
              <a:rPr lang="en-US" altLang="ja-JP" dirty="0" err="1"/>
              <a:t>amaz</a:t>
            </a:r>
            <a:r>
              <a:rPr lang="ja-JP" altLang="en-US" dirty="0"/>
              <a:t>〇</a:t>
            </a:r>
            <a:r>
              <a:rPr lang="en-US" altLang="ja-JP" dirty="0"/>
              <a:t>n</a:t>
            </a:r>
            <a:r>
              <a:rPr lang="ja-JP" altLang="en-US" dirty="0"/>
              <a:t>は個人情報を知ることができる</a:t>
            </a:r>
            <a:endParaRPr lang="en-US" altLang="ja-JP" dirty="0"/>
          </a:p>
          <a:p>
            <a:r>
              <a:rPr lang="ja-JP" altLang="en-US" dirty="0"/>
              <a:t>→我々は</a:t>
            </a:r>
            <a:r>
              <a:rPr lang="en-US" altLang="ja-JP" dirty="0"/>
              <a:t>google</a:t>
            </a:r>
            <a:r>
              <a:rPr lang="ja-JP" altLang="en-US" dirty="0"/>
              <a:t>のデータベースのありかを知らない</a:t>
            </a:r>
            <a:endParaRPr lang="en-US" altLang="ja-JP" dirty="0"/>
          </a:p>
          <a:p>
            <a:endParaRPr kumimoji="1" lang="en-US" altLang="ja-JP" dirty="0"/>
          </a:p>
          <a:p>
            <a:r>
              <a:rPr kumimoji="1" lang="ja-JP" altLang="en-US" dirty="0"/>
              <a:t>みんなが平等にやれるシステムないかな？</a:t>
            </a:r>
            <a:endParaRPr kumimoji="1" lang="en-US" altLang="ja-JP" dirty="0"/>
          </a:p>
          <a:p>
            <a:endParaRPr kumimoji="1" lang="ja-JP" altLang="en-US" dirty="0"/>
          </a:p>
        </p:txBody>
      </p:sp>
      <p:pic>
        <p:nvPicPr>
          <p:cNvPr id="4098" name="Picture 2" descr="Google">
            <a:extLst>
              <a:ext uri="{FF2B5EF4-FFF2-40B4-BE49-F238E27FC236}">
                <a16:creationId xmlns:a16="http://schemas.microsoft.com/office/drawing/2014/main" id="{B7C2CEA2-F8C3-42DE-9E3B-B3268ABEC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302" y="4001294"/>
            <a:ext cx="3048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15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B5ECA-EDD1-47CA-B596-288FC1A42981}"/>
              </a:ext>
            </a:extLst>
          </p:cNvPr>
          <p:cNvSpPr>
            <a:spLocks noGrp="1"/>
          </p:cNvSpPr>
          <p:nvPr>
            <p:ph type="title"/>
          </p:nvPr>
        </p:nvSpPr>
        <p:spPr/>
        <p:txBody>
          <a:bodyPr/>
          <a:lstStyle/>
          <a:p>
            <a:r>
              <a:rPr kumimoji="1" lang="ja-JP" altLang="en-US" dirty="0"/>
              <a:t>目標</a:t>
            </a:r>
          </a:p>
        </p:txBody>
      </p:sp>
      <p:sp>
        <p:nvSpPr>
          <p:cNvPr id="3" name="コンテンツ プレースホルダー 2">
            <a:extLst>
              <a:ext uri="{FF2B5EF4-FFF2-40B4-BE49-F238E27FC236}">
                <a16:creationId xmlns:a16="http://schemas.microsoft.com/office/drawing/2014/main" id="{A80F0E93-1EF3-4C19-B9CB-6981C1C7D3DB}"/>
              </a:ext>
            </a:extLst>
          </p:cNvPr>
          <p:cNvSpPr>
            <a:spLocks noGrp="1"/>
          </p:cNvSpPr>
          <p:nvPr>
            <p:ph idx="1"/>
          </p:nvPr>
        </p:nvSpPr>
        <p:spPr>
          <a:xfrm>
            <a:off x="838200" y="2639286"/>
            <a:ext cx="10515600" cy="1579427"/>
          </a:xfrm>
        </p:spPr>
        <p:txBody>
          <a:bodyPr>
            <a:normAutofit lnSpcReduction="10000"/>
          </a:bodyPr>
          <a:lstStyle/>
          <a:p>
            <a:pPr marL="0" indent="0">
              <a:buNone/>
            </a:pPr>
            <a:r>
              <a:rPr kumimoji="1" lang="en-US" altLang="ja-JP" sz="5400" dirty="0"/>
              <a:t>Blockchain</a:t>
            </a:r>
            <a:r>
              <a:rPr kumimoji="1" lang="ja-JP" altLang="en-US" sz="5400" dirty="0"/>
              <a:t>の概念を何となく人に説明できるようになろう！</a:t>
            </a:r>
          </a:p>
        </p:txBody>
      </p:sp>
    </p:spTree>
    <p:extLst>
      <p:ext uri="{BB962C8B-B14F-4D97-AF65-F5344CB8AC3E}">
        <p14:creationId xmlns:p14="http://schemas.microsoft.com/office/powerpoint/2010/main" val="232588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0E4CD-EDBC-45C9-82C1-8899723857C1}"/>
              </a:ext>
            </a:extLst>
          </p:cNvPr>
          <p:cNvSpPr>
            <a:spLocks noGrp="1"/>
          </p:cNvSpPr>
          <p:nvPr>
            <p:ph type="title"/>
          </p:nvPr>
        </p:nvSpPr>
        <p:spPr/>
        <p:txBody>
          <a:bodyPr/>
          <a:lstStyle/>
          <a:p>
            <a:r>
              <a:rPr lang="en-US" altLang="ja-JP" dirty="0"/>
              <a:t>Blockchain</a:t>
            </a:r>
            <a:r>
              <a:rPr lang="ja-JP" altLang="en-US" dirty="0"/>
              <a:t>の全体像</a:t>
            </a:r>
            <a:endParaRPr kumimoji="1" lang="ja-JP" altLang="en-US" dirty="0"/>
          </a:p>
        </p:txBody>
      </p:sp>
      <p:sp>
        <p:nvSpPr>
          <p:cNvPr id="3" name="コンテンツ プレースホルダー 2">
            <a:extLst>
              <a:ext uri="{FF2B5EF4-FFF2-40B4-BE49-F238E27FC236}">
                <a16:creationId xmlns:a16="http://schemas.microsoft.com/office/drawing/2014/main" id="{3BE261FF-F00D-42EE-B595-E2FCBAF17CA7}"/>
              </a:ext>
            </a:extLst>
          </p:cNvPr>
          <p:cNvSpPr>
            <a:spLocks noGrp="1"/>
          </p:cNvSpPr>
          <p:nvPr>
            <p:ph idx="1"/>
          </p:nvPr>
        </p:nvSpPr>
        <p:spPr>
          <a:xfrm>
            <a:off x="838200" y="1825624"/>
            <a:ext cx="10515600" cy="1163081"/>
          </a:xfrm>
        </p:spPr>
        <p:txBody>
          <a:bodyPr>
            <a:normAutofit/>
          </a:bodyPr>
          <a:lstStyle/>
          <a:p>
            <a:r>
              <a:rPr kumimoji="1" lang="ja-JP" altLang="en-US" dirty="0"/>
              <a:t>仮想通貨の取引内容を保存</a:t>
            </a:r>
            <a:endParaRPr kumimoji="1" lang="en-US" altLang="ja-JP" dirty="0"/>
          </a:p>
        </p:txBody>
      </p:sp>
      <p:sp>
        <p:nvSpPr>
          <p:cNvPr id="11" name="フローチャート: 代替処理 10">
            <a:extLst>
              <a:ext uri="{FF2B5EF4-FFF2-40B4-BE49-F238E27FC236}">
                <a16:creationId xmlns:a16="http://schemas.microsoft.com/office/drawing/2014/main" id="{726D292E-4204-4EF7-805F-27D1071D1D3A}"/>
              </a:ext>
            </a:extLst>
          </p:cNvPr>
          <p:cNvSpPr/>
          <p:nvPr/>
        </p:nvSpPr>
        <p:spPr>
          <a:xfrm>
            <a:off x="8880291" y="5219515"/>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t>取引　内容</a:t>
            </a:r>
          </a:p>
        </p:txBody>
      </p:sp>
      <p:sp>
        <p:nvSpPr>
          <p:cNvPr id="12" name="矢印: 上 11">
            <a:extLst>
              <a:ext uri="{FF2B5EF4-FFF2-40B4-BE49-F238E27FC236}">
                <a16:creationId xmlns:a16="http://schemas.microsoft.com/office/drawing/2014/main" id="{D19CDC2E-E4E2-4220-8B3E-F92D4464FE17}"/>
              </a:ext>
            </a:extLst>
          </p:cNvPr>
          <p:cNvSpPr/>
          <p:nvPr/>
        </p:nvSpPr>
        <p:spPr>
          <a:xfrm>
            <a:off x="9060291" y="4405164"/>
            <a:ext cx="720000" cy="72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コンテンツ プレースホルダー 2">
            <a:extLst>
              <a:ext uri="{FF2B5EF4-FFF2-40B4-BE49-F238E27FC236}">
                <a16:creationId xmlns:a16="http://schemas.microsoft.com/office/drawing/2014/main" id="{30176CD2-5D5D-4D3C-AA7E-34F0BF223251}"/>
              </a:ext>
            </a:extLst>
          </p:cNvPr>
          <p:cNvSpPr txBox="1">
            <a:spLocks/>
          </p:cNvSpPr>
          <p:nvPr/>
        </p:nvSpPr>
        <p:spPr>
          <a:xfrm>
            <a:off x="7412195" y="4590766"/>
            <a:ext cx="1648096" cy="534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採掘する</a:t>
            </a:r>
            <a:endParaRPr lang="en-US" altLang="ja-JP" dirty="0"/>
          </a:p>
          <a:p>
            <a:pPr marL="0" indent="0">
              <a:buNone/>
            </a:pPr>
            <a:endParaRPr lang="ja-JP" altLang="en-US" dirty="0"/>
          </a:p>
        </p:txBody>
      </p:sp>
      <p:grpSp>
        <p:nvGrpSpPr>
          <p:cNvPr id="17" name="グループ化 16">
            <a:extLst>
              <a:ext uri="{FF2B5EF4-FFF2-40B4-BE49-F238E27FC236}">
                <a16:creationId xmlns:a16="http://schemas.microsoft.com/office/drawing/2014/main" id="{C0733D29-F2F2-48DF-9B3F-C71A43C811D4}"/>
              </a:ext>
            </a:extLst>
          </p:cNvPr>
          <p:cNvGrpSpPr/>
          <p:nvPr/>
        </p:nvGrpSpPr>
        <p:grpSpPr>
          <a:xfrm>
            <a:off x="1151709" y="3230879"/>
            <a:ext cx="8808582" cy="1117714"/>
            <a:chOff x="1151709" y="3230879"/>
            <a:chExt cx="8808582" cy="1117714"/>
          </a:xfrm>
        </p:grpSpPr>
        <p:sp>
          <p:nvSpPr>
            <p:cNvPr id="4" name="フローチャート: 代替処理 3">
              <a:extLst>
                <a:ext uri="{FF2B5EF4-FFF2-40B4-BE49-F238E27FC236}">
                  <a16:creationId xmlns:a16="http://schemas.microsoft.com/office/drawing/2014/main" id="{869A8D6E-582B-47BB-9BB9-A693F43AFFAD}"/>
                </a:ext>
              </a:extLst>
            </p:cNvPr>
            <p:cNvSpPr/>
            <p:nvPr/>
          </p:nvSpPr>
          <p:spPr>
            <a:xfrm>
              <a:off x="1151709"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t>空</a:t>
              </a:r>
              <a:endParaRPr kumimoji="1" lang="ja-JP" altLang="en-US" dirty="0"/>
            </a:p>
          </p:txBody>
        </p:sp>
        <p:sp>
          <p:nvSpPr>
            <p:cNvPr id="6" name="フローチャート: 代替処理 5">
              <a:extLst>
                <a:ext uri="{FF2B5EF4-FFF2-40B4-BE49-F238E27FC236}">
                  <a16:creationId xmlns:a16="http://schemas.microsoft.com/office/drawing/2014/main" id="{7845B8B4-793B-4E2A-BF7F-5AA2EB54B300}"/>
                </a:ext>
              </a:extLst>
            </p:cNvPr>
            <p:cNvSpPr/>
            <p:nvPr/>
          </p:nvSpPr>
          <p:spPr>
            <a:xfrm>
              <a:off x="2231709"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t>取引　内容</a:t>
              </a:r>
            </a:p>
          </p:txBody>
        </p:sp>
        <p:sp>
          <p:nvSpPr>
            <p:cNvPr id="7" name="フローチャート: 代替処理 6">
              <a:extLst>
                <a:ext uri="{FF2B5EF4-FFF2-40B4-BE49-F238E27FC236}">
                  <a16:creationId xmlns:a16="http://schemas.microsoft.com/office/drawing/2014/main" id="{17A86556-5062-4529-911D-90F7E072F465}"/>
                </a:ext>
              </a:extLst>
            </p:cNvPr>
            <p:cNvSpPr/>
            <p:nvPr/>
          </p:nvSpPr>
          <p:spPr>
            <a:xfrm>
              <a:off x="3311709"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t>取引　内容</a:t>
              </a:r>
            </a:p>
          </p:txBody>
        </p:sp>
        <p:sp>
          <p:nvSpPr>
            <p:cNvPr id="8" name="コンテンツ プレースホルダー 2">
              <a:extLst>
                <a:ext uri="{FF2B5EF4-FFF2-40B4-BE49-F238E27FC236}">
                  <a16:creationId xmlns:a16="http://schemas.microsoft.com/office/drawing/2014/main" id="{F603928D-AE2B-4B32-BF5A-CF95F7A056B1}"/>
                </a:ext>
              </a:extLst>
            </p:cNvPr>
            <p:cNvSpPr txBox="1">
              <a:spLocks/>
            </p:cNvSpPr>
            <p:nvPr/>
          </p:nvSpPr>
          <p:spPr>
            <a:xfrm>
              <a:off x="5419046" y="3555491"/>
              <a:ext cx="1301245" cy="534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a:t>
              </a:r>
            </a:p>
          </p:txBody>
        </p:sp>
        <p:sp>
          <p:nvSpPr>
            <p:cNvPr id="9" name="フローチャート: 代替処理 8">
              <a:extLst>
                <a:ext uri="{FF2B5EF4-FFF2-40B4-BE49-F238E27FC236}">
                  <a16:creationId xmlns:a16="http://schemas.microsoft.com/office/drawing/2014/main" id="{D1ECE3AD-8542-49ED-9A3E-94B763C6330B}"/>
                </a:ext>
              </a:extLst>
            </p:cNvPr>
            <p:cNvSpPr/>
            <p:nvPr/>
          </p:nvSpPr>
          <p:spPr>
            <a:xfrm>
              <a:off x="6720293"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t>取引　内容</a:t>
              </a:r>
            </a:p>
          </p:txBody>
        </p:sp>
        <p:sp>
          <p:nvSpPr>
            <p:cNvPr id="10" name="フローチャート: 代替処理 9">
              <a:extLst>
                <a:ext uri="{FF2B5EF4-FFF2-40B4-BE49-F238E27FC236}">
                  <a16:creationId xmlns:a16="http://schemas.microsoft.com/office/drawing/2014/main" id="{C08B35C5-BF80-4479-833A-349505F3A9D4}"/>
                </a:ext>
              </a:extLst>
            </p:cNvPr>
            <p:cNvSpPr/>
            <p:nvPr/>
          </p:nvSpPr>
          <p:spPr>
            <a:xfrm>
              <a:off x="7800293"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t>取引　内容</a:t>
              </a:r>
              <a:endParaRPr kumimoji="1" lang="ja-JP" altLang="en-US" dirty="0"/>
            </a:p>
          </p:txBody>
        </p:sp>
        <p:sp>
          <p:nvSpPr>
            <p:cNvPr id="13" name="フローチャート: 代替処理 12">
              <a:extLst>
                <a:ext uri="{FF2B5EF4-FFF2-40B4-BE49-F238E27FC236}">
                  <a16:creationId xmlns:a16="http://schemas.microsoft.com/office/drawing/2014/main" id="{05C12F47-8864-4983-8157-A78EEE478038}"/>
                </a:ext>
              </a:extLst>
            </p:cNvPr>
            <p:cNvSpPr/>
            <p:nvPr/>
          </p:nvSpPr>
          <p:spPr>
            <a:xfrm>
              <a:off x="8880291" y="3268593"/>
              <a:ext cx="1080000" cy="10800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6" name="フローチャート: 代替処理 15">
              <a:extLst>
                <a:ext uri="{FF2B5EF4-FFF2-40B4-BE49-F238E27FC236}">
                  <a16:creationId xmlns:a16="http://schemas.microsoft.com/office/drawing/2014/main" id="{9A364C11-0253-462F-B693-563BA8BD29BC}"/>
                </a:ext>
              </a:extLst>
            </p:cNvPr>
            <p:cNvSpPr/>
            <p:nvPr/>
          </p:nvSpPr>
          <p:spPr>
            <a:xfrm>
              <a:off x="4391707" y="3230879"/>
              <a:ext cx="1080000" cy="108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t>取引　内容</a:t>
              </a:r>
            </a:p>
          </p:txBody>
        </p:sp>
      </p:grpSp>
    </p:spTree>
    <p:extLst>
      <p:ext uri="{BB962C8B-B14F-4D97-AF65-F5344CB8AC3E}">
        <p14:creationId xmlns:p14="http://schemas.microsoft.com/office/powerpoint/2010/main" val="242466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DD59EF-7038-4BB5-BB75-EB23CB60A714}"/>
              </a:ext>
            </a:extLst>
          </p:cNvPr>
          <p:cNvSpPr>
            <a:spLocks noGrp="1"/>
          </p:cNvSpPr>
          <p:nvPr>
            <p:ph type="title"/>
          </p:nvPr>
        </p:nvSpPr>
        <p:spPr/>
        <p:txBody>
          <a:bodyPr/>
          <a:lstStyle/>
          <a:p>
            <a:r>
              <a:rPr kumimoji="1" lang="ja-JP" altLang="en-US" dirty="0"/>
              <a:t>ネットワークの形</a:t>
            </a:r>
          </a:p>
        </p:txBody>
      </p:sp>
      <p:pic>
        <p:nvPicPr>
          <p:cNvPr id="2050" name="Picture 2" descr="01.ブロックチェーンって何？ – STANDAGE Inc.">
            <a:extLst>
              <a:ext uri="{FF2B5EF4-FFF2-40B4-BE49-F238E27FC236}">
                <a16:creationId xmlns:a16="http://schemas.microsoft.com/office/drawing/2014/main" id="{13ABE1E0-3D72-4DA5-BF97-3335DA6F06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8399" y="1561012"/>
            <a:ext cx="7355202" cy="373597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978C7F0-D526-4D98-93E8-5278A4E72649}"/>
              </a:ext>
            </a:extLst>
          </p:cNvPr>
          <p:cNvSpPr txBox="1"/>
          <p:nvPr/>
        </p:nvSpPr>
        <p:spPr>
          <a:xfrm>
            <a:off x="1808797" y="5730239"/>
            <a:ext cx="8935403" cy="646331"/>
          </a:xfrm>
          <a:prstGeom prst="rect">
            <a:avLst/>
          </a:prstGeom>
          <a:noFill/>
        </p:spPr>
        <p:txBody>
          <a:bodyPr wrap="square" rtlCol="0">
            <a:spAutoFit/>
          </a:bodyPr>
          <a:lstStyle/>
          <a:p>
            <a:r>
              <a:rPr kumimoji="1" lang="ja-JP" altLang="en-US" sz="3600" dirty="0"/>
              <a:t>仮想通貨の取引をみんなで監視できるよ！</a:t>
            </a:r>
          </a:p>
        </p:txBody>
      </p:sp>
    </p:spTree>
    <p:extLst>
      <p:ext uri="{BB962C8B-B14F-4D97-AF65-F5344CB8AC3E}">
        <p14:creationId xmlns:p14="http://schemas.microsoft.com/office/powerpoint/2010/main" val="238766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89ECC-6537-4224-93B4-F782B9C11633}"/>
              </a:ext>
            </a:extLst>
          </p:cNvPr>
          <p:cNvSpPr>
            <a:spLocks noGrp="1"/>
          </p:cNvSpPr>
          <p:nvPr>
            <p:ph type="title"/>
          </p:nvPr>
        </p:nvSpPr>
        <p:spPr/>
        <p:txBody>
          <a:bodyPr/>
          <a:lstStyle/>
          <a:p>
            <a:r>
              <a:rPr kumimoji="1" lang="ja-JP" altLang="en-US" dirty="0"/>
              <a:t>ワークフロー</a:t>
            </a:r>
          </a:p>
        </p:txBody>
      </p:sp>
      <p:graphicFrame>
        <p:nvGraphicFramePr>
          <p:cNvPr id="4" name="図表 3">
            <a:extLst>
              <a:ext uri="{FF2B5EF4-FFF2-40B4-BE49-F238E27FC236}">
                <a16:creationId xmlns:a16="http://schemas.microsoft.com/office/drawing/2014/main" id="{396698DB-F1FE-45C2-A598-44E1F5E534E3}"/>
              </a:ext>
            </a:extLst>
          </p:cNvPr>
          <p:cNvGraphicFramePr/>
          <p:nvPr>
            <p:extLst>
              <p:ext uri="{D42A27DB-BD31-4B8C-83A1-F6EECF244321}">
                <p14:modId xmlns:p14="http://schemas.microsoft.com/office/powerpoint/2010/main" val="3831830494"/>
              </p:ext>
            </p:extLst>
          </p:nvPr>
        </p:nvGraphicFramePr>
        <p:xfrm>
          <a:off x="1000668" y="2119988"/>
          <a:ext cx="10190663" cy="2618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91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F7438-EE32-4B84-BB33-7B118FC33A61}"/>
              </a:ext>
            </a:extLst>
          </p:cNvPr>
          <p:cNvSpPr>
            <a:spLocks noGrp="1"/>
          </p:cNvSpPr>
          <p:nvPr>
            <p:ph type="title"/>
          </p:nvPr>
        </p:nvSpPr>
        <p:spPr/>
        <p:txBody>
          <a:bodyPr/>
          <a:lstStyle/>
          <a:p>
            <a:r>
              <a:rPr kumimoji="1" lang="ja-JP" altLang="en-US" dirty="0"/>
              <a:t>①取引</a:t>
            </a:r>
          </a:p>
        </p:txBody>
      </p:sp>
      <p:pic>
        <p:nvPicPr>
          <p:cNvPr id="6" name="グラフィックス 5" descr="ユーザー 単色塗りつぶし">
            <a:extLst>
              <a:ext uri="{FF2B5EF4-FFF2-40B4-BE49-F238E27FC236}">
                <a16:creationId xmlns:a16="http://schemas.microsoft.com/office/drawing/2014/main" id="{4FD72DCC-F1F6-4818-B38A-4889164B2E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0526" y="2529000"/>
            <a:ext cx="1800000" cy="1800000"/>
          </a:xfrm>
          <a:prstGeom prst="rect">
            <a:avLst/>
          </a:prstGeom>
        </p:spPr>
      </p:pic>
      <p:sp>
        <p:nvSpPr>
          <p:cNvPr id="7" name="矢印: 右 6">
            <a:extLst>
              <a:ext uri="{FF2B5EF4-FFF2-40B4-BE49-F238E27FC236}">
                <a16:creationId xmlns:a16="http://schemas.microsoft.com/office/drawing/2014/main" id="{9E00E16F-B4DB-4818-A529-8060BFB44671}"/>
              </a:ext>
            </a:extLst>
          </p:cNvPr>
          <p:cNvSpPr/>
          <p:nvPr/>
        </p:nvSpPr>
        <p:spPr>
          <a:xfrm>
            <a:off x="5601809" y="3249227"/>
            <a:ext cx="985421" cy="51490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9" name="グラフィックス 8" descr="硬貨 単色塗りつぶし">
            <a:extLst>
              <a:ext uri="{FF2B5EF4-FFF2-40B4-BE49-F238E27FC236}">
                <a16:creationId xmlns:a16="http://schemas.microsoft.com/office/drawing/2014/main" id="{BE0D5775-3AF4-47C8-B8DE-774B609818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2071800"/>
            <a:ext cx="914400" cy="914400"/>
          </a:xfrm>
          <a:prstGeom prst="rect">
            <a:avLst/>
          </a:prstGeom>
        </p:spPr>
      </p:pic>
      <p:grpSp>
        <p:nvGrpSpPr>
          <p:cNvPr id="13" name="グループ化 12">
            <a:extLst>
              <a:ext uri="{FF2B5EF4-FFF2-40B4-BE49-F238E27FC236}">
                <a16:creationId xmlns:a16="http://schemas.microsoft.com/office/drawing/2014/main" id="{AFB58EB5-7779-4D39-8300-42094D9A1794}"/>
              </a:ext>
            </a:extLst>
          </p:cNvPr>
          <p:cNvGrpSpPr/>
          <p:nvPr/>
        </p:nvGrpSpPr>
        <p:grpSpPr>
          <a:xfrm>
            <a:off x="3331475" y="2529000"/>
            <a:ext cx="1800000" cy="2169332"/>
            <a:chOff x="3331475" y="2529000"/>
            <a:chExt cx="1800000" cy="2169332"/>
          </a:xfrm>
        </p:grpSpPr>
        <p:pic>
          <p:nvPicPr>
            <p:cNvPr id="5" name="グラフィックス 4" descr="ユーザー 単色塗りつぶし">
              <a:extLst>
                <a:ext uri="{FF2B5EF4-FFF2-40B4-BE49-F238E27FC236}">
                  <a16:creationId xmlns:a16="http://schemas.microsoft.com/office/drawing/2014/main" id="{192CA03F-EEA6-49A8-86B6-8BC512A5ED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31475" y="2529000"/>
              <a:ext cx="1800000" cy="1800000"/>
            </a:xfrm>
            <a:prstGeom prst="rect">
              <a:avLst/>
            </a:prstGeom>
          </p:spPr>
        </p:pic>
        <p:sp>
          <p:nvSpPr>
            <p:cNvPr id="10" name="テキスト ボックス 9">
              <a:extLst>
                <a:ext uri="{FF2B5EF4-FFF2-40B4-BE49-F238E27FC236}">
                  <a16:creationId xmlns:a16="http://schemas.microsoft.com/office/drawing/2014/main" id="{A4561656-EC0F-40EF-A979-5D944FF7E3DA}"/>
                </a:ext>
              </a:extLst>
            </p:cNvPr>
            <p:cNvSpPr txBox="1"/>
            <p:nvPr/>
          </p:nvSpPr>
          <p:spPr>
            <a:xfrm>
              <a:off x="3639293" y="4329000"/>
              <a:ext cx="1184365" cy="369332"/>
            </a:xfrm>
            <a:prstGeom prst="rect">
              <a:avLst/>
            </a:prstGeom>
            <a:noFill/>
          </p:spPr>
          <p:txBody>
            <a:bodyPr wrap="square" rtlCol="0">
              <a:spAutoFit/>
            </a:bodyPr>
            <a:lstStyle/>
            <a:p>
              <a:r>
                <a:rPr kumimoji="1" lang="ja-JP" altLang="en-US" dirty="0"/>
                <a:t>ユーザ１</a:t>
              </a:r>
            </a:p>
          </p:txBody>
        </p:sp>
      </p:grpSp>
      <p:sp>
        <p:nvSpPr>
          <p:cNvPr id="12" name="テキスト ボックス 11">
            <a:extLst>
              <a:ext uri="{FF2B5EF4-FFF2-40B4-BE49-F238E27FC236}">
                <a16:creationId xmlns:a16="http://schemas.microsoft.com/office/drawing/2014/main" id="{69716ABD-C92C-4931-8AC6-C7E9052C13D0}"/>
              </a:ext>
            </a:extLst>
          </p:cNvPr>
          <p:cNvSpPr txBox="1"/>
          <p:nvPr/>
        </p:nvSpPr>
        <p:spPr>
          <a:xfrm>
            <a:off x="7464137" y="4329840"/>
            <a:ext cx="1184365" cy="369332"/>
          </a:xfrm>
          <a:prstGeom prst="rect">
            <a:avLst/>
          </a:prstGeom>
          <a:noFill/>
        </p:spPr>
        <p:txBody>
          <a:bodyPr wrap="square" rtlCol="0">
            <a:spAutoFit/>
          </a:bodyPr>
          <a:lstStyle/>
          <a:p>
            <a:r>
              <a:rPr kumimoji="1" lang="ja-JP" altLang="en-US" dirty="0"/>
              <a:t>ユーザ</a:t>
            </a:r>
            <a:r>
              <a:rPr kumimoji="1" lang="en-US" altLang="ja-JP" dirty="0"/>
              <a:t>2</a:t>
            </a:r>
            <a:endParaRPr kumimoji="1" lang="ja-JP" altLang="en-US" dirty="0"/>
          </a:p>
        </p:txBody>
      </p:sp>
    </p:spTree>
    <p:extLst>
      <p:ext uri="{BB962C8B-B14F-4D97-AF65-F5344CB8AC3E}">
        <p14:creationId xmlns:p14="http://schemas.microsoft.com/office/powerpoint/2010/main" val="375274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テキスト&#10;&#10;自動的に生成された説明">
            <a:extLst>
              <a:ext uri="{FF2B5EF4-FFF2-40B4-BE49-F238E27FC236}">
                <a16:creationId xmlns:a16="http://schemas.microsoft.com/office/drawing/2014/main" id="{8A80A7F3-3207-4007-9D9C-84CB51AA0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742" y="170558"/>
            <a:ext cx="8388515" cy="6516884"/>
          </a:xfrm>
        </p:spPr>
      </p:pic>
    </p:spTree>
    <p:extLst>
      <p:ext uri="{BB962C8B-B14F-4D97-AF65-F5344CB8AC3E}">
        <p14:creationId xmlns:p14="http://schemas.microsoft.com/office/powerpoint/2010/main" val="79468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140C4-D5AE-4D1C-8D32-0553A704F6DD}"/>
              </a:ext>
            </a:extLst>
          </p:cNvPr>
          <p:cNvSpPr>
            <a:spLocks noGrp="1"/>
          </p:cNvSpPr>
          <p:nvPr>
            <p:ph type="title"/>
          </p:nvPr>
        </p:nvSpPr>
        <p:spPr/>
        <p:txBody>
          <a:bodyPr/>
          <a:lstStyle/>
          <a:p>
            <a:r>
              <a:rPr lang="ja-JP" altLang="en-US" dirty="0"/>
              <a:t>②</a:t>
            </a:r>
            <a:r>
              <a:rPr kumimoji="1" lang="en-US" altLang="ja-JP" dirty="0"/>
              <a:t>Block</a:t>
            </a:r>
            <a:r>
              <a:rPr kumimoji="1" lang="ja-JP" altLang="en-US" dirty="0"/>
              <a:t>の生成</a:t>
            </a:r>
          </a:p>
        </p:txBody>
      </p:sp>
      <p:sp>
        <p:nvSpPr>
          <p:cNvPr id="10" name="フローチャート: 代替処理 9">
            <a:extLst>
              <a:ext uri="{FF2B5EF4-FFF2-40B4-BE49-F238E27FC236}">
                <a16:creationId xmlns:a16="http://schemas.microsoft.com/office/drawing/2014/main" id="{7546B7CB-9989-4629-A4E0-9C47FE53F96F}"/>
              </a:ext>
            </a:extLst>
          </p:cNvPr>
          <p:cNvSpPr/>
          <p:nvPr/>
        </p:nvSpPr>
        <p:spPr>
          <a:xfrm>
            <a:off x="5196000" y="3429000"/>
            <a:ext cx="1800000" cy="18000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t>新しい</a:t>
            </a:r>
            <a:endParaRPr lang="en-US" altLang="ja-JP" dirty="0"/>
          </a:p>
          <a:p>
            <a:pPr algn="ctr"/>
            <a:r>
              <a:rPr lang="ja-JP" altLang="en-US" dirty="0"/>
              <a:t>ブロック</a:t>
            </a:r>
            <a:endParaRPr kumimoji="1" lang="ja-JP" altLang="en-US" dirty="0"/>
          </a:p>
        </p:txBody>
      </p:sp>
      <p:sp>
        <p:nvSpPr>
          <p:cNvPr id="11" name="楕円 10">
            <a:extLst>
              <a:ext uri="{FF2B5EF4-FFF2-40B4-BE49-F238E27FC236}">
                <a16:creationId xmlns:a16="http://schemas.microsoft.com/office/drawing/2014/main" id="{6BF913F6-AAFC-4B50-8CC4-EE087211FE7A}"/>
              </a:ext>
            </a:extLst>
          </p:cNvPr>
          <p:cNvSpPr/>
          <p:nvPr/>
        </p:nvSpPr>
        <p:spPr>
          <a:xfrm>
            <a:off x="1655780" y="3148493"/>
            <a:ext cx="1800000" cy="10800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t>ブロックの番号</a:t>
            </a:r>
          </a:p>
        </p:txBody>
      </p:sp>
      <p:sp>
        <p:nvSpPr>
          <p:cNvPr id="13" name="楕円 12">
            <a:extLst>
              <a:ext uri="{FF2B5EF4-FFF2-40B4-BE49-F238E27FC236}">
                <a16:creationId xmlns:a16="http://schemas.microsoft.com/office/drawing/2014/main" id="{680B5DCA-1034-45D3-9746-9BD184DD4763}"/>
              </a:ext>
            </a:extLst>
          </p:cNvPr>
          <p:cNvSpPr/>
          <p:nvPr/>
        </p:nvSpPr>
        <p:spPr>
          <a:xfrm>
            <a:off x="3033299" y="1879590"/>
            <a:ext cx="1800000" cy="10800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作成された時間</a:t>
            </a:r>
            <a:endParaRPr kumimoji="1" lang="ja-JP" altLang="en-US" dirty="0"/>
          </a:p>
        </p:txBody>
      </p:sp>
      <p:sp>
        <p:nvSpPr>
          <p:cNvPr id="14" name="楕円 13">
            <a:extLst>
              <a:ext uri="{FF2B5EF4-FFF2-40B4-BE49-F238E27FC236}">
                <a16:creationId xmlns:a16="http://schemas.microsoft.com/office/drawing/2014/main" id="{B9A9E39D-DB74-4378-89CA-62191606A0BB}"/>
              </a:ext>
            </a:extLst>
          </p:cNvPr>
          <p:cNvSpPr/>
          <p:nvPr/>
        </p:nvSpPr>
        <p:spPr>
          <a:xfrm>
            <a:off x="5196000" y="1150688"/>
            <a:ext cx="1800000" cy="10800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取引情報</a:t>
            </a:r>
            <a:endParaRPr kumimoji="1" lang="ja-JP" altLang="en-US" dirty="0"/>
          </a:p>
        </p:txBody>
      </p:sp>
      <p:sp>
        <p:nvSpPr>
          <p:cNvPr id="15" name="楕円 14">
            <a:extLst>
              <a:ext uri="{FF2B5EF4-FFF2-40B4-BE49-F238E27FC236}">
                <a16:creationId xmlns:a16="http://schemas.microsoft.com/office/drawing/2014/main" id="{48C8D053-554A-4A92-8071-D7AB08B4587C}"/>
              </a:ext>
            </a:extLst>
          </p:cNvPr>
          <p:cNvSpPr/>
          <p:nvPr/>
        </p:nvSpPr>
        <p:spPr>
          <a:xfrm>
            <a:off x="7358701" y="1879590"/>
            <a:ext cx="1800000" cy="10800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証明番号</a:t>
            </a:r>
            <a:endParaRPr kumimoji="1" lang="ja-JP" altLang="en-US" dirty="0"/>
          </a:p>
        </p:txBody>
      </p:sp>
      <p:sp>
        <p:nvSpPr>
          <p:cNvPr id="16" name="楕円 15">
            <a:extLst>
              <a:ext uri="{FF2B5EF4-FFF2-40B4-BE49-F238E27FC236}">
                <a16:creationId xmlns:a16="http://schemas.microsoft.com/office/drawing/2014/main" id="{6BB4099B-E799-4C8B-9A55-EE35BF66EA08}"/>
              </a:ext>
            </a:extLst>
          </p:cNvPr>
          <p:cNvSpPr/>
          <p:nvPr/>
        </p:nvSpPr>
        <p:spPr>
          <a:xfrm>
            <a:off x="8736219" y="3148493"/>
            <a:ext cx="2272091" cy="10800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前のブロックのハッシュ値</a:t>
            </a:r>
            <a:endParaRPr kumimoji="1" lang="ja-JP" altLang="en-US" dirty="0"/>
          </a:p>
        </p:txBody>
      </p:sp>
    </p:spTree>
    <p:extLst>
      <p:ext uri="{BB962C8B-B14F-4D97-AF65-F5344CB8AC3E}">
        <p14:creationId xmlns:p14="http://schemas.microsoft.com/office/powerpoint/2010/main" val="25107997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377</Words>
  <Application>Microsoft Office PowerPoint</Application>
  <PresentationFormat>ワイド画面</PresentationFormat>
  <Paragraphs>84</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-apple-system</vt:lpstr>
      <vt:lpstr>游ゴシック</vt:lpstr>
      <vt:lpstr>游ゴシック Light</vt:lpstr>
      <vt:lpstr>Arial</vt:lpstr>
      <vt:lpstr>Office テーマ</vt:lpstr>
      <vt:lpstr>Pythonで学ぶBlockchain</vt:lpstr>
      <vt:lpstr>インターネットは誰のもの？</vt:lpstr>
      <vt:lpstr>目標</vt:lpstr>
      <vt:lpstr>Blockchainの全体像</vt:lpstr>
      <vt:lpstr>ネットワークの形</vt:lpstr>
      <vt:lpstr>ワークフロー</vt:lpstr>
      <vt:lpstr>①取引</vt:lpstr>
      <vt:lpstr>PowerPoint プレゼンテーション</vt:lpstr>
      <vt:lpstr>②Blockの生成</vt:lpstr>
      <vt:lpstr>PowerPoint プレゼンテーション</vt:lpstr>
      <vt:lpstr>プルーフてなに？</vt:lpstr>
      <vt:lpstr>プルーフは継承される</vt:lpstr>
      <vt:lpstr>③プルーフ・オブ・ワーク</vt:lpstr>
      <vt:lpstr>PowerPoint プレゼンテーション</vt:lpstr>
      <vt:lpstr>PowerPoint プレゼンテーション</vt:lpstr>
      <vt:lpstr>④報酬をもらう</vt:lpstr>
      <vt:lpstr>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programing</dc:title>
  <dc:creator>モフ モフ</dc:creator>
  <cp:lastModifiedBy>モフ モフ</cp:lastModifiedBy>
  <cp:revision>39</cp:revision>
  <dcterms:created xsi:type="dcterms:W3CDTF">2020-07-04T07:51:05Z</dcterms:created>
  <dcterms:modified xsi:type="dcterms:W3CDTF">2020-12-06T14:48:35Z</dcterms:modified>
</cp:coreProperties>
</file>