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F735D2F-3AED-44F8-913F-86C5454D430E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694080" y="1143000"/>
            <a:ext cx="5469120" cy="3085200"/>
          </a:xfrm>
          <a:prstGeom prst="rect">
            <a:avLst/>
          </a:prstGeom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3884760" y="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2017-07-20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C458DA1-E76B-4A8E-99FC-EF8ED758E9B7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0" y="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TMO SCEF Introdcution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3" name="CustomShape 6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723960" y="4523040"/>
            <a:ext cx="5783400" cy="4281480"/>
          </a:xfrm>
          <a:prstGeom prst="rect">
            <a:avLst/>
          </a:prstGeom>
        </p:spPr>
        <p:txBody>
          <a:bodyPr lIns="92880" rIns="92880" tIns="46800" bIns="4680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4098600" y="0"/>
            <a:ext cx="3130920" cy="4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800" bIns="468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2017-05-19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4098600" y="9043560"/>
            <a:ext cx="3130920" cy="4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800" bIns="46800" anchor="b"/>
          <a:p>
            <a:pPr algn="r">
              <a:lnSpc>
                <a:spcPct val="100000"/>
              </a:lnSpc>
            </a:pPr>
            <a:fld id="{A7FFE1DE-8ADA-40D8-A205-DB401E07BBCE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0" y="0"/>
            <a:ext cx="3130920" cy="4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800" bIns="468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Configuration Auditing/CVaaS Scope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0" y="9043560"/>
            <a:ext cx="3130920" cy="4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800" bIns="46800"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9" name="PlaceHolder 6"/>
          <p:cNvSpPr>
            <a:spLocks noGrp="1"/>
          </p:cNvSpPr>
          <p:nvPr>
            <p:ph type="sldImg"/>
          </p:nvPr>
        </p:nvSpPr>
        <p:spPr>
          <a:xfrm>
            <a:off x="694080" y="1143000"/>
            <a:ext cx="5469120" cy="3085200"/>
          </a:xfrm>
          <a:prstGeom prst="rect">
            <a:avLst/>
          </a:prstGeom>
        </p:spPr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body"/>
          </p:nvPr>
        </p:nvSpPr>
        <p:spPr>
          <a:xfrm>
            <a:off x="723960" y="4523040"/>
            <a:ext cx="5783400" cy="4281480"/>
          </a:xfrm>
          <a:prstGeom prst="rect">
            <a:avLst/>
          </a:prstGeom>
        </p:spPr>
        <p:txBody>
          <a:bodyPr lIns="92880" rIns="92880" tIns="46800" bIns="468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How to collect and streamline VNF Configurations.</a:t>
            </a:r>
            <a:endParaRPr b="0" lang="en-US" sz="1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Version Control of the Gold Std and Policy Data.</a:t>
            </a:r>
            <a:endParaRPr b="0" lang="en-US" sz="1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Scale CAE out.</a:t>
            </a:r>
            <a:endParaRPr b="0" lang="en-US" sz="1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Extend accessibility and integration to Third Systems.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098600" y="0"/>
            <a:ext cx="3130920" cy="4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800" bIns="468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2017-05-19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4098600" y="9043560"/>
            <a:ext cx="3130920" cy="4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800" bIns="46800" anchor="b"/>
          <a:p>
            <a:pPr algn="r">
              <a:lnSpc>
                <a:spcPct val="100000"/>
              </a:lnSpc>
            </a:pPr>
            <a:fld id="{4C833954-F636-4101-9651-673AF462247F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0" y="0"/>
            <a:ext cx="3130920" cy="4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800" bIns="468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Configuration Auditing/CVaaS Scope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4" name="CustomShape 5"/>
          <p:cNvSpPr/>
          <p:nvPr/>
        </p:nvSpPr>
        <p:spPr>
          <a:xfrm>
            <a:off x="0" y="9043560"/>
            <a:ext cx="3130920" cy="4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800" bIns="46800"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5" name="PlaceHolder 6"/>
          <p:cNvSpPr>
            <a:spLocks noGrp="1"/>
          </p:cNvSpPr>
          <p:nvPr>
            <p:ph type="sldImg"/>
          </p:nvPr>
        </p:nvSpPr>
        <p:spPr>
          <a:xfrm>
            <a:off x="694080" y="1143000"/>
            <a:ext cx="5469120" cy="3085200"/>
          </a:xfrm>
          <a:prstGeom prst="rect">
            <a:avLst/>
          </a:prstGeom>
        </p:spPr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694080" y="1143000"/>
            <a:ext cx="5469120" cy="3085200"/>
          </a:xfrm>
          <a:prstGeom prst="rect">
            <a:avLst/>
          </a:prstGeom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CAE supports increased operational efficiency by providing an automated, standard way of auditing VNF configuration</a:t>
            </a:r>
            <a:endParaRPr b="0" lang="en-US" sz="1200" spc="-1" strike="noStrike">
              <a:latin typeface="Arial"/>
            </a:endParaRPr>
          </a:p>
          <a:p>
            <a:pPr marL="177840" indent="-17712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Version Control</a:t>
            </a:r>
            <a:endParaRPr b="0" lang="en-US" sz="1800" spc="-1" strike="noStrike">
              <a:latin typeface="Arial"/>
            </a:endParaRPr>
          </a:p>
          <a:p>
            <a:pPr lvl="1" marL="457200" indent="-882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Management of changes to Ansible Playbooks, HOT Templates Scripts, Site information documents, and any other associated artifact by recording changes to all set of files over time so specific 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versions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 later could be re-used for specific sites and evolve with time.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3884760" y="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2017-12-19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0D487AE-8851-4AF5-A314-E6D81C1582A9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10" name="CustomShape 5"/>
          <p:cNvSpPr/>
          <p:nvPr/>
        </p:nvSpPr>
        <p:spPr>
          <a:xfrm>
            <a:off x="0" y="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1" name="CustomShape 6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694080" y="1143000"/>
            <a:ext cx="5469120" cy="308520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rIns="0" tIns="0" bIns="0"/>
          <a:p>
            <a:pPr marL="279360" indent="-278640">
              <a:lnSpc>
                <a:spcPct val="100000"/>
              </a:lnSpc>
              <a:buClr>
                <a:srgbClr val="00a9d4"/>
              </a:buClr>
              <a:buFont typeface="Noto Sans Symbols"/>
              <a:buChar char="❑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Need to equip Operations teams with means of determining if a given VNF in the environment has been instantiated, scaled out, or updated and remains configured correctly. Simply put a Standardized CM Add-On.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b="0" lang="en-US" sz="1200" spc="-1" strike="noStrike">
              <a:latin typeface="Arial"/>
            </a:endParaRPr>
          </a:p>
          <a:p>
            <a:pPr marL="279360" indent="-278640">
              <a:lnSpc>
                <a:spcPct val="100000"/>
              </a:lnSpc>
              <a:spcBef>
                <a:spcPts val="201"/>
              </a:spcBef>
              <a:buClr>
                <a:srgbClr val="00a9d4"/>
              </a:buClr>
              <a:buFont typeface="Noto Sans Symbols"/>
              <a:buChar char="❑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Need a tool,  microservices-based providing results in near real-time, portable &amp; platform independent, policy driven and orchestration compliant for enabling closed loop actions and standardized procedures among infrastructure and VNFs.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3884760" y="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2017-07-20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EC46705-4724-4789-A26A-6AAA18180F52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68" name="CustomShape 5"/>
          <p:cNvSpPr/>
          <p:nvPr/>
        </p:nvSpPr>
        <p:spPr>
          <a:xfrm>
            <a:off x="0" y="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TMO SCEF Introdcution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9" name="CustomShape 6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694080" y="1143000"/>
            <a:ext cx="5469120" cy="3085200"/>
          </a:xfrm>
          <a:prstGeom prst="rect">
            <a:avLst/>
          </a:prstGeom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3884760" y="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2017-07-20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A435BD1-748A-40E0-97E1-EF55AAAC591F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74" name="CustomShape 5"/>
          <p:cNvSpPr/>
          <p:nvPr/>
        </p:nvSpPr>
        <p:spPr>
          <a:xfrm>
            <a:off x="0" y="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TMO SCEF Introdcution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5" name="CustomShape 6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body"/>
          </p:nvPr>
        </p:nvSpPr>
        <p:spPr>
          <a:xfrm>
            <a:off x="723960" y="4523040"/>
            <a:ext cx="5783400" cy="4281480"/>
          </a:xfrm>
          <a:prstGeom prst="rect">
            <a:avLst/>
          </a:prstGeom>
        </p:spPr>
        <p:txBody>
          <a:bodyPr lIns="92880" rIns="92880" tIns="46800" bIns="4680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098600" y="0"/>
            <a:ext cx="3130920" cy="4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800" bIns="468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2017-05-19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4098600" y="9043560"/>
            <a:ext cx="3130920" cy="4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800" bIns="46800" anchor="b"/>
          <a:p>
            <a:pPr algn="r">
              <a:lnSpc>
                <a:spcPct val="100000"/>
              </a:lnSpc>
            </a:pPr>
            <a:fld id="{25B54116-5CDC-4135-AED7-A8562A43B4F4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0" y="0"/>
            <a:ext cx="3130920" cy="4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800" bIns="468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Configuration Auditing/CVaaS Scope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0" name="CustomShape 5"/>
          <p:cNvSpPr/>
          <p:nvPr/>
        </p:nvSpPr>
        <p:spPr>
          <a:xfrm>
            <a:off x="0" y="9043560"/>
            <a:ext cx="3130920" cy="4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800" bIns="46800"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 type="sldImg"/>
          </p:nvPr>
        </p:nvSpPr>
        <p:spPr>
          <a:xfrm>
            <a:off x="694080" y="1143000"/>
            <a:ext cx="5469120" cy="3085200"/>
          </a:xfrm>
          <a:prstGeom prst="rect">
            <a:avLst/>
          </a:prstGeom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body"/>
          </p:nvPr>
        </p:nvSpPr>
        <p:spPr>
          <a:xfrm>
            <a:off x="723960" y="4523040"/>
            <a:ext cx="5783400" cy="4281480"/>
          </a:xfrm>
          <a:prstGeom prst="rect">
            <a:avLst/>
          </a:prstGeom>
        </p:spPr>
        <p:txBody>
          <a:bodyPr lIns="92880" rIns="92880" tIns="46800" bIns="4680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4098600" y="0"/>
            <a:ext cx="3130920" cy="4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800" bIns="468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2017-05-19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4098600" y="9043560"/>
            <a:ext cx="3130920" cy="4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800" bIns="46800" anchor="b"/>
          <a:p>
            <a:pPr algn="r">
              <a:lnSpc>
                <a:spcPct val="100000"/>
              </a:lnSpc>
            </a:pPr>
            <a:fld id="{DACFCA1F-D022-41DC-A2B5-C1A97A9CC31C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0" y="0"/>
            <a:ext cx="3130920" cy="4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800" bIns="468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Configuration Auditing/CVaaS Scope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0" y="9043560"/>
            <a:ext cx="3130920" cy="4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800" bIns="46800"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sldImg"/>
          </p:nvPr>
        </p:nvSpPr>
        <p:spPr>
          <a:xfrm>
            <a:off x="694080" y="1143000"/>
            <a:ext cx="5469120" cy="308520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139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397400"/>
          </a:xfrm>
          <a:custGeom>
            <a:avLst/>
            <a:gdLst/>
            <a:ahLst/>
            <a:rect l="l" t="t" r="r" b="b"/>
            <a:pathLst>
              <a:path w="365770" h="175924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93840" y="179640"/>
            <a:ext cx="7493760" cy="3463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jfrancisco.poo@gmail.com" TargetMode="External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slideLayout" Target="../slideLayouts/slideLayout13.xml"/><Relationship Id="rId1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slideLayout" Target="../slideLayouts/slideLayout13.xml"/><Relationship Id="rId1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519880" y="3827160"/>
            <a:ext cx="321696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2f4a"/>
                </a:solidFill>
                <a:latin typeface="Merriweather"/>
                <a:ea typeface="Merriweather"/>
              </a:rPr>
              <a:t>Francisco Poo Hernandez</a:t>
            </a:r>
            <a:br/>
            <a:r>
              <a:rPr b="0" lang="en-US" sz="1200" spc="-1" strike="noStrike" u="sng">
                <a:solidFill>
                  <a:srgbClr val="009384"/>
                </a:solidFill>
                <a:uFillTx/>
                <a:latin typeface="Merriweather"/>
                <a:ea typeface="Merriweather"/>
                <a:hlinkClick r:id="rId1"/>
              </a:rPr>
              <a:t>jfrancisco.poo@gmail.com</a:t>
            </a:r>
            <a:br/>
            <a:r>
              <a:rPr b="0" lang="en-US" sz="1200" spc="-1" strike="noStrike">
                <a:solidFill>
                  <a:srgbClr val="002f4a"/>
                </a:solidFill>
                <a:latin typeface="Merriweather"/>
                <a:ea typeface="Merriweather"/>
              </a:rPr>
              <a:t>June 2018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25720" y="1555560"/>
            <a:ext cx="7838640" cy="73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626b73"/>
                </a:solidFill>
                <a:latin typeface="Roboto"/>
                <a:ea typeface="Roboto"/>
              </a:rPr>
              <a:t>CONFIGURATION AUDIT ENGINE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626b73"/>
                </a:solidFill>
                <a:latin typeface="Roboto"/>
                <a:ea typeface="Roboto"/>
              </a:rPr>
              <a:t>{{ CAE }}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35960" y="1878120"/>
            <a:ext cx="8591760" cy="4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75000"/>
              </a:lnSpc>
            </a:pPr>
            <a:r>
              <a:rPr b="0" lang="en-US" sz="3300" spc="-1" strike="noStrike">
                <a:solidFill>
                  <a:srgbClr val="474747"/>
                </a:solidFill>
                <a:latin typeface="Arial"/>
                <a:ea typeface="Arial"/>
              </a:rPr>
              <a:t>What about VNF Runtime Configuration?</a:t>
            </a:r>
            <a:endParaRPr b="0" lang="en-US" sz="33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95840" y="102960"/>
            <a:ext cx="8232120" cy="4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75000"/>
              </a:lnSpc>
            </a:pPr>
            <a:r>
              <a:rPr b="0" lang="en-US" sz="3300" spc="-1" strike="noStrike">
                <a:solidFill>
                  <a:srgbClr val="474747"/>
                </a:solidFill>
                <a:latin typeface="Arial"/>
                <a:ea typeface="Arial"/>
              </a:rPr>
              <a:t>VNF NATIVE CONFIGURATION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57200" y="772560"/>
            <a:ext cx="8100360" cy="69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74747"/>
                </a:solidFill>
                <a:latin typeface="Arial"/>
                <a:ea typeface="Arial"/>
              </a:rPr>
              <a:t>	</a:t>
            </a:r>
            <a:r>
              <a:rPr b="1" lang="en-US" sz="1400" spc="-1" strike="noStrike" u="sng">
                <a:solidFill>
                  <a:srgbClr val="2c2c2d"/>
                </a:solidFill>
                <a:uFillTx/>
                <a:latin typeface="Arial"/>
                <a:ea typeface="Arial"/>
              </a:rPr>
              <a:t>The runtime or active configuration at any given VNF in the Production Network.</a:t>
            </a:r>
            <a:r>
              <a:rPr b="1" lang="en-US" sz="1400" spc="-1" strike="noStrike">
                <a:solidFill>
                  <a:srgbClr val="474747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4958280" y="2446200"/>
            <a:ext cx="72432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6a6a6a"/>
                </a:solidFill>
                <a:latin typeface="Arial"/>
                <a:ea typeface="Arial"/>
              </a:rPr>
              <a:t>VNF 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571680" y="2401200"/>
            <a:ext cx="4111560" cy="131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74747"/>
                </a:solidFill>
                <a:latin typeface="Arial"/>
                <a:ea typeface="Arial"/>
              </a:rPr>
              <a:t>Although there are configuration standards many VNFs provide their runtime configuration print out in different formats e.g. XML, CLI Format in TXT file, JSON, etc.</a:t>
            </a:r>
            <a:endParaRPr b="0" lang="en-US" sz="1400" spc="-1" strike="noStrike">
              <a:latin typeface="Arial"/>
            </a:endParaRPr>
          </a:p>
          <a:p>
            <a:pPr marL="216000" indent="-12636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16000" indent="-12636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186" name="Shape 279" descr=""/>
          <p:cNvPicPr/>
          <p:nvPr/>
        </p:nvPicPr>
        <p:blipFill>
          <a:blip r:embed="rId1"/>
          <a:stretch/>
        </p:blipFill>
        <p:spPr>
          <a:xfrm>
            <a:off x="6210360" y="1371600"/>
            <a:ext cx="1936800" cy="1713960"/>
          </a:xfrm>
          <a:prstGeom prst="rect">
            <a:avLst/>
          </a:prstGeom>
          <a:ln>
            <a:noFill/>
          </a:ln>
        </p:spPr>
      </p:pic>
      <p:pic>
        <p:nvPicPr>
          <p:cNvPr id="187" name="Shape 280" descr=""/>
          <p:cNvPicPr/>
          <p:nvPr/>
        </p:nvPicPr>
        <p:blipFill>
          <a:blip r:embed="rId2"/>
          <a:stretch/>
        </p:blipFill>
        <p:spPr>
          <a:xfrm>
            <a:off x="4838760" y="1548720"/>
            <a:ext cx="999000" cy="999000"/>
          </a:xfrm>
          <a:prstGeom prst="rect">
            <a:avLst/>
          </a:prstGeom>
          <a:ln>
            <a:noFill/>
          </a:ln>
        </p:spPr>
      </p:pic>
      <p:sp>
        <p:nvSpPr>
          <p:cNvPr id="188" name="CustomShape 5"/>
          <p:cNvSpPr/>
          <p:nvPr/>
        </p:nvSpPr>
        <p:spPr>
          <a:xfrm>
            <a:off x="6691680" y="2074680"/>
            <a:ext cx="1520640" cy="5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6a6a6a"/>
                </a:solidFill>
                <a:latin typeface="Arial"/>
                <a:ea typeface="Arial"/>
              </a:rPr>
              <a:t>cli A A1 A2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6a6a6a"/>
                </a:solidFill>
                <a:latin typeface="Arial"/>
                <a:ea typeface="Arial"/>
              </a:rPr>
              <a:t>cli B B1 B2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6a6a6a"/>
                </a:solidFill>
                <a:latin typeface="Arial"/>
                <a:ea typeface="Arial"/>
              </a:rPr>
              <a:t>cli C C1 C2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5074560" y="4092480"/>
            <a:ext cx="72432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7030a0"/>
                </a:solidFill>
                <a:latin typeface="Arial"/>
                <a:ea typeface="Arial"/>
              </a:rPr>
              <a:t>VNF 2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90" name="Shape 283" descr=""/>
          <p:cNvPicPr/>
          <p:nvPr/>
        </p:nvPicPr>
        <p:blipFill>
          <a:blip r:embed="rId3"/>
          <a:stretch/>
        </p:blipFill>
        <p:spPr>
          <a:xfrm>
            <a:off x="6225840" y="3072240"/>
            <a:ext cx="1936800" cy="1713960"/>
          </a:xfrm>
          <a:prstGeom prst="rect">
            <a:avLst/>
          </a:prstGeom>
          <a:ln>
            <a:noFill/>
          </a:ln>
        </p:spPr>
      </p:pic>
      <p:pic>
        <p:nvPicPr>
          <p:cNvPr id="191" name="Shape 284" descr=""/>
          <p:cNvPicPr/>
          <p:nvPr/>
        </p:nvPicPr>
        <p:blipFill>
          <a:blip r:embed="rId4"/>
          <a:stretch/>
        </p:blipFill>
        <p:spPr>
          <a:xfrm>
            <a:off x="4955040" y="3195000"/>
            <a:ext cx="999000" cy="999000"/>
          </a:xfrm>
          <a:prstGeom prst="rect">
            <a:avLst/>
          </a:prstGeom>
          <a:ln>
            <a:noFill/>
          </a:ln>
        </p:spPr>
      </p:pic>
      <p:sp>
        <p:nvSpPr>
          <p:cNvPr id="192" name="CustomShape 7"/>
          <p:cNvSpPr/>
          <p:nvPr/>
        </p:nvSpPr>
        <p:spPr>
          <a:xfrm>
            <a:off x="6715800" y="3587760"/>
            <a:ext cx="1520640" cy="11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7030a0"/>
                </a:solidFill>
                <a:latin typeface="Arial"/>
                <a:ea typeface="Arial"/>
              </a:rPr>
              <a:t>&lt;X&gt;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7030a0"/>
                </a:solidFill>
                <a:latin typeface="Arial"/>
                <a:ea typeface="Arial"/>
              </a:rPr>
              <a:t>     </a:t>
            </a:r>
            <a:r>
              <a:rPr b="1" lang="en-US" sz="900" spc="-1" strike="noStrike">
                <a:solidFill>
                  <a:srgbClr val="7030a0"/>
                </a:solidFill>
                <a:latin typeface="Arial"/>
                <a:ea typeface="Arial"/>
              </a:rPr>
              <a:t>&lt;X1&gt; &lt;X2&gt;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7030a0"/>
                </a:solidFill>
                <a:latin typeface="Arial"/>
                <a:ea typeface="Arial"/>
              </a:rPr>
              <a:t>&lt;/X&gt;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7030a0"/>
                </a:solidFill>
                <a:latin typeface="Arial"/>
                <a:ea typeface="Arial"/>
              </a:rPr>
              <a:t>&lt;Y&gt;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7030a0"/>
                </a:solidFill>
                <a:latin typeface="Arial"/>
                <a:ea typeface="Arial"/>
              </a:rPr>
              <a:t>     </a:t>
            </a:r>
            <a:r>
              <a:rPr b="1" lang="en-US" sz="900" spc="-1" strike="noStrike">
                <a:solidFill>
                  <a:srgbClr val="7030a0"/>
                </a:solidFill>
                <a:latin typeface="Arial"/>
                <a:ea typeface="Arial"/>
              </a:rPr>
              <a:t>&lt;Y1&gt; &lt;Y2&gt;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7030a0"/>
                </a:solidFill>
                <a:latin typeface="Arial"/>
                <a:ea typeface="Arial"/>
              </a:rPr>
              <a:t>&lt;/Y&gt;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</p:txBody>
      </p:sp>
      <p:sp>
        <p:nvSpPr>
          <p:cNvPr id="193" name="CustomShape 8"/>
          <p:cNvSpPr/>
          <p:nvPr/>
        </p:nvSpPr>
        <p:spPr>
          <a:xfrm>
            <a:off x="7553160" y="2795040"/>
            <a:ext cx="72432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TXT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4" name="CustomShape 9"/>
          <p:cNvSpPr/>
          <p:nvPr/>
        </p:nvSpPr>
        <p:spPr>
          <a:xfrm>
            <a:off x="7585920" y="4549320"/>
            <a:ext cx="72432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XML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85800" y="1657440"/>
            <a:ext cx="7371720" cy="4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75000"/>
              </a:lnSpc>
            </a:pPr>
            <a:r>
              <a:rPr b="0" lang="en-US" sz="3300" spc="-1" strike="noStrike">
                <a:solidFill>
                  <a:srgbClr val="474747"/>
                </a:solidFill>
                <a:latin typeface="Arial"/>
                <a:ea typeface="Arial"/>
              </a:rPr>
              <a:t>How to process multiple formats?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914400" y="2400480"/>
            <a:ext cx="7771680" cy="6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74747"/>
                </a:solidFill>
                <a:latin typeface="Calibri"/>
                <a:ea typeface="Calibri"/>
              </a:rPr>
              <a:t>Leverage CAE Plug-Ins...</a:t>
            </a:r>
            <a:endParaRPr b="0" lang="en-US" sz="1800" spc="-1" strike="noStrike">
              <a:latin typeface="Arial"/>
            </a:endParaRPr>
          </a:p>
          <a:p>
            <a:pPr marL="216000" indent="-10080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13440" y="948600"/>
            <a:ext cx="795132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1480" rIns="51480" tIns="0" bIns="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74747"/>
                </a:solidFill>
                <a:latin typeface="Arial"/>
                <a:ea typeface="Arial"/>
              </a:rPr>
              <a:t>Plug-In Modules are created for translating the native runtime VNF Configuration into a VNF CAE auditable JSON Format that the CAE Engine is able to process.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400" spc="-1" strike="noStrike">
                <a:solidFill>
                  <a:srgbClr val="58585a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95840" y="102960"/>
            <a:ext cx="8232120" cy="4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75000"/>
              </a:lnSpc>
            </a:pPr>
            <a:r>
              <a:rPr b="0" lang="en-US" sz="3300" spc="-1" strike="noStrike">
                <a:solidFill>
                  <a:srgbClr val="474747"/>
                </a:solidFill>
                <a:latin typeface="Arial"/>
                <a:ea typeface="Arial"/>
              </a:rPr>
              <a:t>CAE - PLUGIN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697680" y="2556000"/>
            <a:ext cx="72432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6a6a6a"/>
                </a:solidFill>
                <a:latin typeface="Arial"/>
                <a:ea typeface="Arial"/>
              </a:rPr>
              <a:t>VNF 1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00" name="Shape 305" descr=""/>
          <p:cNvPicPr/>
          <p:nvPr/>
        </p:nvPicPr>
        <p:blipFill>
          <a:blip r:embed="rId1"/>
          <a:stretch/>
        </p:blipFill>
        <p:spPr>
          <a:xfrm>
            <a:off x="1731600" y="1467720"/>
            <a:ext cx="1936800" cy="1713960"/>
          </a:xfrm>
          <a:prstGeom prst="rect">
            <a:avLst/>
          </a:prstGeom>
          <a:ln>
            <a:noFill/>
          </a:ln>
        </p:spPr>
      </p:pic>
      <p:pic>
        <p:nvPicPr>
          <p:cNvPr id="201" name="Shape 306" descr=""/>
          <p:cNvPicPr/>
          <p:nvPr/>
        </p:nvPicPr>
        <p:blipFill>
          <a:blip r:embed="rId2"/>
          <a:stretch/>
        </p:blipFill>
        <p:spPr>
          <a:xfrm>
            <a:off x="578160" y="1658520"/>
            <a:ext cx="999000" cy="999000"/>
          </a:xfrm>
          <a:prstGeom prst="rect">
            <a:avLst/>
          </a:prstGeom>
          <a:ln>
            <a:noFill/>
          </a:ln>
        </p:spPr>
      </p:pic>
      <p:sp>
        <p:nvSpPr>
          <p:cNvPr id="202" name="CustomShape 4"/>
          <p:cNvSpPr/>
          <p:nvPr/>
        </p:nvSpPr>
        <p:spPr>
          <a:xfrm>
            <a:off x="2275200" y="2151000"/>
            <a:ext cx="1520640" cy="5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6a6a6a"/>
                </a:solidFill>
                <a:latin typeface="Arial"/>
                <a:ea typeface="Arial"/>
              </a:rPr>
              <a:t>cli A A1 A2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6a6a6a"/>
                </a:solidFill>
                <a:latin typeface="Arial"/>
                <a:ea typeface="Arial"/>
              </a:rPr>
              <a:t>cli B B1 B2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6a6a6a"/>
                </a:solidFill>
                <a:latin typeface="Arial"/>
                <a:ea typeface="Arial"/>
              </a:rPr>
              <a:t>cli C C1 C2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697680" y="4226760"/>
            <a:ext cx="72432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7030a0"/>
                </a:solidFill>
                <a:latin typeface="Arial"/>
                <a:ea typeface="Arial"/>
              </a:rPr>
              <a:t>VNF 2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04" name="Shape 309" descr=""/>
          <p:cNvPicPr/>
          <p:nvPr/>
        </p:nvPicPr>
        <p:blipFill>
          <a:blip r:embed="rId3"/>
          <a:stretch/>
        </p:blipFill>
        <p:spPr>
          <a:xfrm>
            <a:off x="1753200" y="3110040"/>
            <a:ext cx="1936800" cy="1713960"/>
          </a:xfrm>
          <a:prstGeom prst="rect">
            <a:avLst/>
          </a:prstGeom>
          <a:ln>
            <a:noFill/>
          </a:ln>
        </p:spPr>
      </p:pic>
      <p:pic>
        <p:nvPicPr>
          <p:cNvPr id="205" name="Shape 310" descr=""/>
          <p:cNvPicPr/>
          <p:nvPr/>
        </p:nvPicPr>
        <p:blipFill>
          <a:blip r:embed="rId4"/>
          <a:stretch/>
        </p:blipFill>
        <p:spPr>
          <a:xfrm>
            <a:off x="544320" y="3340800"/>
            <a:ext cx="999000" cy="999000"/>
          </a:xfrm>
          <a:prstGeom prst="rect">
            <a:avLst/>
          </a:prstGeom>
          <a:ln>
            <a:noFill/>
          </a:ln>
        </p:spPr>
      </p:pic>
      <p:sp>
        <p:nvSpPr>
          <p:cNvPr id="206" name="CustomShape 6"/>
          <p:cNvSpPr/>
          <p:nvPr/>
        </p:nvSpPr>
        <p:spPr>
          <a:xfrm>
            <a:off x="2238120" y="3639600"/>
            <a:ext cx="1520640" cy="11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7030a0"/>
                </a:solidFill>
                <a:latin typeface="Arial"/>
                <a:ea typeface="Arial"/>
              </a:rPr>
              <a:t>&lt;X&gt;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7030a0"/>
                </a:solidFill>
                <a:latin typeface="Arial"/>
                <a:ea typeface="Arial"/>
              </a:rPr>
              <a:t>     </a:t>
            </a:r>
            <a:r>
              <a:rPr b="1" lang="en-US" sz="900" spc="-1" strike="noStrike">
                <a:solidFill>
                  <a:srgbClr val="7030a0"/>
                </a:solidFill>
                <a:latin typeface="Arial"/>
                <a:ea typeface="Arial"/>
              </a:rPr>
              <a:t>&lt;X1&gt; &lt;X2&gt;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7030a0"/>
                </a:solidFill>
                <a:latin typeface="Arial"/>
                <a:ea typeface="Arial"/>
              </a:rPr>
              <a:t>&lt;/X&gt;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7030a0"/>
                </a:solidFill>
                <a:latin typeface="Arial"/>
                <a:ea typeface="Arial"/>
              </a:rPr>
              <a:t>&lt;Y&gt;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7030a0"/>
                </a:solidFill>
                <a:latin typeface="Arial"/>
                <a:ea typeface="Arial"/>
              </a:rPr>
              <a:t>     </a:t>
            </a:r>
            <a:r>
              <a:rPr b="1" lang="en-US" sz="900" spc="-1" strike="noStrike">
                <a:solidFill>
                  <a:srgbClr val="7030a0"/>
                </a:solidFill>
                <a:latin typeface="Arial"/>
                <a:ea typeface="Arial"/>
              </a:rPr>
              <a:t>&lt;Y1&gt; &lt;Y2&gt;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7030a0"/>
                </a:solidFill>
                <a:latin typeface="Arial"/>
                <a:ea typeface="Arial"/>
              </a:rPr>
              <a:t>&lt;/Y&gt;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074400" y="2891160"/>
            <a:ext cx="72432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TXT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8" name="CustomShape 8"/>
          <p:cNvSpPr/>
          <p:nvPr/>
        </p:nvSpPr>
        <p:spPr>
          <a:xfrm>
            <a:off x="3112920" y="4587120"/>
            <a:ext cx="72432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XML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09" name="Shape 314" descr=""/>
          <p:cNvPicPr/>
          <p:nvPr/>
        </p:nvPicPr>
        <p:blipFill>
          <a:blip r:embed="rId5"/>
          <a:stretch/>
        </p:blipFill>
        <p:spPr>
          <a:xfrm>
            <a:off x="6900120" y="1384560"/>
            <a:ext cx="1375200" cy="1685520"/>
          </a:xfrm>
          <a:prstGeom prst="rect">
            <a:avLst/>
          </a:prstGeom>
          <a:ln>
            <a:noFill/>
          </a:ln>
        </p:spPr>
      </p:pic>
      <p:pic>
        <p:nvPicPr>
          <p:cNvPr id="210" name="Shape 315" descr=""/>
          <p:cNvPicPr/>
          <p:nvPr/>
        </p:nvPicPr>
        <p:blipFill>
          <a:blip r:embed="rId6"/>
          <a:stretch/>
        </p:blipFill>
        <p:spPr>
          <a:xfrm>
            <a:off x="6928560" y="3182040"/>
            <a:ext cx="1401120" cy="1685520"/>
          </a:xfrm>
          <a:prstGeom prst="rect">
            <a:avLst/>
          </a:prstGeom>
          <a:ln>
            <a:noFill/>
          </a:ln>
        </p:spPr>
      </p:pic>
      <p:pic>
        <p:nvPicPr>
          <p:cNvPr id="211" name="Shape 316" descr=""/>
          <p:cNvPicPr/>
          <p:nvPr/>
        </p:nvPicPr>
        <p:blipFill>
          <a:blip r:embed="rId7"/>
          <a:stretch/>
        </p:blipFill>
        <p:spPr>
          <a:xfrm>
            <a:off x="4523400" y="1658520"/>
            <a:ext cx="1114920" cy="1114920"/>
          </a:xfrm>
          <a:prstGeom prst="rect">
            <a:avLst/>
          </a:prstGeom>
          <a:ln>
            <a:noFill/>
          </a:ln>
        </p:spPr>
      </p:pic>
      <p:sp>
        <p:nvSpPr>
          <p:cNvPr id="212" name="CustomShape 9"/>
          <p:cNvSpPr/>
          <p:nvPr/>
        </p:nvSpPr>
        <p:spPr>
          <a:xfrm>
            <a:off x="4085280" y="2708280"/>
            <a:ext cx="213876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c2c2d"/>
                </a:solidFill>
                <a:latin typeface="Arial"/>
                <a:ea typeface="Arial"/>
              </a:rPr>
              <a:t>CAE Plug-In for </a:t>
            </a:r>
            <a:r>
              <a:rPr b="1" lang="en-US" sz="1400" spc="-1" strike="noStrike">
                <a:solidFill>
                  <a:srgbClr val="6a6a6a"/>
                </a:solidFill>
                <a:latin typeface="Arial"/>
                <a:ea typeface="Arial"/>
              </a:rPr>
              <a:t>VNF 1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13" name="Shape 318" descr=""/>
          <p:cNvPicPr/>
          <p:nvPr/>
        </p:nvPicPr>
        <p:blipFill>
          <a:blip r:embed="rId8"/>
          <a:stretch/>
        </p:blipFill>
        <p:spPr>
          <a:xfrm>
            <a:off x="4579560" y="3259080"/>
            <a:ext cx="1114920" cy="1114920"/>
          </a:xfrm>
          <a:prstGeom prst="rect">
            <a:avLst/>
          </a:prstGeom>
          <a:ln>
            <a:noFill/>
          </a:ln>
        </p:spPr>
      </p:pic>
      <p:sp>
        <p:nvSpPr>
          <p:cNvPr id="214" name="CustomShape 10"/>
          <p:cNvSpPr/>
          <p:nvPr/>
        </p:nvSpPr>
        <p:spPr>
          <a:xfrm>
            <a:off x="4141440" y="4308840"/>
            <a:ext cx="213876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c2c2d"/>
                </a:solidFill>
                <a:latin typeface="Arial"/>
                <a:ea typeface="Arial"/>
              </a:rPr>
              <a:t>CAE Plug-In for </a:t>
            </a:r>
            <a:r>
              <a:rPr b="1" lang="en-US" sz="1400" spc="-1" strike="noStrike">
                <a:solidFill>
                  <a:srgbClr val="7030a0"/>
                </a:solidFill>
                <a:latin typeface="Arial"/>
                <a:ea typeface="Arial"/>
              </a:rPr>
              <a:t>VNF 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5" name="CustomShape 11"/>
          <p:cNvSpPr/>
          <p:nvPr/>
        </p:nvSpPr>
        <p:spPr>
          <a:xfrm>
            <a:off x="3543480" y="2151000"/>
            <a:ext cx="724320" cy="404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60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2"/>
          <p:cNvSpPr/>
          <p:nvPr/>
        </p:nvSpPr>
        <p:spPr>
          <a:xfrm>
            <a:off x="5906880" y="2098440"/>
            <a:ext cx="724320" cy="404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60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3"/>
          <p:cNvSpPr/>
          <p:nvPr/>
        </p:nvSpPr>
        <p:spPr>
          <a:xfrm>
            <a:off x="3626280" y="3519720"/>
            <a:ext cx="724320" cy="404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60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4"/>
          <p:cNvSpPr/>
          <p:nvPr/>
        </p:nvSpPr>
        <p:spPr>
          <a:xfrm>
            <a:off x="5947920" y="3553200"/>
            <a:ext cx="724320" cy="404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60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95840" y="102960"/>
            <a:ext cx="8232120" cy="4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75000"/>
              </a:lnSpc>
            </a:pPr>
            <a:r>
              <a:rPr b="0" lang="en-US" sz="3300" spc="-1" strike="noStrike">
                <a:solidFill>
                  <a:srgbClr val="474747"/>
                </a:solidFill>
                <a:latin typeface="Arial"/>
                <a:ea typeface="Arial"/>
              </a:rPr>
              <a:t>CAE – CONCEPTUAL ARCHITECTURE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2662560" y="2361960"/>
            <a:ext cx="1056960" cy="33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 w="1260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21" name="Shape 334" descr=""/>
          <p:cNvPicPr/>
          <p:nvPr/>
        </p:nvPicPr>
        <p:blipFill>
          <a:blip r:embed="rId1"/>
          <a:stretch/>
        </p:blipFill>
        <p:spPr>
          <a:xfrm>
            <a:off x="3755520" y="1974960"/>
            <a:ext cx="1314720" cy="1314720"/>
          </a:xfrm>
          <a:prstGeom prst="rect">
            <a:avLst/>
          </a:prstGeom>
          <a:ln>
            <a:noFill/>
          </a:ln>
        </p:spPr>
      </p:pic>
      <p:pic>
        <p:nvPicPr>
          <p:cNvPr id="222" name="Shape 335" descr=""/>
          <p:cNvPicPr/>
          <p:nvPr/>
        </p:nvPicPr>
        <p:blipFill>
          <a:blip r:embed="rId2"/>
          <a:stretch/>
        </p:blipFill>
        <p:spPr>
          <a:xfrm>
            <a:off x="856440" y="1688760"/>
            <a:ext cx="1692000" cy="1765440"/>
          </a:xfrm>
          <a:prstGeom prst="rect">
            <a:avLst/>
          </a:prstGeom>
          <a:ln>
            <a:noFill/>
          </a:ln>
        </p:spPr>
      </p:pic>
      <p:pic>
        <p:nvPicPr>
          <p:cNvPr id="223" name="Shape 336" descr=""/>
          <p:cNvPicPr/>
          <p:nvPr/>
        </p:nvPicPr>
        <p:blipFill>
          <a:blip r:embed="rId3"/>
          <a:stretch/>
        </p:blipFill>
        <p:spPr>
          <a:xfrm>
            <a:off x="4665240" y="711000"/>
            <a:ext cx="1392480" cy="878040"/>
          </a:xfrm>
          <a:prstGeom prst="rect">
            <a:avLst/>
          </a:prstGeom>
          <a:ln>
            <a:noFill/>
          </a:ln>
        </p:spPr>
      </p:pic>
      <p:pic>
        <p:nvPicPr>
          <p:cNvPr id="224" name="Shape 337" descr=""/>
          <p:cNvPicPr/>
          <p:nvPr/>
        </p:nvPicPr>
        <p:blipFill>
          <a:blip r:embed="rId4"/>
          <a:stretch/>
        </p:blipFill>
        <p:spPr>
          <a:xfrm>
            <a:off x="2900520" y="741600"/>
            <a:ext cx="1249560" cy="885240"/>
          </a:xfrm>
          <a:prstGeom prst="rect">
            <a:avLst/>
          </a:prstGeom>
          <a:ln>
            <a:noFill/>
          </a:ln>
        </p:spPr>
      </p:pic>
      <p:pic>
        <p:nvPicPr>
          <p:cNvPr id="225" name="Shape 338" descr=""/>
          <p:cNvPicPr/>
          <p:nvPr/>
        </p:nvPicPr>
        <p:blipFill>
          <a:blip r:embed="rId5"/>
          <a:stretch/>
        </p:blipFill>
        <p:spPr>
          <a:xfrm>
            <a:off x="3819960" y="3638160"/>
            <a:ext cx="1116720" cy="1331640"/>
          </a:xfrm>
          <a:prstGeom prst="rect">
            <a:avLst/>
          </a:prstGeom>
          <a:ln>
            <a:noFill/>
          </a:ln>
        </p:spPr>
      </p:pic>
      <p:pic>
        <p:nvPicPr>
          <p:cNvPr id="226" name="Shape 339" descr=""/>
          <p:cNvPicPr/>
          <p:nvPr/>
        </p:nvPicPr>
        <p:blipFill>
          <a:blip r:embed="rId6"/>
          <a:stretch/>
        </p:blipFill>
        <p:spPr>
          <a:xfrm>
            <a:off x="4970880" y="3627360"/>
            <a:ext cx="1116720" cy="1314720"/>
          </a:xfrm>
          <a:prstGeom prst="rect">
            <a:avLst/>
          </a:prstGeom>
          <a:ln>
            <a:noFill/>
          </a:ln>
        </p:spPr>
      </p:pic>
      <p:sp>
        <p:nvSpPr>
          <p:cNvPr id="227" name="CustomShape 3"/>
          <p:cNvSpPr/>
          <p:nvPr/>
        </p:nvSpPr>
        <p:spPr>
          <a:xfrm rot="20500800">
            <a:off x="4654080" y="2797200"/>
            <a:ext cx="300600" cy="77832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 w="1260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4"/>
          <p:cNvSpPr/>
          <p:nvPr/>
        </p:nvSpPr>
        <p:spPr>
          <a:xfrm rot="19605000">
            <a:off x="3820680" y="1471320"/>
            <a:ext cx="290880" cy="77796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 w="1260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5"/>
          <p:cNvSpPr/>
          <p:nvPr/>
        </p:nvSpPr>
        <p:spPr>
          <a:xfrm rot="2128800">
            <a:off x="4862880" y="1488600"/>
            <a:ext cx="300600" cy="6516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 w="1260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30" name="Shape 343" descr=""/>
          <p:cNvPicPr/>
          <p:nvPr/>
        </p:nvPicPr>
        <p:blipFill>
          <a:blip r:embed="rId7"/>
          <a:stretch/>
        </p:blipFill>
        <p:spPr>
          <a:xfrm>
            <a:off x="5856840" y="934200"/>
            <a:ext cx="530280" cy="649800"/>
          </a:xfrm>
          <a:prstGeom prst="rect">
            <a:avLst/>
          </a:prstGeom>
          <a:ln>
            <a:noFill/>
          </a:ln>
        </p:spPr>
      </p:pic>
      <p:pic>
        <p:nvPicPr>
          <p:cNvPr id="231" name="Shape 344" descr=""/>
          <p:cNvPicPr/>
          <p:nvPr/>
        </p:nvPicPr>
        <p:blipFill>
          <a:blip r:embed="rId8"/>
          <a:stretch/>
        </p:blipFill>
        <p:spPr>
          <a:xfrm>
            <a:off x="4051440" y="988560"/>
            <a:ext cx="530280" cy="637920"/>
          </a:xfrm>
          <a:prstGeom prst="rect">
            <a:avLst/>
          </a:prstGeom>
          <a:ln>
            <a:noFill/>
          </a:ln>
        </p:spPr>
      </p:pic>
      <p:sp>
        <p:nvSpPr>
          <p:cNvPr id="232" name="CustomShape 6"/>
          <p:cNvSpPr/>
          <p:nvPr/>
        </p:nvSpPr>
        <p:spPr>
          <a:xfrm rot="1404600">
            <a:off x="5074920" y="2730240"/>
            <a:ext cx="1107720" cy="25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 w="1260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33" name="Shape 346" descr=""/>
          <p:cNvPicPr/>
          <p:nvPr/>
        </p:nvPicPr>
        <p:blipFill>
          <a:blip r:embed="rId9"/>
          <a:stretch/>
        </p:blipFill>
        <p:spPr>
          <a:xfrm>
            <a:off x="7438320" y="3312720"/>
            <a:ext cx="1523880" cy="919080"/>
          </a:xfrm>
          <a:prstGeom prst="rect">
            <a:avLst/>
          </a:prstGeom>
          <a:ln>
            <a:noFill/>
          </a:ln>
        </p:spPr>
      </p:pic>
      <p:pic>
        <p:nvPicPr>
          <p:cNvPr id="234" name="Shape 347" descr=""/>
          <p:cNvPicPr/>
          <p:nvPr/>
        </p:nvPicPr>
        <p:blipFill>
          <a:blip r:embed="rId10"/>
          <a:stretch/>
        </p:blipFill>
        <p:spPr>
          <a:xfrm>
            <a:off x="6842520" y="2776320"/>
            <a:ext cx="1828080" cy="535320"/>
          </a:xfrm>
          <a:prstGeom prst="rect">
            <a:avLst/>
          </a:prstGeom>
          <a:ln>
            <a:noFill/>
          </a:ln>
        </p:spPr>
      </p:pic>
      <p:sp>
        <p:nvSpPr>
          <p:cNvPr id="235" name="CustomShape 7"/>
          <p:cNvSpPr/>
          <p:nvPr/>
        </p:nvSpPr>
        <p:spPr>
          <a:xfrm>
            <a:off x="3557160" y="3131640"/>
            <a:ext cx="152388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74747"/>
                </a:solidFill>
                <a:latin typeface="Arial"/>
                <a:ea typeface="Arial"/>
              </a:rPr>
              <a:t>CAE Engine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6" name="CustomShape 8"/>
          <p:cNvSpPr/>
          <p:nvPr/>
        </p:nvSpPr>
        <p:spPr>
          <a:xfrm>
            <a:off x="6177960" y="3386160"/>
            <a:ext cx="152388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74747"/>
                </a:solidFill>
                <a:latin typeface="Arial"/>
                <a:ea typeface="Arial"/>
              </a:rPr>
              <a:t>Audit Reports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37" name="Shape 350" descr=""/>
          <p:cNvPicPr/>
          <p:nvPr/>
        </p:nvPicPr>
        <p:blipFill>
          <a:blip r:embed="rId11"/>
          <a:stretch/>
        </p:blipFill>
        <p:spPr>
          <a:xfrm>
            <a:off x="6454080" y="1651320"/>
            <a:ext cx="685080" cy="685080"/>
          </a:xfrm>
          <a:prstGeom prst="rect">
            <a:avLst/>
          </a:prstGeom>
          <a:ln>
            <a:noFill/>
          </a:ln>
        </p:spPr>
      </p:pic>
      <p:pic>
        <p:nvPicPr>
          <p:cNvPr id="238" name="Shape 351" descr=""/>
          <p:cNvPicPr/>
          <p:nvPr/>
        </p:nvPicPr>
        <p:blipFill>
          <a:blip r:embed="rId12"/>
          <a:stretch/>
        </p:blipFill>
        <p:spPr>
          <a:xfrm>
            <a:off x="7133760" y="1642680"/>
            <a:ext cx="685080" cy="685080"/>
          </a:xfrm>
          <a:prstGeom prst="rect">
            <a:avLst/>
          </a:prstGeom>
          <a:ln>
            <a:noFill/>
          </a:ln>
        </p:spPr>
      </p:pic>
      <p:pic>
        <p:nvPicPr>
          <p:cNvPr id="239" name="Shape 352" descr=""/>
          <p:cNvPicPr/>
          <p:nvPr/>
        </p:nvPicPr>
        <p:blipFill>
          <a:blip r:embed="rId13"/>
          <a:stretch/>
        </p:blipFill>
        <p:spPr>
          <a:xfrm>
            <a:off x="6663240" y="3575520"/>
            <a:ext cx="685080" cy="685080"/>
          </a:xfrm>
          <a:prstGeom prst="rect">
            <a:avLst/>
          </a:prstGeom>
          <a:ln>
            <a:noFill/>
          </a:ln>
        </p:spPr>
      </p:pic>
      <p:sp>
        <p:nvSpPr>
          <p:cNvPr id="240" name="CustomShape 9"/>
          <p:cNvSpPr/>
          <p:nvPr/>
        </p:nvSpPr>
        <p:spPr>
          <a:xfrm>
            <a:off x="6572520" y="1176480"/>
            <a:ext cx="16653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74747"/>
                </a:solidFill>
                <a:latin typeface="Arial"/>
                <a:ea typeface="Arial"/>
              </a:rPr>
              <a:t>Array of Closed Loop Actions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1" name="CustomShape 10"/>
          <p:cNvSpPr/>
          <p:nvPr/>
        </p:nvSpPr>
        <p:spPr>
          <a:xfrm>
            <a:off x="5481000" y="2482200"/>
            <a:ext cx="34920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2" name="CustomShape 11"/>
          <p:cNvSpPr/>
          <p:nvPr/>
        </p:nvSpPr>
        <p:spPr>
          <a:xfrm>
            <a:off x="4078080" y="1681200"/>
            <a:ext cx="34920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3" name="CustomShape 12"/>
          <p:cNvSpPr/>
          <p:nvPr/>
        </p:nvSpPr>
        <p:spPr>
          <a:xfrm>
            <a:off x="4714560" y="1539360"/>
            <a:ext cx="34920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4" name="CustomShape 13"/>
          <p:cNvSpPr/>
          <p:nvPr/>
        </p:nvSpPr>
        <p:spPr>
          <a:xfrm>
            <a:off x="4856400" y="3004560"/>
            <a:ext cx="34920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5" name="CustomShape 14"/>
          <p:cNvSpPr/>
          <p:nvPr/>
        </p:nvSpPr>
        <p:spPr>
          <a:xfrm>
            <a:off x="5351040" y="1762200"/>
            <a:ext cx="34920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CustomShape 15"/>
          <p:cNvSpPr/>
          <p:nvPr/>
        </p:nvSpPr>
        <p:spPr>
          <a:xfrm>
            <a:off x="2950200" y="2169720"/>
            <a:ext cx="34920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7" name="CustomShape 16"/>
          <p:cNvSpPr/>
          <p:nvPr/>
        </p:nvSpPr>
        <p:spPr>
          <a:xfrm rot="4075200">
            <a:off x="5501880" y="1445760"/>
            <a:ext cx="300960" cy="130896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 w="1260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7"/>
          <p:cNvSpPr/>
          <p:nvPr/>
        </p:nvSpPr>
        <p:spPr>
          <a:xfrm>
            <a:off x="1873800" y="4305600"/>
            <a:ext cx="208512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74747"/>
                </a:solidFill>
                <a:latin typeface="Arial"/>
                <a:ea typeface="Arial"/>
              </a:rPr>
              <a:t>CAE Gold STD | Policy for VNF1 &amp; 2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64440" y="48600"/>
            <a:ext cx="86184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75000"/>
              </a:lnSpc>
            </a:pPr>
            <a:r>
              <a:rPr b="0" lang="en-US" sz="3000" spc="-1" strike="noStrike">
                <a:solidFill>
                  <a:srgbClr val="474747"/>
                </a:solidFill>
                <a:latin typeface="Arial"/>
                <a:ea typeface="Arial"/>
              </a:rPr>
              <a:t>{{ CAE }}  REFERENCE ARCHITECTURE.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50" name="Shape 367" descr=""/>
          <p:cNvPicPr/>
          <p:nvPr/>
        </p:nvPicPr>
        <p:blipFill>
          <a:blip r:embed="rId1"/>
          <a:stretch/>
        </p:blipFill>
        <p:spPr>
          <a:xfrm>
            <a:off x="152280" y="748800"/>
            <a:ext cx="8379360" cy="424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Shape 372" descr=""/>
          <p:cNvPicPr/>
          <p:nvPr/>
        </p:nvPicPr>
        <p:blipFill>
          <a:blip r:embed="rId1"/>
          <a:stretch/>
        </p:blipFill>
        <p:spPr>
          <a:xfrm>
            <a:off x="932400" y="608760"/>
            <a:ext cx="7346880" cy="4377240"/>
          </a:xfrm>
          <a:prstGeom prst="rect">
            <a:avLst/>
          </a:prstGeom>
          <a:ln>
            <a:noFill/>
          </a:ln>
        </p:spPr>
      </p:pic>
      <p:sp>
        <p:nvSpPr>
          <p:cNvPr id="252" name="CustomShape 1"/>
          <p:cNvSpPr/>
          <p:nvPr/>
        </p:nvSpPr>
        <p:spPr>
          <a:xfrm>
            <a:off x="252720" y="312120"/>
            <a:ext cx="565956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75000"/>
              </a:lnSpc>
            </a:pPr>
            <a:r>
              <a:rPr b="0" lang="en-US" sz="3000" spc="-1" strike="noStrike">
                <a:solidFill>
                  <a:srgbClr val="474747"/>
                </a:solidFill>
                <a:latin typeface="Arial"/>
                <a:ea typeface="Arial"/>
              </a:rPr>
              <a:t>{{ CAE }} ARCHITECTURE   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75000"/>
              </a:lnSpc>
            </a:pPr>
            <a:r>
              <a:rPr b="0" lang="en-US" sz="3000" spc="-1" strike="noStrike">
                <a:solidFill>
                  <a:srgbClr val="474747"/>
                </a:solidFill>
                <a:latin typeface="Arial"/>
                <a:ea typeface="Arial"/>
              </a:rPr>
              <a:t>ENHANCED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343080"/>
            <a:ext cx="7371720" cy="4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75000"/>
              </a:lnSpc>
            </a:pPr>
            <a:r>
              <a:rPr b="0" lang="en-US" sz="3300" spc="-1" strike="noStrike">
                <a:solidFill>
                  <a:srgbClr val="474747"/>
                </a:solidFill>
                <a:latin typeface="Arial"/>
                <a:ea typeface="Arial"/>
              </a:rPr>
              <a:t>CAE DEMO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777240" y="1245960"/>
            <a:ext cx="7142760" cy="23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216000" indent="-215280">
              <a:lnSpc>
                <a:spcPct val="100000"/>
              </a:lnSpc>
              <a:buClr>
                <a:srgbClr val="00a9d4"/>
              </a:buClr>
              <a:buFont typeface="Noto Sans Symbols"/>
              <a:buChar char="❑"/>
            </a:pPr>
            <a:r>
              <a:rPr b="0" lang="en-US" sz="1800" spc="-1" strike="noStrike">
                <a:solidFill>
                  <a:srgbClr val="474747"/>
                </a:solidFill>
                <a:latin typeface="Arial"/>
                <a:ea typeface="Arial"/>
              </a:rPr>
              <a:t>Perform vMME Audit with CAE : </a:t>
            </a:r>
            <a:endParaRPr b="0" lang="en-US" sz="1800" spc="-1" strike="noStrike">
              <a:latin typeface="Arial"/>
            </a:endParaRPr>
          </a:p>
          <a:p>
            <a:pPr lvl="1" marL="558720" indent="-215280">
              <a:lnSpc>
                <a:spcPct val="100000"/>
              </a:lnSpc>
              <a:spcBef>
                <a:spcPts val="400"/>
              </a:spcBef>
              <a:buClr>
                <a:srgbClr val="00a9d4"/>
              </a:buClr>
              <a:buFont typeface="Noto Sans Symbols"/>
              <a:buChar char="❑"/>
            </a:pPr>
            <a:r>
              <a:rPr b="0" lang="en-US" sz="1800" spc="-1" strike="noStrike">
                <a:solidFill>
                  <a:srgbClr val="474747"/>
                </a:solidFill>
                <a:latin typeface="Arial"/>
                <a:ea typeface="Arial"/>
              </a:rPr>
              <a:t>Review vMME Native Configuration.</a:t>
            </a:r>
            <a:endParaRPr b="0" lang="en-US" sz="1800" spc="-1" strike="noStrike">
              <a:latin typeface="Arial"/>
            </a:endParaRPr>
          </a:p>
          <a:p>
            <a:pPr lvl="1" marL="558720" indent="-215280">
              <a:lnSpc>
                <a:spcPct val="100000"/>
              </a:lnSpc>
              <a:spcBef>
                <a:spcPts val="400"/>
              </a:spcBef>
              <a:buClr>
                <a:srgbClr val="00a9d4"/>
              </a:buClr>
              <a:buFont typeface="Noto Sans Symbols"/>
              <a:buChar char="❑"/>
            </a:pPr>
            <a:r>
              <a:rPr b="0" lang="en-US" sz="1800" spc="-1" strike="noStrike">
                <a:solidFill>
                  <a:srgbClr val="474747"/>
                </a:solidFill>
                <a:latin typeface="Arial"/>
                <a:ea typeface="Arial"/>
              </a:rPr>
              <a:t>Review vMME Gold Standard &amp; Generic Policy (JSON).</a:t>
            </a:r>
            <a:endParaRPr b="0" lang="en-US" sz="1800" spc="-1" strike="noStrike">
              <a:latin typeface="Arial"/>
            </a:endParaRPr>
          </a:p>
          <a:p>
            <a:pPr lvl="1" marL="558720" indent="-215280">
              <a:lnSpc>
                <a:spcPct val="100000"/>
              </a:lnSpc>
              <a:spcBef>
                <a:spcPts val="400"/>
              </a:spcBef>
              <a:buClr>
                <a:srgbClr val="00a9d4"/>
              </a:buClr>
              <a:buFont typeface="Noto Sans Symbols"/>
              <a:buChar char="❑"/>
            </a:pPr>
            <a:r>
              <a:rPr b="0" lang="en-US" sz="1800" spc="-1" strike="noStrike">
                <a:solidFill>
                  <a:srgbClr val="474747"/>
                </a:solidFill>
                <a:latin typeface="Arial"/>
                <a:ea typeface="Arial"/>
              </a:rPr>
              <a:t>Review Containerized Deployment | Scale Out.</a:t>
            </a:r>
            <a:endParaRPr b="0" lang="en-US" sz="1800" spc="-1" strike="noStrike">
              <a:latin typeface="Arial"/>
            </a:endParaRPr>
          </a:p>
          <a:p>
            <a:pPr lvl="1" marL="558720" indent="-215280">
              <a:lnSpc>
                <a:spcPct val="100000"/>
              </a:lnSpc>
              <a:spcBef>
                <a:spcPts val="400"/>
              </a:spcBef>
              <a:buClr>
                <a:srgbClr val="00a9d4"/>
              </a:buClr>
              <a:buFont typeface="Noto Sans Symbols"/>
              <a:buChar char="❑"/>
            </a:pPr>
            <a:r>
              <a:rPr b="0" lang="en-US" sz="1800" spc="-1" strike="noStrike">
                <a:solidFill>
                  <a:srgbClr val="474747"/>
                </a:solidFill>
                <a:latin typeface="Arial"/>
                <a:ea typeface="Arial"/>
              </a:rPr>
              <a:t>Feed vMME configuration to CAE.</a:t>
            </a:r>
            <a:endParaRPr b="0" lang="en-US" sz="1800" spc="-1" strike="noStrike">
              <a:latin typeface="Arial"/>
            </a:endParaRPr>
          </a:p>
          <a:p>
            <a:pPr lvl="1" marL="558720" indent="-215280">
              <a:lnSpc>
                <a:spcPct val="100000"/>
              </a:lnSpc>
              <a:spcBef>
                <a:spcPts val="400"/>
              </a:spcBef>
              <a:buClr>
                <a:srgbClr val="00a9d4"/>
              </a:buClr>
              <a:buFont typeface="Noto Sans Symbols"/>
              <a:buChar char="❑"/>
            </a:pPr>
            <a:r>
              <a:rPr b="0" lang="en-US" sz="1800" spc="-1" strike="noStrike">
                <a:solidFill>
                  <a:srgbClr val="474747"/>
                </a:solidFill>
                <a:latin typeface="Arial"/>
                <a:ea typeface="Arial"/>
              </a:rPr>
              <a:t>Review Audit Results.</a:t>
            </a:r>
            <a:endParaRPr b="0" lang="en-US" sz="1800" spc="-1" strike="noStrike">
              <a:latin typeface="Arial"/>
            </a:endParaRPr>
          </a:p>
          <a:p>
            <a:pPr marL="216000" indent="-10080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143000" y="1770480"/>
            <a:ext cx="7371720" cy="4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75000"/>
              </a:lnSpc>
            </a:pPr>
            <a:r>
              <a:rPr b="0" lang="en-US" sz="3300" spc="-1" strike="noStrike">
                <a:solidFill>
                  <a:srgbClr val="474747"/>
                </a:solidFill>
                <a:latin typeface="Arial"/>
                <a:ea typeface="Arial"/>
              </a:rPr>
              <a:t>THANK YOU. 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371600" y="2513160"/>
            <a:ext cx="7771680" cy="6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74747"/>
                </a:solidFill>
                <a:latin typeface="Calibri"/>
                <a:ea typeface="Calibri"/>
              </a:rPr>
              <a:t>https://github.com/moffzilla/CAE</a:t>
            </a:r>
            <a:endParaRPr b="0" lang="en-US" sz="1800" spc="-1" strike="noStrike">
              <a:latin typeface="Arial"/>
            </a:endParaRPr>
          </a:p>
          <a:p>
            <a:pPr marL="216000" indent="-10080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Shape 390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8426880" cy="483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343080"/>
            <a:ext cx="7371720" cy="4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75000"/>
              </a:lnSpc>
            </a:pPr>
            <a:r>
              <a:rPr b="0" lang="en-US" sz="3300" spc="-1" strike="noStrike">
                <a:solidFill>
                  <a:srgbClr val="474747"/>
                </a:solidFill>
                <a:latin typeface="Arial"/>
                <a:ea typeface="Arial"/>
              </a:rPr>
              <a:t>AGENDA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739440" y="1132920"/>
            <a:ext cx="7142760" cy="23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lvl="1" marL="558720" indent="-215280">
              <a:lnSpc>
                <a:spcPct val="100000"/>
              </a:lnSpc>
              <a:spcBef>
                <a:spcPts val="400"/>
              </a:spcBef>
              <a:buClr>
                <a:srgbClr val="00a9d4"/>
              </a:buClr>
              <a:buFont typeface="Noto Sans Symbols"/>
              <a:buChar char="❑"/>
            </a:pPr>
            <a:r>
              <a:rPr b="0" lang="en-US" sz="1800" spc="-1" strike="noStrike">
                <a:solidFill>
                  <a:srgbClr val="474747"/>
                </a:solidFill>
                <a:latin typeface="Arial"/>
                <a:ea typeface="Arial"/>
              </a:rPr>
              <a:t>Configuration Compliance.</a:t>
            </a:r>
            <a:endParaRPr b="0" lang="en-US" sz="1800" spc="-1" strike="noStrike">
              <a:latin typeface="Arial"/>
            </a:endParaRPr>
          </a:p>
          <a:p>
            <a:pPr lvl="1" marL="558720" indent="-215280">
              <a:lnSpc>
                <a:spcPct val="100000"/>
              </a:lnSpc>
              <a:spcBef>
                <a:spcPts val="400"/>
              </a:spcBef>
              <a:buClr>
                <a:srgbClr val="00a9d4"/>
              </a:buClr>
              <a:buFont typeface="Noto Sans Symbols"/>
              <a:buChar char="❑"/>
            </a:pPr>
            <a:r>
              <a:rPr b="0" lang="en-US" sz="1800" spc="-1" strike="noStrike">
                <a:solidFill>
                  <a:srgbClr val="474747"/>
                </a:solidFill>
                <a:latin typeface="Arial"/>
                <a:ea typeface="Arial"/>
              </a:rPr>
              <a:t>CAE’s Gold Standard | Policy &amp; Runtime Configurations.</a:t>
            </a:r>
            <a:endParaRPr b="0" lang="en-US" sz="1800" spc="-1" strike="noStrike">
              <a:latin typeface="Arial"/>
            </a:endParaRPr>
          </a:p>
          <a:p>
            <a:pPr lvl="1" marL="558720" indent="-215280">
              <a:lnSpc>
                <a:spcPct val="100000"/>
              </a:lnSpc>
              <a:spcBef>
                <a:spcPts val="400"/>
              </a:spcBef>
              <a:buClr>
                <a:srgbClr val="00a9d4"/>
              </a:buClr>
              <a:buFont typeface="Noto Sans Symbols"/>
              <a:buChar char="❑"/>
            </a:pPr>
            <a:r>
              <a:rPr b="0" lang="en-US" sz="1800" spc="-1" strike="noStrike">
                <a:solidFill>
                  <a:srgbClr val="474747"/>
                </a:solidFill>
                <a:latin typeface="Arial"/>
                <a:ea typeface="Arial"/>
              </a:rPr>
              <a:t>CAE’s Conceptual Architecture.</a:t>
            </a:r>
            <a:endParaRPr b="0" lang="en-US" sz="1800" spc="-1" strike="noStrike">
              <a:latin typeface="Arial"/>
            </a:endParaRPr>
          </a:p>
          <a:p>
            <a:pPr lvl="1" marL="558720" indent="-215280">
              <a:lnSpc>
                <a:spcPct val="100000"/>
              </a:lnSpc>
              <a:spcBef>
                <a:spcPts val="400"/>
              </a:spcBef>
              <a:buClr>
                <a:srgbClr val="00a9d4"/>
              </a:buClr>
              <a:buFont typeface="Noto Sans Symbols"/>
              <a:buChar char="❑"/>
            </a:pPr>
            <a:r>
              <a:rPr b="0" lang="en-US" sz="1800" spc="-1" strike="noStrike">
                <a:solidFill>
                  <a:srgbClr val="474747"/>
                </a:solidFill>
                <a:latin typeface="Arial"/>
                <a:ea typeface="Arial"/>
              </a:rPr>
              <a:t>CAE’s Reference &amp; Working Architecture.</a:t>
            </a:r>
            <a:endParaRPr b="0" lang="en-US" sz="1800" spc="-1" strike="noStrike">
              <a:latin typeface="Arial"/>
            </a:endParaRPr>
          </a:p>
          <a:p>
            <a:pPr lvl="1" marL="558720" indent="-215280">
              <a:lnSpc>
                <a:spcPct val="100000"/>
              </a:lnSpc>
              <a:spcBef>
                <a:spcPts val="400"/>
              </a:spcBef>
              <a:buClr>
                <a:srgbClr val="00a9d4"/>
              </a:buClr>
              <a:buFont typeface="Noto Sans Symbols"/>
              <a:buChar char="❑"/>
            </a:pPr>
            <a:r>
              <a:rPr b="0" lang="en-US" sz="1800" spc="-1" strike="noStrike">
                <a:solidFill>
                  <a:srgbClr val="474747"/>
                </a:solidFill>
                <a:latin typeface="Arial"/>
                <a:ea typeface="Arial"/>
              </a:rPr>
              <a:t>CAE’s Enhanced Architecture.</a:t>
            </a:r>
            <a:endParaRPr b="0" lang="en-US" sz="1800" spc="-1" strike="noStrike">
              <a:latin typeface="Arial"/>
            </a:endParaRPr>
          </a:p>
          <a:p>
            <a:pPr lvl="1" marL="558720" indent="-215280">
              <a:lnSpc>
                <a:spcPct val="100000"/>
              </a:lnSpc>
              <a:spcBef>
                <a:spcPts val="400"/>
              </a:spcBef>
              <a:buClr>
                <a:srgbClr val="00a9d4"/>
              </a:buClr>
              <a:buFont typeface="Noto Sans Symbols"/>
              <a:buChar char="❑"/>
            </a:pPr>
            <a:r>
              <a:rPr b="0" lang="en-US" sz="1800" spc="-1" strike="noStrike">
                <a:solidFill>
                  <a:srgbClr val="474747"/>
                </a:solidFill>
                <a:latin typeface="Arial"/>
                <a:ea typeface="Arial"/>
              </a:rPr>
              <a:t>CAE Demo.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216000" indent="-10080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263160" y="179640"/>
            <a:ext cx="814752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4000" rIns="54000" tIns="0" bIns="0" anchor="ctr"/>
          <a:p>
            <a:pPr>
              <a:lnSpc>
                <a:spcPct val="75000"/>
              </a:lnSpc>
            </a:pPr>
            <a:r>
              <a:rPr b="0" lang="en-US" sz="3000" spc="-1" strike="noStrike">
                <a:solidFill>
                  <a:srgbClr val="474747"/>
                </a:solidFill>
                <a:latin typeface="Arial"/>
                <a:ea typeface="Arial"/>
              </a:rPr>
              <a:t>SOLUTION: CLOUD AUDIT ENGINE (CAE)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5294880" y="4214160"/>
            <a:ext cx="3634560" cy="6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4000" rIns="54000" tIns="0" bIns="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74747"/>
                </a:solidFill>
                <a:latin typeface="Arial"/>
                <a:ea typeface="Arial"/>
              </a:rPr>
              <a:t>CAE supports increased operational efficiency by providing an automated &amp; standard way of auditing VNF configurations.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5888160" y="3919680"/>
            <a:ext cx="1748160" cy="2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58585a"/>
                </a:solidFill>
                <a:latin typeface="Arial"/>
                <a:ea typeface="Arial"/>
              </a:rPr>
              <a:t>CAE High level Architecture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316800" y="664920"/>
            <a:ext cx="4225680" cy="41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27080" indent="-126360">
              <a:lnSpc>
                <a:spcPct val="100000"/>
              </a:lnSpc>
              <a:buClr>
                <a:srgbClr val="00a9d4"/>
              </a:buClr>
              <a:buFont typeface="Noto Sans Symbols"/>
              <a:buChar char="❑"/>
            </a:pPr>
            <a:r>
              <a:rPr b="1" lang="en-US" sz="1400" spc="-1" strike="noStrike">
                <a:solidFill>
                  <a:srgbClr val="474747"/>
                </a:solidFill>
                <a:latin typeface="Arial"/>
                <a:ea typeface="Arial"/>
              </a:rPr>
              <a:t> </a:t>
            </a:r>
            <a:r>
              <a:rPr b="1" lang="en-US" sz="1400" spc="-1" strike="noStrike">
                <a:solidFill>
                  <a:srgbClr val="474747"/>
                </a:solidFill>
                <a:latin typeface="Arial"/>
                <a:ea typeface="Arial"/>
              </a:rPr>
              <a:t>VNF Configuration Auditing engine by Ericsson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400" spc="-1" strike="noStrike">
              <a:latin typeface="Arial"/>
            </a:endParaRPr>
          </a:p>
          <a:p>
            <a:pPr lvl="1" marL="406440" indent="-145440">
              <a:lnSpc>
                <a:spcPct val="100000"/>
              </a:lnSpc>
              <a:spcBef>
                <a:spcPts val="201"/>
              </a:spcBef>
              <a:buClr>
                <a:srgbClr val="474747"/>
              </a:buClr>
              <a:buFont typeface="Noto Sans Symbols"/>
              <a:buChar char="❑"/>
            </a:pPr>
            <a:r>
              <a:rPr b="0" lang="en-US" sz="1100" spc="-1" strike="noStrike">
                <a:solidFill>
                  <a:srgbClr val="474747"/>
                </a:solidFill>
                <a:latin typeface="Arial"/>
                <a:ea typeface="Arial"/>
              </a:rPr>
              <a:t>Microservices architecture , with containers components and scalable for production workloads.</a:t>
            </a:r>
            <a:endParaRPr b="0" lang="en-US" sz="1100" spc="-1" strike="noStrike">
              <a:latin typeface="Arial"/>
            </a:endParaRPr>
          </a:p>
          <a:p>
            <a:pPr marL="406440" indent="-75600">
              <a:lnSpc>
                <a:spcPct val="100000"/>
              </a:lnSpc>
              <a:spcBef>
                <a:spcPts val="201"/>
              </a:spcBef>
            </a:pPr>
            <a:endParaRPr b="0" lang="en-US" sz="1100" spc="-1" strike="noStrike">
              <a:latin typeface="Arial"/>
            </a:endParaRPr>
          </a:p>
          <a:p>
            <a:pPr lvl="1" marL="406440" indent="-145440">
              <a:lnSpc>
                <a:spcPct val="100000"/>
              </a:lnSpc>
              <a:spcBef>
                <a:spcPts val="201"/>
              </a:spcBef>
              <a:buClr>
                <a:srgbClr val="474747"/>
              </a:buClr>
              <a:buFont typeface="Noto Sans Symbols"/>
              <a:buChar char="❑"/>
            </a:pPr>
            <a:r>
              <a:rPr b="0" lang="en-US" sz="1100" spc="-1" strike="noStrike">
                <a:solidFill>
                  <a:srgbClr val="474747"/>
                </a:solidFill>
                <a:latin typeface="Arial"/>
                <a:ea typeface="Arial"/>
              </a:rPr>
              <a:t>VNF-Agnostic Gold Standard Data Model (JSON) &amp; Native Configuration Extension Module (tested w/ vMME).</a:t>
            </a:r>
            <a:endParaRPr b="0" lang="en-US" sz="1100" spc="-1" strike="noStrike">
              <a:latin typeface="Arial"/>
            </a:endParaRPr>
          </a:p>
          <a:p>
            <a:pPr marL="406440" indent="-75600">
              <a:lnSpc>
                <a:spcPct val="100000"/>
              </a:lnSpc>
              <a:spcBef>
                <a:spcPts val="201"/>
              </a:spcBef>
            </a:pPr>
            <a:endParaRPr b="0" lang="en-US" sz="1100" spc="-1" strike="noStrike">
              <a:latin typeface="Arial"/>
            </a:endParaRPr>
          </a:p>
          <a:p>
            <a:pPr lvl="1" marL="406440" indent="-145440">
              <a:lnSpc>
                <a:spcPct val="100000"/>
              </a:lnSpc>
              <a:spcBef>
                <a:spcPts val="201"/>
              </a:spcBef>
              <a:buClr>
                <a:srgbClr val="474747"/>
              </a:buClr>
              <a:buFont typeface="Noto Sans Symbols"/>
              <a:buChar char="❑"/>
            </a:pPr>
            <a:r>
              <a:rPr b="0" lang="en-US" sz="1100" spc="-1" strike="noStrike">
                <a:solidFill>
                  <a:srgbClr val="474747"/>
                </a:solidFill>
                <a:latin typeface="Arial"/>
                <a:ea typeface="Arial"/>
              </a:rPr>
              <a:t>Policy Driven with ECM closed loop operations “hooks”.</a:t>
            </a:r>
            <a:endParaRPr b="0" lang="en-US" sz="1100" spc="-1" strike="noStrike">
              <a:latin typeface="Arial"/>
            </a:endParaRPr>
          </a:p>
          <a:p>
            <a:pPr marL="406440" indent="-75600">
              <a:lnSpc>
                <a:spcPct val="100000"/>
              </a:lnSpc>
              <a:spcBef>
                <a:spcPts val="201"/>
              </a:spcBef>
            </a:pPr>
            <a:endParaRPr b="0" lang="en-US" sz="1100" spc="-1" strike="noStrike">
              <a:latin typeface="Arial"/>
            </a:endParaRPr>
          </a:p>
          <a:p>
            <a:pPr lvl="1" marL="406440" indent="-145440">
              <a:lnSpc>
                <a:spcPct val="100000"/>
              </a:lnSpc>
              <a:spcBef>
                <a:spcPts val="201"/>
              </a:spcBef>
              <a:buClr>
                <a:srgbClr val="474747"/>
              </a:buClr>
              <a:buFont typeface="Noto Sans Symbols"/>
              <a:buChar char="❑"/>
            </a:pPr>
            <a:r>
              <a:rPr b="0" lang="en-US" sz="1100" spc="-1" strike="noStrike">
                <a:solidFill>
                  <a:srgbClr val="474747"/>
                </a:solidFill>
                <a:latin typeface="Arial"/>
                <a:ea typeface="Arial"/>
              </a:rPr>
              <a:t>Capable of supporting VNF / PNF and OpenStack components ( Extension Module development required).</a:t>
            </a:r>
            <a:endParaRPr b="0" lang="en-US" sz="1100" spc="-1" strike="noStrike">
              <a:latin typeface="Arial"/>
            </a:endParaRPr>
          </a:p>
          <a:p>
            <a:pPr marL="406440" indent="-75600">
              <a:lnSpc>
                <a:spcPct val="100000"/>
              </a:lnSpc>
              <a:spcBef>
                <a:spcPts val="201"/>
              </a:spcBef>
            </a:pPr>
            <a:endParaRPr b="0" lang="en-US" sz="1100" spc="-1" strike="noStrike">
              <a:latin typeface="Arial"/>
            </a:endParaRPr>
          </a:p>
          <a:p>
            <a:pPr lvl="1" marL="406440" indent="-145440">
              <a:lnSpc>
                <a:spcPct val="100000"/>
              </a:lnSpc>
              <a:spcBef>
                <a:spcPts val="201"/>
              </a:spcBef>
              <a:buClr>
                <a:srgbClr val="474747"/>
              </a:buClr>
              <a:buFont typeface="Noto Sans Symbols"/>
              <a:buChar char="❑"/>
            </a:pPr>
            <a:r>
              <a:rPr b="0" lang="en-US" sz="1100" spc="-1" strike="noStrike">
                <a:solidFill>
                  <a:srgbClr val="474747"/>
                </a:solidFill>
                <a:latin typeface="Arial"/>
                <a:ea typeface="Arial"/>
              </a:rPr>
              <a:t> </a:t>
            </a:r>
            <a:r>
              <a:rPr b="0" lang="en-US" sz="1100" spc="-1" strike="noStrike">
                <a:solidFill>
                  <a:srgbClr val="474747"/>
                </a:solidFill>
                <a:latin typeface="Arial"/>
                <a:ea typeface="Arial"/>
              </a:rPr>
              <a:t>Integration to ECM for driving Audit Jobs with workflows and providing NFV runtime configurations.</a:t>
            </a:r>
            <a:endParaRPr b="0" lang="en-US" sz="1100" spc="-1" strike="noStrike">
              <a:latin typeface="Arial"/>
            </a:endParaRPr>
          </a:p>
          <a:p>
            <a:pPr marL="406440" indent="-75600">
              <a:lnSpc>
                <a:spcPct val="100000"/>
              </a:lnSpc>
              <a:spcBef>
                <a:spcPts val="201"/>
              </a:spcBef>
            </a:pPr>
            <a:endParaRPr b="0" lang="en-US" sz="1100" spc="-1" strike="noStrike">
              <a:latin typeface="Arial"/>
            </a:endParaRPr>
          </a:p>
          <a:p>
            <a:pPr lvl="1" marL="406440" indent="-145440">
              <a:lnSpc>
                <a:spcPct val="100000"/>
              </a:lnSpc>
              <a:spcBef>
                <a:spcPts val="201"/>
              </a:spcBef>
              <a:buClr>
                <a:srgbClr val="474747"/>
              </a:buClr>
              <a:buFont typeface="Noto Sans Symbols"/>
              <a:buChar char="❑"/>
            </a:pPr>
            <a:r>
              <a:rPr b="0" lang="en-US" sz="1100" spc="-1" strike="noStrike">
                <a:solidFill>
                  <a:srgbClr val="474747"/>
                </a:solidFill>
                <a:latin typeface="Arial"/>
                <a:ea typeface="Arial"/>
              </a:rPr>
              <a:t>GitOps model for Gold Standard Data Model management.</a:t>
            </a:r>
            <a:endParaRPr b="0" lang="en-US" sz="1100" spc="-1" strike="noStrike">
              <a:latin typeface="Arial"/>
            </a:endParaRPr>
          </a:p>
          <a:p>
            <a:pPr marL="406440" indent="-75600">
              <a:lnSpc>
                <a:spcPct val="100000"/>
              </a:lnSpc>
              <a:spcBef>
                <a:spcPts val="201"/>
              </a:spcBef>
            </a:pPr>
            <a:endParaRPr b="0" lang="en-US" sz="1100" spc="-1" strike="noStrike">
              <a:latin typeface="Arial"/>
            </a:endParaRPr>
          </a:p>
          <a:p>
            <a:pPr lvl="1" marL="406440" indent="-145440">
              <a:lnSpc>
                <a:spcPct val="100000"/>
              </a:lnSpc>
              <a:spcBef>
                <a:spcPts val="201"/>
              </a:spcBef>
              <a:buClr>
                <a:srgbClr val="474747"/>
              </a:buClr>
              <a:buFont typeface="Noto Sans Symbols"/>
              <a:buChar char="❑"/>
            </a:pPr>
            <a:r>
              <a:rPr b="0" lang="en-US" sz="1100" spc="-1" strike="noStrike">
                <a:solidFill>
                  <a:srgbClr val="474747"/>
                </a:solidFill>
                <a:latin typeface="Arial"/>
                <a:ea typeface="Arial"/>
              </a:rPr>
              <a:t>Engine Currently used for a major carrier for vMME , Load Balancer and OpenStack Validation (End to End Configuration Compliance Stack)</a:t>
            </a:r>
            <a:endParaRPr b="0" lang="en-US" sz="1100" spc="-1" strike="noStrike">
              <a:latin typeface="Arial"/>
            </a:endParaRPr>
          </a:p>
          <a:p>
            <a:pPr marL="127080" indent="-62640">
              <a:lnSpc>
                <a:spcPct val="100000"/>
              </a:lnSpc>
              <a:spcBef>
                <a:spcPts val="201"/>
              </a:spcBef>
            </a:pPr>
            <a:endParaRPr b="0" lang="en-US" sz="1100" spc="-1" strike="noStrike">
              <a:latin typeface="Arial"/>
            </a:endParaRPr>
          </a:p>
          <a:p>
            <a:pPr marL="127080" indent="-62640">
              <a:lnSpc>
                <a:spcPct val="100000"/>
              </a:lnSpc>
              <a:spcBef>
                <a:spcPts val="201"/>
              </a:spcBef>
            </a:pPr>
            <a:endParaRPr b="0" lang="en-US" sz="1100" spc="-1" strike="noStrike">
              <a:latin typeface="Arial"/>
            </a:endParaRPr>
          </a:p>
          <a:p>
            <a:pPr marL="127080" indent="-62640">
              <a:lnSpc>
                <a:spcPct val="100000"/>
              </a:lnSpc>
              <a:spcBef>
                <a:spcPts val="201"/>
              </a:spcBef>
            </a:pPr>
            <a:endParaRPr b="0" lang="en-US" sz="1100" spc="-1" strike="noStrike">
              <a:latin typeface="Arial"/>
            </a:endParaRPr>
          </a:p>
          <a:p>
            <a:pPr marL="127080" indent="-24840">
              <a:lnSpc>
                <a:spcPct val="100000"/>
              </a:lnSpc>
              <a:spcBef>
                <a:spcPts val="300"/>
              </a:spcBef>
            </a:pPr>
            <a:endParaRPr b="0" lang="en-US" sz="1100" spc="-1" strike="noStrike">
              <a:latin typeface="Arial"/>
            </a:endParaRPr>
          </a:p>
        </p:txBody>
      </p:sp>
      <p:pic>
        <p:nvPicPr>
          <p:cNvPr id="262" name="Shape 403" descr=""/>
          <p:cNvPicPr/>
          <p:nvPr/>
        </p:nvPicPr>
        <p:blipFill>
          <a:blip r:embed="rId1"/>
          <a:stretch/>
        </p:blipFill>
        <p:spPr>
          <a:xfrm>
            <a:off x="4649400" y="1157040"/>
            <a:ext cx="4225680" cy="242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408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8620560" cy="483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9840" y="1472760"/>
            <a:ext cx="462924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1480" rIns="51480" tIns="0" bIns="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74747"/>
                </a:solidFill>
                <a:latin typeface="Calibri"/>
                <a:ea typeface="Calibri"/>
              </a:rPr>
              <a:t>Configuration Accuracy | Compliance of Network Elements (NE) is a continuous operations challenge</a:t>
            </a:r>
            <a:r>
              <a:rPr b="0" lang="en-US" sz="1400" spc="-1" strike="noStrike">
                <a:solidFill>
                  <a:srgbClr val="474747"/>
                </a:solidFill>
                <a:latin typeface="Calibri"/>
                <a:ea typeface="Calibri"/>
              </a:rPr>
              <a:t>.</a:t>
            </a:r>
            <a:endParaRPr b="0" lang="en-US" sz="1400" spc="-1" strike="noStrike">
              <a:latin typeface="Arial"/>
            </a:endParaRPr>
          </a:p>
          <a:p>
            <a:pPr marL="216000" indent="-126360">
              <a:lnSpc>
                <a:spcPct val="100000"/>
              </a:lnSpc>
              <a:spcBef>
                <a:spcPts val="300"/>
              </a:spcBef>
            </a:pPr>
            <a:endParaRPr b="0" lang="en-US" sz="1400" spc="-1" strike="noStrike">
              <a:latin typeface="Arial"/>
            </a:endParaRPr>
          </a:p>
          <a:p>
            <a:pPr marL="216000" indent="-126360">
              <a:lnSpc>
                <a:spcPct val="100000"/>
              </a:lnSpc>
              <a:spcBef>
                <a:spcPts val="300"/>
              </a:spcBef>
            </a:pPr>
            <a:endParaRPr b="0" lang="en-US" sz="1400" spc="-1" strike="noStrike">
              <a:latin typeface="Arial"/>
            </a:endParaRPr>
          </a:p>
          <a:p>
            <a:pPr marL="127080" indent="-37440">
              <a:lnSpc>
                <a:spcPct val="100000"/>
              </a:lnSpc>
              <a:spcBef>
                <a:spcPts val="300"/>
              </a:spcBef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276480" y="191880"/>
            <a:ext cx="5296680" cy="4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75000"/>
              </a:lnSpc>
            </a:pPr>
            <a:r>
              <a:rPr b="0" lang="en-US" sz="3000" spc="-1" strike="noStrike">
                <a:solidFill>
                  <a:srgbClr val="474747"/>
                </a:solidFill>
                <a:latin typeface="Arial"/>
                <a:ea typeface="Arial"/>
              </a:rPr>
              <a:t>CONFIGURATION COMPLIANCE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6273720" y="97920"/>
            <a:ext cx="137628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74747"/>
                </a:solidFill>
                <a:latin typeface="Calibri"/>
                <a:ea typeface="Calibri"/>
              </a:rPr>
              <a:t>VNF1-Instances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28" name="Shape 173" descr=""/>
          <p:cNvPicPr/>
          <p:nvPr/>
        </p:nvPicPr>
        <p:blipFill>
          <a:blip r:embed="rId1"/>
          <a:stretch/>
        </p:blipFill>
        <p:spPr>
          <a:xfrm>
            <a:off x="69840" y="3206520"/>
            <a:ext cx="4685760" cy="1328040"/>
          </a:xfrm>
          <a:prstGeom prst="rect">
            <a:avLst/>
          </a:prstGeom>
          <a:ln>
            <a:noFill/>
          </a:ln>
        </p:spPr>
      </p:pic>
      <p:pic>
        <p:nvPicPr>
          <p:cNvPr id="129" name="Shape 174" descr=""/>
          <p:cNvPicPr/>
          <p:nvPr/>
        </p:nvPicPr>
        <p:blipFill>
          <a:blip r:embed="rId2"/>
          <a:stretch/>
        </p:blipFill>
        <p:spPr>
          <a:xfrm>
            <a:off x="4909680" y="356400"/>
            <a:ext cx="1376280" cy="647640"/>
          </a:xfrm>
          <a:prstGeom prst="rect">
            <a:avLst/>
          </a:prstGeom>
          <a:ln>
            <a:noFill/>
          </a:ln>
        </p:spPr>
      </p:pic>
      <p:pic>
        <p:nvPicPr>
          <p:cNvPr id="130" name="Shape 175" descr=""/>
          <p:cNvPicPr/>
          <p:nvPr/>
        </p:nvPicPr>
        <p:blipFill>
          <a:blip r:embed="rId3"/>
          <a:stretch/>
        </p:blipFill>
        <p:spPr>
          <a:xfrm>
            <a:off x="4909680" y="941760"/>
            <a:ext cx="1376280" cy="647640"/>
          </a:xfrm>
          <a:prstGeom prst="rect">
            <a:avLst/>
          </a:prstGeom>
          <a:ln>
            <a:noFill/>
          </a:ln>
        </p:spPr>
      </p:pic>
      <p:pic>
        <p:nvPicPr>
          <p:cNvPr id="131" name="Shape 176" descr=""/>
          <p:cNvPicPr/>
          <p:nvPr/>
        </p:nvPicPr>
        <p:blipFill>
          <a:blip r:embed="rId4"/>
          <a:stretch/>
        </p:blipFill>
        <p:spPr>
          <a:xfrm>
            <a:off x="4909680" y="1543320"/>
            <a:ext cx="1376280" cy="647640"/>
          </a:xfrm>
          <a:prstGeom prst="rect">
            <a:avLst/>
          </a:prstGeom>
          <a:ln>
            <a:noFill/>
          </a:ln>
        </p:spPr>
      </p:pic>
      <p:pic>
        <p:nvPicPr>
          <p:cNvPr id="132" name="Shape 177" descr=""/>
          <p:cNvPicPr/>
          <p:nvPr/>
        </p:nvPicPr>
        <p:blipFill>
          <a:blip r:embed="rId5"/>
          <a:stretch/>
        </p:blipFill>
        <p:spPr>
          <a:xfrm>
            <a:off x="4909680" y="2138040"/>
            <a:ext cx="1376280" cy="647640"/>
          </a:xfrm>
          <a:prstGeom prst="rect">
            <a:avLst/>
          </a:prstGeom>
          <a:ln>
            <a:noFill/>
          </a:ln>
        </p:spPr>
      </p:pic>
      <p:pic>
        <p:nvPicPr>
          <p:cNvPr id="133" name="Shape 178" descr=""/>
          <p:cNvPicPr/>
          <p:nvPr/>
        </p:nvPicPr>
        <p:blipFill>
          <a:blip r:embed="rId6"/>
          <a:stretch/>
        </p:blipFill>
        <p:spPr>
          <a:xfrm>
            <a:off x="6241320" y="356400"/>
            <a:ext cx="1376280" cy="647640"/>
          </a:xfrm>
          <a:prstGeom prst="rect">
            <a:avLst/>
          </a:prstGeom>
          <a:ln>
            <a:noFill/>
          </a:ln>
        </p:spPr>
      </p:pic>
      <p:pic>
        <p:nvPicPr>
          <p:cNvPr id="134" name="Shape 179" descr=""/>
          <p:cNvPicPr/>
          <p:nvPr/>
        </p:nvPicPr>
        <p:blipFill>
          <a:blip r:embed="rId7"/>
          <a:stretch/>
        </p:blipFill>
        <p:spPr>
          <a:xfrm>
            <a:off x="6241320" y="941760"/>
            <a:ext cx="1376280" cy="647640"/>
          </a:xfrm>
          <a:prstGeom prst="rect">
            <a:avLst/>
          </a:prstGeom>
          <a:ln>
            <a:noFill/>
          </a:ln>
        </p:spPr>
      </p:pic>
      <p:pic>
        <p:nvPicPr>
          <p:cNvPr id="135" name="Shape 180" descr=""/>
          <p:cNvPicPr/>
          <p:nvPr/>
        </p:nvPicPr>
        <p:blipFill>
          <a:blip r:embed="rId8"/>
          <a:stretch/>
        </p:blipFill>
        <p:spPr>
          <a:xfrm>
            <a:off x="6241320" y="1543320"/>
            <a:ext cx="1376280" cy="647640"/>
          </a:xfrm>
          <a:prstGeom prst="rect">
            <a:avLst/>
          </a:prstGeom>
          <a:ln>
            <a:noFill/>
          </a:ln>
        </p:spPr>
      </p:pic>
      <p:pic>
        <p:nvPicPr>
          <p:cNvPr id="136" name="Shape 181" descr=""/>
          <p:cNvPicPr/>
          <p:nvPr/>
        </p:nvPicPr>
        <p:blipFill>
          <a:blip r:embed="rId9"/>
          <a:stretch/>
        </p:blipFill>
        <p:spPr>
          <a:xfrm>
            <a:off x="6241320" y="2138040"/>
            <a:ext cx="1376280" cy="647640"/>
          </a:xfrm>
          <a:prstGeom prst="rect">
            <a:avLst/>
          </a:prstGeom>
          <a:ln>
            <a:noFill/>
          </a:ln>
        </p:spPr>
      </p:pic>
      <p:pic>
        <p:nvPicPr>
          <p:cNvPr id="137" name="Shape 182" descr=""/>
          <p:cNvPicPr/>
          <p:nvPr/>
        </p:nvPicPr>
        <p:blipFill>
          <a:blip r:embed="rId10"/>
          <a:stretch/>
        </p:blipFill>
        <p:spPr>
          <a:xfrm>
            <a:off x="7592760" y="356400"/>
            <a:ext cx="1376280" cy="647640"/>
          </a:xfrm>
          <a:prstGeom prst="rect">
            <a:avLst/>
          </a:prstGeom>
          <a:ln>
            <a:noFill/>
          </a:ln>
        </p:spPr>
      </p:pic>
      <p:pic>
        <p:nvPicPr>
          <p:cNvPr id="138" name="Shape 183" descr=""/>
          <p:cNvPicPr/>
          <p:nvPr/>
        </p:nvPicPr>
        <p:blipFill>
          <a:blip r:embed="rId11"/>
          <a:stretch/>
        </p:blipFill>
        <p:spPr>
          <a:xfrm>
            <a:off x="7592760" y="941760"/>
            <a:ext cx="1376280" cy="647640"/>
          </a:xfrm>
          <a:prstGeom prst="rect">
            <a:avLst/>
          </a:prstGeom>
          <a:ln>
            <a:noFill/>
          </a:ln>
        </p:spPr>
      </p:pic>
      <p:pic>
        <p:nvPicPr>
          <p:cNvPr id="139" name="Shape 184" descr=""/>
          <p:cNvPicPr/>
          <p:nvPr/>
        </p:nvPicPr>
        <p:blipFill>
          <a:blip r:embed="rId12"/>
          <a:stretch/>
        </p:blipFill>
        <p:spPr>
          <a:xfrm>
            <a:off x="7592760" y="1543320"/>
            <a:ext cx="1376280" cy="647640"/>
          </a:xfrm>
          <a:prstGeom prst="rect">
            <a:avLst/>
          </a:prstGeom>
          <a:ln>
            <a:noFill/>
          </a:ln>
        </p:spPr>
      </p:pic>
      <p:pic>
        <p:nvPicPr>
          <p:cNvPr id="140" name="Shape 185" descr=""/>
          <p:cNvPicPr/>
          <p:nvPr/>
        </p:nvPicPr>
        <p:blipFill>
          <a:blip r:embed="rId13"/>
          <a:stretch/>
        </p:blipFill>
        <p:spPr>
          <a:xfrm>
            <a:off x="7592760" y="2138040"/>
            <a:ext cx="1376280" cy="647640"/>
          </a:xfrm>
          <a:prstGeom prst="rect">
            <a:avLst/>
          </a:prstGeom>
          <a:ln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5247360" y="3677040"/>
            <a:ext cx="325296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74747"/>
                </a:solidFill>
                <a:latin typeface="Calibri"/>
                <a:ea typeface="Calibri"/>
              </a:rPr>
              <a:t>Active Configuration not aligned to reference Configuration.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4715640" y="316080"/>
            <a:ext cx="25056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74747"/>
                </a:solidFill>
                <a:latin typeface="Calibri"/>
                <a:ea typeface="Calibri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8844120" y="2702160"/>
            <a:ext cx="25056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74747"/>
                </a:solidFill>
                <a:latin typeface="Calibri"/>
                <a:ea typeface="Calibri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85800" y="1657440"/>
            <a:ext cx="7371720" cy="4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75000"/>
              </a:lnSpc>
            </a:pPr>
            <a:r>
              <a:rPr b="0" lang="en-US" sz="3300" spc="-1" strike="noStrike">
                <a:solidFill>
                  <a:srgbClr val="474747"/>
                </a:solidFill>
                <a:latin typeface="Arial"/>
                <a:ea typeface="Arial"/>
              </a:rPr>
              <a:t>What to do ?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914400" y="2400480"/>
            <a:ext cx="7771680" cy="6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74747"/>
                </a:solidFill>
                <a:latin typeface="Calibri"/>
                <a:ea typeface="Calibri"/>
              </a:rPr>
              <a:t>Let’s Audit the VNFs configuration periodically to discover unaligned settings.</a:t>
            </a:r>
            <a:endParaRPr b="0" lang="en-US" sz="1800" spc="-1" strike="noStrike">
              <a:latin typeface="Arial"/>
            </a:endParaRPr>
          </a:p>
          <a:p>
            <a:pPr marL="216000" indent="-10080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71680" y="1486080"/>
            <a:ext cx="7371720" cy="4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75000"/>
              </a:lnSpc>
            </a:pPr>
            <a:r>
              <a:rPr b="0" lang="en-US" sz="3300" spc="-1" strike="noStrike">
                <a:solidFill>
                  <a:srgbClr val="474747"/>
                </a:solidFill>
                <a:latin typeface="Arial"/>
                <a:ea typeface="Arial"/>
              </a:rPr>
              <a:t>What do we need?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279720" y="2325960"/>
            <a:ext cx="896796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lvl="1" marL="558720" indent="-215280">
              <a:lnSpc>
                <a:spcPct val="100000"/>
              </a:lnSpc>
              <a:spcBef>
                <a:spcPts val="400"/>
              </a:spcBef>
              <a:buClr>
                <a:srgbClr val="00a9d4"/>
              </a:buClr>
              <a:buFont typeface="Noto Sans Symbols"/>
              <a:buChar char="❑"/>
            </a:pPr>
            <a:r>
              <a:rPr b="1" lang="en-US" sz="1800" spc="-1" strike="noStrike">
                <a:solidFill>
                  <a:srgbClr val="474747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474747"/>
                </a:solidFill>
                <a:latin typeface="Arial"/>
                <a:ea typeface="Arial"/>
              </a:rPr>
              <a:t>A "Reference Configuration" we could use as a reference to compare.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lvl="1" marL="558720" indent="-215280">
              <a:lnSpc>
                <a:spcPct val="100000"/>
              </a:lnSpc>
              <a:spcBef>
                <a:spcPts val="400"/>
              </a:spcBef>
              <a:buClr>
                <a:srgbClr val="00a9d4"/>
              </a:buClr>
              <a:buFont typeface="Noto Sans Symbols"/>
              <a:buChar char="❑"/>
            </a:pPr>
            <a:r>
              <a:rPr b="1" lang="en-US" sz="1800" spc="-1" strike="noStrike">
                <a:solidFill>
                  <a:srgbClr val="474747"/>
                </a:solidFill>
                <a:latin typeface="Arial"/>
                <a:ea typeface="Arial"/>
              </a:rPr>
              <a:t> </a:t>
            </a:r>
            <a:r>
              <a:rPr b="1" lang="en-US" sz="1800" spc="-1" strike="noStrike">
                <a:solidFill>
                  <a:srgbClr val="474747"/>
                </a:solidFill>
                <a:latin typeface="Arial"/>
                <a:ea typeface="Arial"/>
              </a:rPr>
              <a:t>The actual VNF's "runtime configuration". 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209" descr=""/>
          <p:cNvPicPr/>
          <p:nvPr/>
        </p:nvPicPr>
        <p:blipFill>
          <a:blip r:embed="rId1"/>
          <a:stretch/>
        </p:blipFill>
        <p:spPr>
          <a:xfrm>
            <a:off x="6229440" y="1143000"/>
            <a:ext cx="1879920" cy="1879920"/>
          </a:xfrm>
          <a:prstGeom prst="rect">
            <a:avLst/>
          </a:prstGeom>
          <a:ln>
            <a:noFill/>
          </a:ln>
        </p:spPr>
      </p:pic>
      <p:pic>
        <p:nvPicPr>
          <p:cNvPr id="149" name="Shape 210" descr=""/>
          <p:cNvPicPr/>
          <p:nvPr/>
        </p:nvPicPr>
        <p:blipFill>
          <a:blip r:embed="rId2"/>
          <a:stretch/>
        </p:blipFill>
        <p:spPr>
          <a:xfrm>
            <a:off x="6292080" y="2879280"/>
            <a:ext cx="1753200" cy="1753200"/>
          </a:xfrm>
          <a:prstGeom prst="rect">
            <a:avLst/>
          </a:prstGeom>
          <a:ln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195840" y="102960"/>
            <a:ext cx="8232120" cy="4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75000"/>
              </a:lnSpc>
            </a:pPr>
            <a:r>
              <a:rPr b="0" lang="en-US" sz="3300" spc="-1" strike="noStrike">
                <a:solidFill>
                  <a:srgbClr val="474747"/>
                </a:solidFill>
                <a:latin typeface="Arial"/>
                <a:ea typeface="Arial"/>
              </a:rPr>
              <a:t>REFERENCE CONFIGURATION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57200" y="772560"/>
            <a:ext cx="8100360" cy="69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74747"/>
                </a:solidFill>
                <a:latin typeface="Arial"/>
                <a:ea typeface="Arial"/>
              </a:rPr>
              <a:t>	</a:t>
            </a:r>
            <a:r>
              <a:rPr b="1" lang="en-US" sz="1400" spc="-1" strike="noStrike" u="sng">
                <a:solidFill>
                  <a:srgbClr val="2c2c2d"/>
                </a:solidFill>
                <a:uFillTx/>
                <a:latin typeface="Arial"/>
                <a:ea typeface="Arial"/>
              </a:rPr>
              <a:t>The desired configuration state for any given VNF at the Production Network.</a:t>
            </a:r>
            <a:r>
              <a:rPr b="1" lang="en-US" sz="1400" spc="-1" strike="noStrike">
                <a:solidFill>
                  <a:srgbClr val="474747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6640200" y="1703880"/>
            <a:ext cx="1028160" cy="69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45d0b"/>
                </a:solidFill>
                <a:latin typeface="Arial"/>
                <a:ea typeface="Arial"/>
              </a:rPr>
              <a:t>A1 A2 A3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45d0b"/>
                </a:solidFill>
                <a:latin typeface="Arial"/>
                <a:ea typeface="Arial"/>
              </a:rPr>
              <a:t>B1 B2 B3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45d0b"/>
                </a:solidFill>
                <a:latin typeface="Arial"/>
                <a:ea typeface="Arial"/>
              </a:rPr>
              <a:t>C1 C2 C3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53" name="Shape 214" descr=""/>
          <p:cNvPicPr/>
          <p:nvPr/>
        </p:nvPicPr>
        <p:blipFill>
          <a:blip r:embed="rId3"/>
          <a:stretch/>
        </p:blipFill>
        <p:spPr>
          <a:xfrm>
            <a:off x="4775760" y="1387080"/>
            <a:ext cx="1035360" cy="1035360"/>
          </a:xfrm>
          <a:prstGeom prst="rect">
            <a:avLst/>
          </a:prstGeom>
          <a:ln>
            <a:noFill/>
          </a:ln>
        </p:spPr>
      </p:pic>
      <p:sp>
        <p:nvSpPr>
          <p:cNvPr id="154" name="CustomShape 4"/>
          <p:cNvSpPr/>
          <p:nvPr/>
        </p:nvSpPr>
        <p:spPr>
          <a:xfrm>
            <a:off x="6686640" y="3450960"/>
            <a:ext cx="1028160" cy="69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70c0"/>
                </a:solidFill>
                <a:latin typeface="Arial"/>
                <a:ea typeface="Arial"/>
              </a:rPr>
              <a:t>X1 Y1 Z1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70c0"/>
                </a:solidFill>
                <a:latin typeface="Arial"/>
                <a:ea typeface="Arial"/>
              </a:rPr>
              <a:t>X2 Y2 Z2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70c0"/>
                </a:solidFill>
                <a:latin typeface="Arial"/>
                <a:ea typeface="Arial"/>
              </a:rPr>
              <a:t>X3 Y3 Z3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55" name="Shape 216" descr=""/>
          <p:cNvPicPr/>
          <p:nvPr/>
        </p:nvPicPr>
        <p:blipFill>
          <a:blip r:embed="rId4"/>
          <a:stretch/>
        </p:blipFill>
        <p:spPr>
          <a:xfrm>
            <a:off x="4775760" y="3071520"/>
            <a:ext cx="1035360" cy="1035360"/>
          </a:xfrm>
          <a:prstGeom prst="rect">
            <a:avLst/>
          </a:prstGeom>
          <a:ln>
            <a:noFill/>
          </a:ln>
        </p:spPr>
      </p:pic>
      <p:sp>
        <p:nvSpPr>
          <p:cNvPr id="156" name="CustomShape 5"/>
          <p:cNvSpPr/>
          <p:nvPr/>
        </p:nvSpPr>
        <p:spPr>
          <a:xfrm>
            <a:off x="4761360" y="2280960"/>
            <a:ext cx="12027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74747"/>
                </a:solidFill>
                <a:latin typeface="Arial"/>
                <a:ea typeface="Arial"/>
              </a:rPr>
              <a:t>TEAM 1 OPS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4775760" y="4058280"/>
            <a:ext cx="1452960" cy="69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74747"/>
                </a:solidFill>
                <a:latin typeface="Arial"/>
                <a:ea typeface="Arial"/>
              </a:rPr>
              <a:t>TEAM 2 OPS + VNF Vendor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592920" y="2280960"/>
            <a:ext cx="3837240" cy="15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216000" indent="-215280">
              <a:lnSpc>
                <a:spcPct val="100000"/>
              </a:lnSpc>
              <a:buClr>
                <a:srgbClr val="474747"/>
              </a:buClr>
              <a:buFont typeface="Noto Sans Symbols"/>
              <a:buChar char="❑"/>
            </a:pPr>
            <a:r>
              <a:rPr b="1" lang="en-US" sz="1400" spc="-1" strike="noStrike">
                <a:solidFill>
                  <a:srgbClr val="474747"/>
                </a:solidFill>
                <a:latin typeface="Arial"/>
                <a:ea typeface="Arial"/>
              </a:rPr>
              <a:t>Normally kept by different and specific teams or VNF owners.</a:t>
            </a:r>
            <a:endParaRPr b="0" lang="en-US" sz="1400" spc="-1" strike="noStrike">
              <a:latin typeface="Arial"/>
            </a:endParaRPr>
          </a:p>
          <a:p>
            <a:pPr marL="216000" indent="-12636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474747"/>
              </a:buClr>
              <a:buFont typeface="Noto Sans Symbols"/>
              <a:buChar char="❑"/>
            </a:pPr>
            <a:r>
              <a:rPr b="1" lang="en-US" sz="1400" spc="-1" strike="noStrike">
                <a:solidFill>
                  <a:srgbClr val="474747"/>
                </a:solidFill>
                <a:latin typeface="Arial"/>
                <a:ea typeface="Arial"/>
              </a:rPr>
              <a:t>Different Methodologies and Data formats used among VNFs, e.g. Excel Sheets, Word Docs.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59" name="CustomShape 8"/>
          <p:cNvSpPr/>
          <p:nvPr/>
        </p:nvSpPr>
        <p:spPr>
          <a:xfrm>
            <a:off x="7711920" y="1836720"/>
            <a:ext cx="12027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74747"/>
                </a:solidFill>
                <a:latin typeface="Arial"/>
                <a:ea typeface="Arial"/>
              </a:rPr>
              <a:t>VNF1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60" name="CustomShape 9"/>
          <p:cNvSpPr/>
          <p:nvPr/>
        </p:nvSpPr>
        <p:spPr>
          <a:xfrm>
            <a:off x="7733160" y="3657600"/>
            <a:ext cx="12027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74747"/>
                </a:solidFill>
                <a:latin typeface="Arial"/>
                <a:ea typeface="Arial"/>
              </a:rPr>
              <a:t>VNF2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71680" y="1486080"/>
            <a:ext cx="7371720" cy="4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75000"/>
              </a:lnSpc>
            </a:pPr>
            <a:r>
              <a:rPr b="0" lang="en-US" sz="3300" spc="-1" strike="noStrike">
                <a:solidFill>
                  <a:srgbClr val="474747"/>
                </a:solidFill>
                <a:latin typeface="Arial"/>
                <a:ea typeface="Arial"/>
              </a:rPr>
              <a:t>How to normalize this data?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474840" y="2266920"/>
            <a:ext cx="756540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lvl="1" marL="558720" indent="-215280">
              <a:lnSpc>
                <a:spcPct val="100000"/>
              </a:lnSpc>
              <a:spcBef>
                <a:spcPts val="400"/>
              </a:spcBef>
              <a:buClr>
                <a:srgbClr val="00a9d4"/>
              </a:buClr>
              <a:buFont typeface="Noto Sans Symbols"/>
              <a:buChar char="❑"/>
            </a:pPr>
            <a:r>
              <a:rPr b="1" lang="en-US" sz="1800" spc="-1" strike="noStrike">
                <a:solidFill>
                  <a:srgbClr val="474747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474747"/>
                </a:solidFill>
                <a:latin typeface="Arial"/>
                <a:ea typeface="Arial"/>
              </a:rPr>
              <a:t>A "Data Model", for normalizing Gold Standard Configuration.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lvl="1" marL="558720" indent="-215280">
              <a:lnSpc>
                <a:spcPct val="100000"/>
              </a:lnSpc>
              <a:spcBef>
                <a:spcPts val="400"/>
              </a:spcBef>
              <a:buClr>
                <a:srgbClr val="00a9d4"/>
              </a:buClr>
              <a:buFont typeface="Noto Sans Symbols"/>
              <a:buChar char="❑"/>
            </a:pPr>
            <a:r>
              <a:rPr b="1" lang="en-US" sz="1800" spc="-1" strike="noStrike">
                <a:solidFill>
                  <a:srgbClr val="474747"/>
                </a:solidFill>
                <a:latin typeface="Arial"/>
                <a:ea typeface="Arial"/>
              </a:rPr>
              <a:t> </a:t>
            </a:r>
            <a:r>
              <a:rPr b="1" lang="en-US" sz="1800" spc="-1" strike="noStrike">
                <a:solidFill>
                  <a:srgbClr val="474747"/>
                </a:solidFill>
                <a:latin typeface="Arial"/>
                <a:ea typeface="Arial"/>
              </a:rPr>
              <a:t>An "Audit Policy Definition" to govern audit actions. 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236" descr=""/>
          <p:cNvPicPr/>
          <p:nvPr/>
        </p:nvPicPr>
        <p:blipFill>
          <a:blip r:embed="rId1"/>
          <a:stretch/>
        </p:blipFill>
        <p:spPr>
          <a:xfrm>
            <a:off x="5043240" y="805680"/>
            <a:ext cx="4536000" cy="4536000"/>
          </a:xfrm>
          <a:prstGeom prst="rect">
            <a:avLst/>
          </a:prstGeom>
          <a:ln>
            <a:noFill/>
          </a:ln>
        </p:spPr>
      </p:pic>
      <p:sp>
        <p:nvSpPr>
          <p:cNvPr id="164" name="CustomShape 1"/>
          <p:cNvSpPr/>
          <p:nvPr/>
        </p:nvSpPr>
        <p:spPr>
          <a:xfrm>
            <a:off x="343080" y="737640"/>
            <a:ext cx="77076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1480" rIns="51480" tIns="0" bIns="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74747"/>
                </a:solidFill>
                <a:latin typeface="Arial"/>
                <a:ea typeface="Arial"/>
              </a:rPr>
              <a:t>CAE Defines and Implements a “Model Driven VNF Configuration ( based on JSON ) for abstracting VNFs Gold Standard Configurations governed by well defined / established &amp; customizable policies. 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65" name="Shape 238" descr=""/>
          <p:cNvPicPr/>
          <p:nvPr/>
        </p:nvPicPr>
        <p:blipFill>
          <a:blip r:embed="rId2"/>
          <a:stretch/>
        </p:blipFill>
        <p:spPr>
          <a:xfrm>
            <a:off x="2451960" y="1771560"/>
            <a:ext cx="2673000" cy="2285280"/>
          </a:xfrm>
          <a:prstGeom prst="rect">
            <a:avLst/>
          </a:prstGeom>
          <a:ln>
            <a:noFill/>
          </a:ln>
        </p:spPr>
      </p:pic>
      <p:sp>
        <p:nvSpPr>
          <p:cNvPr id="166" name="CustomShape 2"/>
          <p:cNvSpPr/>
          <p:nvPr/>
        </p:nvSpPr>
        <p:spPr>
          <a:xfrm>
            <a:off x="195840" y="102960"/>
            <a:ext cx="8232120" cy="4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75000"/>
              </a:lnSpc>
            </a:pPr>
            <a:r>
              <a:rPr b="0" lang="en-US" sz="3300" spc="-1" strike="noStrike">
                <a:solidFill>
                  <a:srgbClr val="474747"/>
                </a:solidFill>
                <a:latin typeface="Arial"/>
                <a:ea typeface="Arial"/>
              </a:rPr>
              <a:t>CAE – GOLD STANDARD DATA MODEL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6246720" y="2014200"/>
            <a:ext cx="2432520" cy="25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{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 </a:t>
            </a: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Element: {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   “</a:t>
            </a: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A”: {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    “</a:t>
            </a: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Policy”: {},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    “</a:t>
            </a: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GoldStdVal”: {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	</a:t>
            </a: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“</a:t>
            </a: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1”,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	</a:t>
            </a: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“</a:t>
            </a: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2”,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	</a:t>
            </a: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“</a:t>
            </a: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3”}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                </a:t>
            </a: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}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   “</a:t>
            </a: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B”: {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    “</a:t>
            </a: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Policy”: {policy.general.report-ecm},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    “</a:t>
            </a: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GoldStdVal”: {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	</a:t>
            </a: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“</a:t>
            </a: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1”,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	</a:t>
            </a: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“</a:t>
            </a: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2”,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	</a:t>
            </a: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“</a:t>
            </a: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3”}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                </a:t>
            </a: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}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             </a:t>
            </a: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}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    </a:t>
            </a: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}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7029360" y="1771560"/>
            <a:ext cx="12027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VNF1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1713240" y="2571840"/>
            <a:ext cx="652680" cy="408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 w="1260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0" name="Shape 243" descr=""/>
          <p:cNvPicPr/>
          <p:nvPr/>
        </p:nvPicPr>
        <p:blipFill>
          <a:blip r:embed="rId3"/>
          <a:stretch/>
        </p:blipFill>
        <p:spPr>
          <a:xfrm>
            <a:off x="-14040" y="1836360"/>
            <a:ext cx="1879920" cy="1879920"/>
          </a:xfrm>
          <a:prstGeom prst="rect">
            <a:avLst/>
          </a:prstGeom>
          <a:ln>
            <a:noFill/>
          </a:ln>
        </p:spPr>
      </p:pic>
      <p:sp>
        <p:nvSpPr>
          <p:cNvPr id="171" name="CustomShape 6"/>
          <p:cNvSpPr/>
          <p:nvPr/>
        </p:nvSpPr>
        <p:spPr>
          <a:xfrm>
            <a:off x="396720" y="2397240"/>
            <a:ext cx="1028160" cy="69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45d0b"/>
                </a:solidFill>
                <a:latin typeface="Arial"/>
                <a:ea typeface="Arial"/>
              </a:rPr>
              <a:t>A1 A2 A3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45d0b"/>
                </a:solidFill>
                <a:latin typeface="Arial"/>
                <a:ea typeface="Arial"/>
              </a:rPr>
              <a:t>B1 B2 B3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45d0b"/>
                </a:solidFill>
                <a:latin typeface="Arial"/>
                <a:ea typeface="Arial"/>
              </a:rPr>
              <a:t>C1 C2 C3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4991760" y="2497320"/>
            <a:ext cx="652680" cy="408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 w="1260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8"/>
          <p:cNvSpPr/>
          <p:nvPr/>
        </p:nvSpPr>
        <p:spPr>
          <a:xfrm>
            <a:off x="2648520" y="3904560"/>
            <a:ext cx="231156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 u="sng">
                <a:solidFill>
                  <a:srgbClr val="2c2c2d"/>
                </a:solidFill>
                <a:uFillTx/>
                <a:latin typeface="Arial"/>
                <a:ea typeface="Arial"/>
              </a:rPr>
              <a:t>CAE Gold STD Data Model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4" name="CustomShape 9"/>
          <p:cNvSpPr/>
          <p:nvPr/>
        </p:nvSpPr>
        <p:spPr>
          <a:xfrm>
            <a:off x="744480" y="3825360"/>
            <a:ext cx="12027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74747"/>
                </a:solidFill>
                <a:latin typeface="Arial"/>
                <a:ea typeface="Arial"/>
              </a:rPr>
              <a:t>VNF1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75" name="CustomShape 10"/>
          <p:cNvSpPr/>
          <p:nvPr/>
        </p:nvSpPr>
        <p:spPr>
          <a:xfrm>
            <a:off x="6741360" y="4677120"/>
            <a:ext cx="16923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VNF1 – CAE JSON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257" descr=""/>
          <p:cNvPicPr/>
          <p:nvPr/>
        </p:nvPicPr>
        <p:blipFill>
          <a:blip r:embed="rId1"/>
          <a:stretch/>
        </p:blipFill>
        <p:spPr>
          <a:xfrm>
            <a:off x="5043240" y="805680"/>
            <a:ext cx="4536000" cy="4536000"/>
          </a:xfrm>
          <a:prstGeom prst="rect">
            <a:avLst/>
          </a:prstGeom>
          <a:ln>
            <a:noFill/>
          </a:ln>
        </p:spPr>
      </p:pic>
      <p:sp>
        <p:nvSpPr>
          <p:cNvPr id="177" name="CustomShape 1"/>
          <p:cNvSpPr/>
          <p:nvPr/>
        </p:nvSpPr>
        <p:spPr>
          <a:xfrm>
            <a:off x="124560" y="665640"/>
            <a:ext cx="795132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1480" rIns="51480" tIns="0" bIns="0"/>
          <a:p>
            <a:pPr marL="343080">
              <a:lnSpc>
                <a:spcPct val="100000"/>
              </a:lnSpc>
            </a:pPr>
            <a:r>
              <a:rPr b="1" lang="en-US" sz="1400" spc="-1" strike="noStrike">
                <a:solidFill>
                  <a:srgbClr val="474747"/>
                </a:solidFill>
                <a:latin typeface="Arial"/>
                <a:ea typeface="Arial"/>
              </a:rPr>
              <a:t>A Global JSON based document defining the “IF” “THEN” “ACTIONS” associated to CAE Policies conditions  ( NIT, NIC , MOD, OK, FAILED ) </a:t>
            </a:r>
            <a:endParaRPr b="0" lang="en-US" sz="1400" spc="-1" strike="noStrike"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300"/>
              </a:spcBef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114960" y="2143080"/>
            <a:ext cx="2513880" cy="23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4440" rIns="64440" tIns="65160" bIns="65160" anchor="ctr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{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   </a:t>
            </a: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"Identification": "VNF Policy",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   </a:t>
            </a: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"Version":"1.0",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    </a:t>
            </a: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"Updatedate":"2017-10-25",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    </a:t>
            </a: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"SupportedVnf": [ </a:t>
            </a:r>
            <a:r>
              <a:rPr b="1" lang="en-US" sz="900" spc="-1" strike="noStrike">
                <a:solidFill>
                  <a:srgbClr val="445d0b"/>
                </a:solidFill>
                <a:latin typeface="Arial"/>
                <a:ea typeface="Arial"/>
              </a:rPr>
              <a:t>“VNF1"</a:t>
            </a: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, </a:t>
            </a:r>
            <a:r>
              <a:rPr b="1" lang="en-US" sz="900" spc="-1" strike="noStrike">
                <a:solidFill>
                  <a:srgbClr val="2f87ff"/>
                </a:solidFill>
                <a:latin typeface="Arial"/>
                <a:ea typeface="Arial"/>
              </a:rPr>
              <a:t>“VNF2”</a:t>
            </a: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 ],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    </a:t>
            </a: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"policy" : {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       </a:t>
            </a: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"general":{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            </a:t>
            </a: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"report-ecm" : {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                   </a:t>
            </a: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"Type" : "Node",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                   </a:t>
            </a: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"conditions" : {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                        </a:t>
            </a: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"NIT": [ "" ],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                        </a:t>
            </a: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"NIC": [ "do-something"],                      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                        </a:t>
            </a: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"MOD": [],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                        </a:t>
            </a: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"OK": [ “" ],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                        </a:t>
            </a: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"FAIL": [ “ALARM", “ECM”]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                         </a:t>
            </a: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}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                   </a:t>
            </a: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}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            </a:t>
            </a:r>
            <a:r>
              <a:rPr b="1" lang="en-US" sz="900" spc="-1" strike="noStrike">
                <a:solidFill>
                  <a:srgbClr val="2c2c2d"/>
                </a:solidFill>
                <a:latin typeface="Arial"/>
                <a:ea typeface="Arial"/>
              </a:rPr>
              <a:t>}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37680" y="1714680"/>
            <a:ext cx="5349960" cy="21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4440" rIns="64440" tIns="65160" bIns="6516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74747"/>
                </a:solidFill>
                <a:latin typeface="Arial"/>
                <a:ea typeface="Arial"/>
              </a:rPr>
              <a:t>Conditions</a:t>
            </a:r>
            <a:r>
              <a:rPr b="1" lang="en-US" sz="1000" spc="-1" strike="noStrike">
                <a:solidFill>
                  <a:srgbClr val="58585a"/>
                </a:solidFill>
                <a:latin typeface="Arial"/>
                <a:ea typeface="Arial"/>
              </a:rPr>
              <a:t>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58585a"/>
                </a:solidFill>
                <a:latin typeface="Arial"/>
                <a:ea typeface="Arial"/>
              </a:rPr>
              <a:t>        </a:t>
            </a:r>
            <a:r>
              <a:rPr b="0" lang="en-US" sz="1400" spc="-1" strike="noStrike">
                <a:solidFill>
                  <a:srgbClr val="474747"/>
                </a:solidFill>
                <a:latin typeface="Arial"/>
                <a:ea typeface="Arial"/>
              </a:rPr>
              <a:t>NIT (Not In Template)</a:t>
            </a:r>
            <a:r>
              <a:rPr b="0" lang="en-US" sz="1000" spc="-1" strike="noStrike">
                <a:solidFill>
                  <a:srgbClr val="58585a"/>
                </a:solidFill>
                <a:latin typeface="Arial"/>
                <a:ea typeface="Arial"/>
              </a:rPr>
              <a:t> : the tag/variable is not in the template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58585a"/>
                </a:solidFill>
                <a:latin typeface="Arial"/>
                <a:ea typeface="Arial"/>
              </a:rPr>
              <a:t>        </a:t>
            </a:r>
            <a:r>
              <a:rPr b="0" lang="en-US" sz="1400" spc="-1" strike="noStrike">
                <a:solidFill>
                  <a:srgbClr val="474747"/>
                </a:solidFill>
                <a:latin typeface="Arial"/>
                <a:ea typeface="Arial"/>
              </a:rPr>
              <a:t>NIC (Not In Config) </a:t>
            </a:r>
            <a:r>
              <a:rPr b="0" lang="en-US" sz="1000" spc="-1" strike="noStrike">
                <a:solidFill>
                  <a:srgbClr val="58585a"/>
                </a:solidFill>
                <a:latin typeface="Arial"/>
                <a:ea typeface="Arial"/>
              </a:rPr>
              <a:t>: the tag/variable is not in the configuration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74747"/>
                </a:solidFill>
                <a:latin typeface="Arial"/>
                <a:ea typeface="Arial"/>
              </a:rPr>
              <a:t>      </a:t>
            </a:r>
            <a:r>
              <a:rPr b="0" lang="en-US" sz="1400" spc="-1" strike="noStrike">
                <a:solidFill>
                  <a:srgbClr val="474747"/>
                </a:solidFill>
                <a:latin typeface="Arial"/>
                <a:ea typeface="Arial"/>
              </a:rPr>
              <a:t>MOD (Modification) </a:t>
            </a:r>
            <a:r>
              <a:rPr b="0" lang="en-US" sz="1000" spc="-1" strike="noStrike">
                <a:solidFill>
                  <a:srgbClr val="58585a"/>
                </a:solidFill>
                <a:latin typeface="Arial"/>
                <a:ea typeface="Arial"/>
              </a:rPr>
              <a:t>: for future use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58585a"/>
                </a:solidFill>
                <a:latin typeface="Arial"/>
                <a:ea typeface="Arial"/>
              </a:rPr>
              <a:t>        </a:t>
            </a:r>
            <a:r>
              <a:rPr b="0" lang="en-US" sz="1400" spc="-1" strike="noStrike">
                <a:solidFill>
                  <a:srgbClr val="474747"/>
                </a:solidFill>
                <a:latin typeface="Arial"/>
                <a:ea typeface="Arial"/>
              </a:rPr>
              <a:t>OK</a:t>
            </a:r>
            <a:r>
              <a:rPr b="0" lang="en-US" sz="1000" spc="-1" strike="noStrike">
                <a:solidFill>
                  <a:srgbClr val="58585a"/>
                </a:solidFill>
                <a:latin typeface="Arial"/>
                <a:ea typeface="Arial"/>
              </a:rPr>
              <a:t> : The value of the tag/variable matches the string or regular expression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58585a"/>
                </a:solidFill>
                <a:latin typeface="Arial"/>
                <a:ea typeface="Arial"/>
              </a:rPr>
              <a:t>        </a:t>
            </a:r>
            <a:r>
              <a:rPr b="0" lang="en-US" sz="1400" spc="-1" strike="noStrike">
                <a:solidFill>
                  <a:srgbClr val="474747"/>
                </a:solidFill>
                <a:latin typeface="Arial"/>
                <a:ea typeface="Arial"/>
              </a:rPr>
              <a:t>FAIL </a:t>
            </a:r>
            <a:r>
              <a:rPr b="0" lang="en-US" sz="1000" spc="-1" strike="noStrike">
                <a:solidFill>
                  <a:srgbClr val="58585a"/>
                </a:solidFill>
                <a:latin typeface="Arial"/>
                <a:ea typeface="Arial"/>
              </a:rPr>
              <a:t>: The value of the tag/variable does not match the string or regular expression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74747"/>
                </a:solidFill>
                <a:latin typeface="Arial"/>
                <a:ea typeface="Arial"/>
              </a:rPr>
              <a:t>Action: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74747"/>
                </a:solidFill>
                <a:latin typeface="Arial"/>
                <a:ea typeface="Arial"/>
              </a:rPr>
              <a:t>Each “Condition” will have an array of actions / Logic  to be executed in serial mode whenever a “Condition” is true.   This will facilitate future closed loop actions.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195840" y="102960"/>
            <a:ext cx="8232120" cy="4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75000"/>
              </a:lnSpc>
            </a:pPr>
            <a:r>
              <a:rPr b="0" lang="en-US" sz="3300" spc="-1" strike="noStrike">
                <a:solidFill>
                  <a:srgbClr val="474747"/>
                </a:solidFill>
                <a:latin typeface="Arial"/>
                <a:ea typeface="Arial"/>
              </a:rPr>
              <a:t>CAE - POLICY</a:t>
            </a:r>
            <a:endParaRPr b="0" lang="en-US" sz="33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8e8e8"/>
      </a:lt2>
      <a:accent1>
        <a:srgbClr val="e20074"/>
      </a:accent1>
      <a:accent2>
        <a:srgbClr val="6a6a6a"/>
      </a:accent2>
      <a:accent3>
        <a:srgbClr val="9b9b9b"/>
      </a:accent3>
      <a:accent4>
        <a:srgbClr val="e8e8e8"/>
      </a:accent4>
      <a:accent5>
        <a:srgbClr val="000000"/>
      </a:accent5>
      <a:accent6>
        <a:srgbClr val="9b9b9b"/>
      </a:accent6>
      <a:hlink>
        <a:srgbClr val="6db33f"/>
      </a:hlink>
      <a:folHlink>
        <a:srgbClr val="9c005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2018-06-17T19:48:51Z</dcterms:modified>
  <cp:revision>6</cp:revision>
  <dc:subject/>
  <dc:title/>
</cp:coreProperties>
</file>