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7" r:id="rId2"/>
    <p:sldId id="298" r:id="rId3"/>
    <p:sldId id="299" r:id="rId4"/>
    <p:sldId id="304" r:id="rId5"/>
    <p:sldId id="310" r:id="rId6"/>
    <p:sldId id="300" r:id="rId7"/>
    <p:sldId id="301" r:id="rId8"/>
    <p:sldId id="311" r:id="rId9"/>
    <p:sldId id="308" r:id="rId10"/>
    <p:sldId id="303" r:id="rId11"/>
    <p:sldId id="305" r:id="rId12"/>
    <p:sldId id="306" r:id="rId13"/>
    <p:sldId id="307" r:id="rId14"/>
    <p:sldId id="309" r:id="rId1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2D5A72D2-6A86-422F-A9BC-EAB72EE05778}">
          <p14:sldIdLst>
            <p14:sldId id="297"/>
            <p14:sldId id="298"/>
            <p14:sldId id="299"/>
            <p14:sldId id="304"/>
            <p14:sldId id="310"/>
            <p14:sldId id="300"/>
            <p14:sldId id="301"/>
            <p14:sldId id="311"/>
            <p14:sldId id="308"/>
            <p14:sldId id="303"/>
            <p14:sldId id="305"/>
            <p14:sldId id="306"/>
            <p14:sldId id="307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72ED1F"/>
    <a:srgbClr val="4F81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 autoAdjust="0"/>
    <p:restoredTop sz="82203" autoAdjust="0"/>
  </p:normalViewPr>
  <p:slideViewPr>
    <p:cSldViewPr>
      <p:cViewPr varScale="1">
        <p:scale>
          <a:sx n="91" d="100"/>
          <a:sy n="91" d="100"/>
        </p:scale>
        <p:origin x="20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997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r">
              <a:defRPr sz="1200"/>
            </a:lvl1pPr>
          </a:lstStyle>
          <a:p>
            <a:pPr>
              <a:defRPr/>
            </a:pPr>
            <a:fld id="{7974E5DF-C60A-44EF-9DC1-0D391BBC61FC}" type="datetimeFigureOut">
              <a:rPr lang="de-CH"/>
              <a:pPr>
                <a:defRPr/>
              </a:pPr>
              <a:t>22.11.2023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997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r">
              <a:defRPr sz="1200"/>
            </a:lvl1pPr>
          </a:lstStyle>
          <a:p>
            <a:pPr>
              <a:defRPr/>
            </a:pPr>
            <a:fld id="{A0FEEF0F-FB1E-44B6-AC69-27FDBA9DD77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33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997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r">
              <a:defRPr sz="1200"/>
            </a:lvl1pPr>
          </a:lstStyle>
          <a:p>
            <a:pPr>
              <a:defRPr/>
            </a:pPr>
            <a:fld id="{345ADC38-04AE-439E-92BB-F5FEC670BC16}" type="datetimeFigureOut">
              <a:rPr lang="de-CH"/>
              <a:pPr>
                <a:defRPr/>
              </a:pPr>
              <a:t>22.11.2023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55" tIns="45677" rIns="91355" bIns="45677" rtlCol="0" anchor="ctr"/>
          <a:lstStyle/>
          <a:p>
            <a:pPr lvl="0"/>
            <a:endParaRPr lang="de-CH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725" y="4715153"/>
            <a:ext cx="5436227" cy="4466987"/>
          </a:xfrm>
          <a:prstGeom prst="rect">
            <a:avLst/>
          </a:prstGeom>
        </p:spPr>
        <p:txBody>
          <a:bodyPr vert="horz" lIns="91355" tIns="45677" rIns="91355" bIns="45677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997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r">
              <a:defRPr sz="1200"/>
            </a:lvl1pPr>
          </a:lstStyle>
          <a:p>
            <a:pPr>
              <a:defRPr/>
            </a:pPr>
            <a:fld id="{4A569610-FA95-4448-8C8B-F3D250FBFC5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5702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569610-FA95-4448-8C8B-F3D250FBFC51}" type="slidenum">
              <a:rPr lang="de-CH" smtClean="0"/>
              <a:pPr>
                <a:defRPr/>
              </a:pPr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314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Erwähnen INTERLIS 2.4 Support in den </a:t>
            </a:r>
            <a:r>
              <a:rPr lang="de-CH" dirty="0" err="1"/>
              <a:t>ilitools</a:t>
            </a:r>
            <a:r>
              <a:rPr lang="de-CH" dirty="0"/>
              <a:t> ende 2024 erwartet.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569610-FA95-4448-8C8B-F3D250FBFC51}" type="slidenum">
              <a:rPr lang="de-CH" smtClean="0"/>
              <a:pPr>
                <a:defRPr/>
              </a:pPr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357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2C0D8908-DA11-3BFD-387B-9B31E3BA0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2ABAF735-23A4-10D2-5B03-1CBF2BEEF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67698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/>
              <a:t>Ilicop UserGroup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98501-B583-42E4-8721-3401D1085F9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D1F9B107-CF55-39FB-A54B-6F6F342EA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383725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5433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04056"/>
          </a:xfrm>
        </p:spPr>
        <p:txBody>
          <a:bodyPr/>
          <a:lstStyle>
            <a:lvl1pPr algn="l"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>
            <a:lvl1pPr>
              <a:defRPr sz="1800" baseline="0"/>
            </a:lvl1pPr>
            <a:lvl2pPr>
              <a:defRPr sz="1800" baseline="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21EE6ED5-BB0C-87DC-64FE-D36769F5D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65BD5E3-4421-8AFB-6521-CE5C56EB7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07FEB7A-F051-7731-B5EF-B4746AB36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42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FACED338-329E-1849-1134-82B71B7C0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46D0B1E-02AA-44D9-41B4-23B0328A5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B1F7FB3C-59B8-9575-75EA-756620951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765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7BDF4E53-BDA4-0E86-8C27-7E1537C3A17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5E6D0BF-48D2-C593-A351-0A38A7490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8CEFBCD1-8AE0-335C-2567-3A2B827A0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463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94B13BCF-FD4F-A2F4-B3F5-4644F7A43DB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07B5234C-42D5-21D2-F2BA-9A1CF9B9CC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4910A08-EA42-D284-D1A0-BC95BA9D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2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9433A4-3035-DAD8-B795-F557B4AF3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F78AD3C7-5D47-7D16-3E19-4CBD01977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C67A38D-864C-CC08-86E6-B41D8EFD9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47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F2E34FA4-2D61-BB63-FC98-B38E7CE04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82F1B32-62D4-C305-7FE3-6B13F3379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155C2DB-E306-C272-5B0D-42B341957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544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C2B983A6-0E70-4344-CD6B-AA3DDBE7401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343ACFB-9314-3947-4910-0F8B3473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330F22C-11CB-2524-A4EC-E6D7C0B3C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25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B43259C-CDB8-2B86-F018-7FC3CF9EC5D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12B50E3-2B93-CB7E-28BB-6DE6074CC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7B19432-E729-64A5-E865-663AA14B8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681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9080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dirty="0"/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1119188"/>
            <a:ext cx="82296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908050"/>
            <a:ext cx="752475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Grafik 15" descr="Neues Bild (2).gif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5302"/>
            <a:ext cx="2119598" cy="48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558ED5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lis.ch/download/interlis2/STAN_d_DEF_2017-10-27_eCH-0031_V2.0_INTERLIS_2-Referenzhandbuch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3888" y="6453188"/>
            <a:ext cx="442912" cy="215900"/>
          </a:xfrm>
        </p:spPr>
        <p:txBody>
          <a:bodyPr/>
          <a:lstStyle/>
          <a:p>
            <a:pPr>
              <a:defRPr/>
            </a:pPr>
            <a:fld id="{9E1FDC42-26AF-47FA-B3B5-28F7C5AD4D67}" type="slidenum">
              <a:rPr lang="de-CH" smtClean="0"/>
              <a:pPr>
                <a:defRPr/>
              </a:pPr>
              <a:t>1</a:t>
            </a:fld>
            <a:endParaRPr lang="de-CH" dirty="0"/>
          </a:p>
        </p:txBody>
      </p:sp>
      <p:sp>
        <p:nvSpPr>
          <p:cNvPr id="9" name="Titel 1"/>
          <p:cNvSpPr txBox="1">
            <a:spLocks/>
          </p:cNvSpPr>
          <p:nvPr/>
        </p:nvSpPr>
        <p:spPr bwMode="auto">
          <a:xfrm>
            <a:off x="685800" y="1700808"/>
            <a:ext cx="77724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58ED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de-CH" altLang="de-DE" dirty="0"/>
          </a:p>
        </p:txBody>
      </p:sp>
      <p:sp>
        <p:nvSpPr>
          <p:cNvPr id="10" name="Untertitel 2"/>
          <p:cNvSpPr txBox="1">
            <a:spLocks/>
          </p:cNvSpPr>
          <p:nvPr/>
        </p:nvSpPr>
        <p:spPr bwMode="auto">
          <a:xfrm>
            <a:off x="685800" y="1124744"/>
            <a:ext cx="791864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de-CH" sz="3600" b="1" dirty="0">
                <a:solidFill>
                  <a:srgbClr val="558ED5"/>
                </a:solidFill>
                <a:ea typeface="+mj-ea"/>
              </a:rPr>
              <a:t>Top Features von INTERLIS 2.4</a:t>
            </a:r>
            <a:endParaRPr lang="de-CH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r>
              <a:rPr lang="de-CH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 November 2023</a:t>
            </a:r>
          </a:p>
          <a:p>
            <a:pPr algn="ctr">
              <a:buNone/>
              <a:defRPr/>
            </a:pP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philipp.luethi@geowerkstatt.ch </a:t>
            </a:r>
          </a:p>
          <a:p>
            <a:pPr algn="ctr">
              <a:buFont typeface="Arial" charset="0"/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5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D44B-EBDF-506D-D0CB-44C3A0DD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Primitive Typen in BAG /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331B-9A17-172A-B548-0552796C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 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Eigenschaften 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{0..</a:t>
            </a:r>
            <a:r>
              <a:rPr lang="de-C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C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264EC78-C12F-4AAE-68C0-E634C1148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F92AE66-6BDE-7DED-1D40-23CCC3A2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3B05DE8-F144-D68D-0649-25679421B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</p:spPr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770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EC69-C21C-A8A8-BB1F-2B29FE3D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MULTI Geometrien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E41A-13FC-1C2C-C69F-E39BD38A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INTERLIS 2.3</a:t>
            </a:r>
          </a:p>
          <a:p>
            <a:pPr marL="0" indent="0">
              <a:buNone/>
            </a:pPr>
            <a:endParaRPr lang="de-CH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STRUCTURE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SurfaceStructure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Surface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SURFACE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SurfaceStructure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e-CH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..*}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SurfaceStructure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E7194-7185-4D53-A31A-F0FE9B55F1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4BE8-A697-501E-A55B-DB7153654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7006-D364-18A0-5A2B-6F4535137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975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EC69-C21C-A8A8-BB1F-2B29FE3D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MULTI Geometrien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E41A-13FC-1C2C-C69F-E39BD38A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MULTIAREA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Messpunkte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MULTICOORD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Leitungen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MULTIPOLYLINE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E7194-7185-4D53-A31A-F0FE9B55F1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4BE8-A697-501E-A55B-DB7153654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7006-D364-18A0-5A2B-6F4535137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1710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E637-07F0-FAD0-7E85-248527C8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Änderungen in INTERLIS 2.4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CB77-ACC7-0923-44D3-9BAF5557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Alle Änderungen werde in </a:t>
            </a:r>
            <a:r>
              <a:rPr lang="de-CH" dirty="0">
                <a:hlinkClick r:id="rId2"/>
              </a:rPr>
              <a:t>Referenzhandbuch S. 8 erläutert</a:t>
            </a:r>
            <a:br>
              <a:rPr lang="de-CH" dirty="0"/>
            </a:br>
            <a:endParaRPr lang="de-CH" dirty="0"/>
          </a:p>
          <a:p>
            <a:r>
              <a:rPr lang="de-CH" dirty="0"/>
              <a:t>2.3 Modelle sind 2.4 kompatibel</a:t>
            </a:r>
          </a:p>
          <a:p>
            <a:r>
              <a:rPr lang="de-CH" dirty="0"/>
              <a:t>Linienattribute werden abgeschafft</a:t>
            </a:r>
          </a:p>
          <a:p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CONSTRAINTS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dirty="0"/>
              <a:t>auf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BASKET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CH" dirty="0"/>
              <a:t>beschränken</a:t>
            </a:r>
          </a:p>
          <a:p>
            <a:r>
              <a:rPr lang="de-CH" dirty="0"/>
              <a:t>Änderungen im XTF / XML Schema &amp; Namespaces</a:t>
            </a:r>
          </a:p>
          <a:p>
            <a:r>
              <a:rPr lang="de-CH" dirty="0"/>
              <a:t>Vereinfachung des Umgangs mit Zeit</a:t>
            </a:r>
          </a:p>
          <a:p>
            <a:r>
              <a:rPr lang="de-CH" dirty="0"/>
              <a:t>Generische Koordinaten-Wertebereiche</a:t>
            </a:r>
          </a:p>
          <a:p>
            <a:r>
              <a:rPr lang="de-CH" dirty="0"/>
              <a:t>CONTRACTED ohne Bedeutung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B9F4-F134-86AD-70E8-47CC4C522E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84E8-C36D-9623-1160-B6C527D5F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4442-63C5-353E-8D97-182ECF575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942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00B043E-ED82-35C2-5C82-4410D9A2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431649"/>
            <a:ext cx="7772400" cy="1133255"/>
          </a:xfrm>
        </p:spPr>
        <p:txBody>
          <a:bodyPr/>
          <a:lstStyle/>
          <a:p>
            <a:r>
              <a:rPr lang="de-CH" dirty="0"/>
              <a:t>Viel Spass mit INTERLIS 2.4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9A54-B71B-9C87-5A15-EC9F48F4E1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88594-8C59-7B78-25B3-8BA0BC93B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830E-ACC3-8442-BA35-6FD3E31EA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C9B4E-F390-C164-00A9-AE93167F41AE}"/>
              </a:ext>
            </a:extLst>
          </p:cNvPr>
          <p:cNvSpPr txBox="1"/>
          <p:nvPr/>
        </p:nvSpPr>
        <p:spPr>
          <a:xfrm>
            <a:off x="521494" y="4554436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github.com/GeoWerkstatt</a:t>
            </a:r>
            <a:br>
              <a:rPr lang="de-CH" dirty="0"/>
            </a:br>
            <a:r>
              <a:rPr lang="de-CH" dirty="0"/>
              <a:t>github.com/Philippluca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13A267-E89B-B0EF-F8A9-DAE36597C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642" y="3644950"/>
            <a:ext cx="864096" cy="8640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6C68AF5-8E8A-BECC-F8E6-95846131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304" y="3781111"/>
            <a:ext cx="2555776" cy="5917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45E174-E9DF-D2B6-B00A-569F9D5BC44A}"/>
              </a:ext>
            </a:extLst>
          </p:cNvPr>
          <p:cNvSpPr txBox="1"/>
          <p:nvPr/>
        </p:nvSpPr>
        <p:spPr>
          <a:xfrm>
            <a:off x="4355976" y="4554436"/>
            <a:ext cx="3888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office@geowerkstatt.ch</a:t>
            </a:r>
          </a:p>
          <a:p>
            <a:pPr algn="ctr"/>
            <a:r>
              <a:rPr lang="de-CH" dirty="0"/>
              <a:t>philipp.luethi@geowerkstatt.ch</a:t>
            </a:r>
          </a:p>
          <a:p>
            <a:pPr algn="ctr"/>
            <a:endParaRPr lang="de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A4615-33E9-D9B2-6617-181F68E7081A}"/>
              </a:ext>
            </a:extLst>
          </p:cNvPr>
          <p:cNvSpPr txBox="1"/>
          <p:nvPr/>
        </p:nvSpPr>
        <p:spPr>
          <a:xfrm>
            <a:off x="0" y="6196886"/>
            <a:ext cx="6019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dirty="0"/>
              <a:t>* Support von INTERLIS 2.4 in Tools von Eisenhut Informatik AG erwartet ab </a:t>
            </a:r>
            <a:r>
              <a:rPr lang="de-CH" sz="1000"/>
              <a:t>Ende 2023</a:t>
            </a:r>
            <a:endParaRPr lang="de-CH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AD27C-9848-77B0-4BB3-0A4568D601BD}"/>
              </a:ext>
            </a:extLst>
          </p:cNvPr>
          <p:cNvSpPr txBox="1"/>
          <p:nvPr/>
        </p:nvSpPr>
        <p:spPr>
          <a:xfrm>
            <a:off x="7812360" y="1484784"/>
            <a:ext cx="216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4095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9469-E4D6-0192-BD8D-6CFE0BE0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509587"/>
          </a:xfrm>
        </p:spPr>
        <p:txBody>
          <a:bodyPr wrap="square" anchor="ctr">
            <a:normAutofit/>
          </a:bodyPr>
          <a:lstStyle/>
          <a:p>
            <a:r>
              <a:rPr lang="de-CH" dirty="0"/>
              <a:t>Philipp Lüthi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791775-83DF-E400-ABDA-0221E5577B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8295" y="1955800"/>
            <a:ext cx="2845593" cy="3556992"/>
          </a:xfrm>
          <a:prstGeom prst="ellipse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2B1B138-DC09-052A-EFA4-156DF0DEA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9912" y="1600200"/>
            <a:ext cx="4906888" cy="4525963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2019: </a:t>
            </a:r>
            <a:r>
              <a:rPr lang="de-CH" sz="2000" dirty="0" err="1"/>
              <a:t>BSc</a:t>
            </a:r>
            <a:r>
              <a:rPr lang="de-CH" sz="2000" dirty="0"/>
              <a:t> Informatik FHNW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2020: </a:t>
            </a:r>
            <a:r>
              <a:rPr lang="de-CH" sz="2000" dirty="0" err="1"/>
              <a:t>GeoWerkstatt</a:t>
            </a: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2021: INTERLIS Tools Entwicklung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2023: INTERLIS 2.4 Support komplettiert*</a:t>
            </a:r>
          </a:p>
          <a:p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CD51-B82C-9C6D-A878-A029B10B4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E1FDC42-26AF-47FA-B3B5-28F7C5AD4D67}" type="slidenum">
              <a:rPr lang="de-CH" sz="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de-CH" sz="90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E190EE3-B9A8-7C08-4FF8-7A8B981AF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5AA02-6107-32A1-937F-BB972B915619}"/>
              </a:ext>
            </a:extLst>
          </p:cNvPr>
          <p:cNvSpPr txBox="1"/>
          <p:nvPr/>
        </p:nvSpPr>
        <p:spPr>
          <a:xfrm>
            <a:off x="1418" y="6166565"/>
            <a:ext cx="6019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dirty="0"/>
              <a:t>* In Zusammenarbeit mit Eisenhut Informatik AG / Sponsoring durch SGS, AG, BE, SH, SO, SZ, ZG</a:t>
            </a: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70900465-6C0B-FEB9-733E-5BCA842677D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267526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auf Domains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8291264" cy="4425355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DOMAIN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CONSTRAINTS</a:t>
            </a: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SAPProjNr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"^[0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-9]{4}-[A-Z]{2}$"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88993-A845-F894-05D5-326E40D8B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B129F-C539-AC69-A7D6-A4D14EBA0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17E7A45-65EE-6CCD-B8DC-E86F59368E1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46734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auf Domains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8291264" cy="3849291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DOMAIN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CONSTRAINTS</a:t>
            </a: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SAPProjNr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"^[0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-9]{4}-[A-Z]{2}$"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F7362-2F92-5D82-2DB7-87E648E7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3688" y="3717032"/>
            <a:ext cx="1800200" cy="1584176"/>
          </a:xfrm>
        </p:spPr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rgbClr val="00B050"/>
                </a:solidFill>
              </a:rPr>
              <a:t>1995-AG</a:t>
            </a:r>
          </a:p>
          <a:p>
            <a:pPr marL="0" indent="0">
              <a:buNone/>
            </a:pPr>
            <a:r>
              <a:rPr lang="de-CH" dirty="0">
                <a:solidFill>
                  <a:srgbClr val="00B050"/>
                </a:solidFill>
              </a:rPr>
              <a:t>2023-SH</a:t>
            </a:r>
          </a:p>
          <a:p>
            <a:pPr marL="0" indent="0">
              <a:buNone/>
            </a:pPr>
            <a:r>
              <a:rPr lang="de-CH" dirty="0">
                <a:solidFill>
                  <a:srgbClr val="00B050"/>
                </a:solidFill>
              </a:rPr>
              <a:t>2050-SO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BE7D632-BB1E-4835-ABBB-32E073BB8A81}"/>
              </a:ext>
            </a:extLst>
          </p:cNvPr>
          <p:cNvSpPr txBox="1">
            <a:spLocks/>
          </p:cNvSpPr>
          <p:nvPr/>
        </p:nvSpPr>
        <p:spPr bwMode="auto">
          <a:xfrm>
            <a:off x="5146576" y="3717032"/>
            <a:ext cx="281324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CH" dirty="0">
                <a:solidFill>
                  <a:srgbClr val="FF0000"/>
                </a:solidFill>
              </a:rPr>
              <a:t>ABCD-56</a:t>
            </a:r>
          </a:p>
          <a:p>
            <a:pPr marL="0" indent="0">
              <a:buFont typeface="Arial" charset="0"/>
              <a:buNone/>
            </a:pPr>
            <a:r>
              <a:rPr lang="de-CH" dirty="0">
                <a:solidFill>
                  <a:srgbClr val="FF0000"/>
                </a:solidFill>
              </a:rPr>
              <a:t>1995-CHE</a:t>
            </a:r>
          </a:p>
          <a:p>
            <a:pPr marL="0" indent="0">
              <a:buFont typeface="Arial" charset="0"/>
              <a:buNone/>
            </a:pPr>
            <a:r>
              <a:rPr lang="de-CH" dirty="0">
                <a:solidFill>
                  <a:srgbClr val="FF0000"/>
                </a:solidFill>
              </a:rPr>
              <a:t>2023995-UR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24EBF7A8-B4A2-B709-7299-77A7A790A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CA3C41D7-97D2-1667-18FC-3319A6C06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E65C176-8156-304A-F19F-F9A0120E41F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143336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auf Domains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8291264" cy="3849291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DOMAIN </a:t>
            </a:r>
            <a:r>
              <a:rPr lang="en-US" sz="2000" b="1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CONSTRAINTS</a:t>
            </a: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SAPProjNr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"^[0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-9]{4}-[A-Z]{2}$"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1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Bezeichnung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CH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Status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geplant,laufend,abgeschlossen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Eigenschaften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{0..</a:t>
            </a:r>
            <a:r>
              <a:rPr lang="de-CH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CH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24EBF7A8-B4A2-B709-7299-77A7A790A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CA3C41D7-97D2-1667-18FC-3319A6C06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A05EE-EE7D-7E39-4A53-DE2EBF1FE334}"/>
              </a:ext>
            </a:extLst>
          </p:cNvPr>
          <p:cNvSpPr/>
          <p:nvPr/>
        </p:nvSpPr>
        <p:spPr>
          <a:xfrm>
            <a:off x="611560" y="4077072"/>
            <a:ext cx="7848872" cy="1080120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36A27256-63C0-8D19-F147-9991AA030FF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11315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</a:t>
            </a:r>
            <a:r>
              <a:rPr lang="de-CH" dirty="0" err="1"/>
              <a:t>bennennen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 anchor="ctr"/>
          <a:lstStyle/>
          <a:p>
            <a:pPr marL="0" indent="0">
              <a:buNone/>
            </a:pPr>
            <a:r>
              <a:rPr lang="de-CH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!!@name=SAPProjNr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"^[0-9]{4}-[A-Z]{2}$"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sz="4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B129F-C539-AC69-A7D6-A4D14EBA0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1CC35E76-8A70-83C2-2A0C-FB6675CD0E3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282043B-D442-C7D0-CA3E-9252DBB7E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</p:spTree>
    <p:extLst>
      <p:ext uri="{BB962C8B-B14F-4D97-AF65-F5344CB8AC3E}">
        <p14:creationId xmlns:p14="http://schemas.microsoft.com/office/powerpoint/2010/main" val="413867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</a:t>
            </a:r>
            <a:r>
              <a:rPr lang="de-CH" dirty="0" err="1"/>
              <a:t>bennennen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 anchor="ctr"/>
          <a:lstStyle/>
          <a:p>
            <a:pPr marL="0" indent="0">
              <a:buNone/>
            </a:pPr>
            <a:endParaRPr lang="de-CH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SAPProjNr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"^[0-9]{4}-[A-Z]{2}$"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sz="4400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72C444B-8D4B-533E-B7EE-386A91C46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9165EFD-6D3F-D097-21D5-408573D7D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96EE1C5-3117-0FD9-AEA2-E67A83A7A91B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248354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d"/>
      </p:transition>
    </mc:Choice>
    <mc:Fallback xmlns="">
      <p:transition>
        <p:wipe dir="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</a:t>
            </a:r>
            <a:r>
              <a:rPr lang="de-CH" dirty="0" err="1"/>
              <a:t>bennennen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 anchor="ctr"/>
          <a:lstStyle/>
          <a:p>
            <a:pPr marL="0" indent="0">
              <a:buNone/>
            </a:pPr>
            <a:endParaRPr lang="de-CH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SAPProjNr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"^[0-9]{4}-[A-Z]{2}$"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sz="4400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72C444B-8D4B-533E-B7EE-386A91C46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9165EFD-6D3F-D097-21D5-408573D7D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1443-97D3-ABE2-2507-CD7C14B0ACC7}"/>
              </a:ext>
            </a:extLst>
          </p:cNvPr>
          <p:cNvSpPr txBox="1"/>
          <p:nvPr/>
        </p:nvSpPr>
        <p:spPr>
          <a:xfrm>
            <a:off x="179512" y="4296955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Error: </a:t>
            </a:r>
            <a:r>
              <a:rPr lang="de-CH" sz="1200" dirty="0" err="1"/>
              <a:t>line</a:t>
            </a:r>
            <a:r>
              <a:rPr lang="de-CH" sz="1200" dirty="0"/>
              <a:t> 81001: LWB_Landwirtschaftliche_Zonengrenzen_V2_0_ILI24.Zonengrenzen.MeliorationsProjekt: </a:t>
            </a:r>
            <a:r>
              <a:rPr lang="de-CH" sz="1200" dirty="0" err="1"/>
              <a:t>tid</a:t>
            </a:r>
            <a:r>
              <a:rPr lang="de-CH" sz="1200" dirty="0"/>
              <a:t> a49ac986-82f8-11ee-b962-0242ac120002: </a:t>
            </a:r>
            <a:r>
              <a:rPr lang="de-CH" sz="1200" dirty="0" err="1"/>
              <a:t>Mandatory</a:t>
            </a:r>
            <a:r>
              <a:rPr lang="de-CH" sz="1200" dirty="0"/>
              <a:t> </a:t>
            </a:r>
            <a:r>
              <a:rPr lang="de-CH" sz="1200" dirty="0" err="1"/>
              <a:t>Constraint</a:t>
            </a:r>
            <a:r>
              <a:rPr lang="de-CH" sz="1200" dirty="0"/>
              <a:t> LWB_Landwirtschaftliche_Zonengrenzen_V2_0_ILI24.Zonengrenzen.MeliorationsProjekt.</a:t>
            </a:r>
            <a:r>
              <a:rPr lang="de-CH" sz="1200" b="1" dirty="0">
                <a:highlight>
                  <a:srgbClr val="FFFF00"/>
                </a:highlight>
              </a:rPr>
              <a:t>SAPProjNr</a:t>
            </a:r>
            <a:r>
              <a:rPr lang="de-CH" sz="1200" dirty="0">
                <a:highlight>
                  <a:srgbClr val="FFFF00"/>
                </a:highlight>
              </a:rPr>
              <a:t> </a:t>
            </a:r>
            <a:r>
              <a:rPr lang="de-CH" sz="1200" dirty="0" err="1">
                <a:highlight>
                  <a:srgbClr val="FFFF00"/>
                </a:highlight>
              </a:rPr>
              <a:t>is</a:t>
            </a:r>
            <a:r>
              <a:rPr lang="de-CH" sz="1200" dirty="0">
                <a:highlight>
                  <a:srgbClr val="FFFF00"/>
                </a:highlight>
              </a:rPr>
              <a:t> not </a:t>
            </a:r>
            <a:r>
              <a:rPr lang="de-CH" sz="1200" dirty="0" err="1">
                <a:highlight>
                  <a:srgbClr val="FFFF00"/>
                </a:highlight>
              </a:rPr>
              <a:t>true</a:t>
            </a:r>
            <a:r>
              <a:rPr lang="de-CH" sz="1200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3FB292-5092-D749-B595-1A3148B05B45}"/>
              </a:ext>
            </a:extLst>
          </p:cNvPr>
          <p:cNvSpPr/>
          <p:nvPr/>
        </p:nvSpPr>
        <p:spPr>
          <a:xfrm>
            <a:off x="179512" y="3140968"/>
            <a:ext cx="8568952" cy="1152128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FD2D6B8F-CD65-433E-FEA1-8D6B39F053E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298436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d"/>
      </p:transition>
    </mc:Choice>
    <mc:Fallback xmlns="">
      <p:transition>
        <p:wipe dir="d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3436-7B1B-9DBF-AE77-A4AE1F07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Implikation =&gt;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CE9A4-6AF1-C5A7-AAD0-CF850E91B86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3037D-A03B-7075-C2B4-D552EDAB3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F8E72-EED4-AC4B-D6CF-2DA48FBE9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274E1B-3D59-F39A-3443-30E102207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507288" cy="3701008"/>
          </a:xfrm>
        </p:spPr>
        <p:txBody>
          <a:bodyPr anchor="ctr"/>
          <a:lstStyle/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</a:t>
            </a: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Status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(geplant, laufend, abgeschlossen)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ProjektStart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INTERLIS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.XMLDate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ProjektGestartet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Status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#laufend 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ProjektStart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5275870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On-screen Show (4:3)</PresentationFormat>
  <Paragraphs>132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Larissa-Design</vt:lpstr>
      <vt:lpstr>PowerPoint Presentation</vt:lpstr>
      <vt:lpstr>Philipp Lüthi</vt:lpstr>
      <vt:lpstr>Constraints auf Domains </vt:lpstr>
      <vt:lpstr>Constraints auf Domains </vt:lpstr>
      <vt:lpstr>Constraints auf Domains </vt:lpstr>
      <vt:lpstr>Constraints bennennen </vt:lpstr>
      <vt:lpstr>Constraints bennennen </vt:lpstr>
      <vt:lpstr>Constraints bennennen </vt:lpstr>
      <vt:lpstr>Implikation =&gt;</vt:lpstr>
      <vt:lpstr>Primitive Typen in BAG / LIST</vt:lpstr>
      <vt:lpstr>MULTI Geometrien</vt:lpstr>
      <vt:lpstr>MULTI Geometrien</vt:lpstr>
      <vt:lpstr>Weitere Änderungen in INTERLIS 2.4</vt:lpstr>
      <vt:lpstr>Viel Spass mit INTERLIS 2.4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Renato Bordoni</dc:creator>
  <cp:lastModifiedBy>Philipp Lüthi</cp:lastModifiedBy>
  <cp:revision>1751</cp:revision>
  <cp:lastPrinted>2021-11-11T08:38:34Z</cp:lastPrinted>
  <dcterms:created xsi:type="dcterms:W3CDTF">2010-06-21T10:59:53Z</dcterms:created>
  <dcterms:modified xsi:type="dcterms:W3CDTF">2023-11-22T08:58:10Z</dcterms:modified>
</cp:coreProperties>
</file>