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67" r:id="rId5"/>
    <p:sldId id="266" r:id="rId6"/>
    <p:sldId id="259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0f19b2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0f19b2f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5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1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0f19b2f2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0f19b2f2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0f19b2f2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0f19b2f2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0f19b2f2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0f19b2f2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drep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32850" y="1578400"/>
            <a:ext cx="5905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MAS-RAD CAS-DAR MWS</a:t>
            </a:r>
            <a:endParaRPr sz="3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Food Scanner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Mohammed Fonseca | Laurent Di Dionisio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t="-32520" b="32519"/>
          <a:stretch/>
        </p:blipFill>
        <p:spPr>
          <a:xfrm>
            <a:off x="81250" y="2571750"/>
            <a:ext cx="2828050" cy="24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générale de l’application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L’application implémente les fonctionnalités suivantes :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Scan du code bar d’un produit alimentaire via la caméra du terminal mobile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Saisie manuelle du code bar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Recherche et affichage des informations relatives au produit (photo, nom, ingrédients, valeur nutritionnelle)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Historique de recherche sous forme de liste de produits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Suppression d’un produit de l’historique en swipant horizontalement</a:t>
            </a:r>
          </a:p>
          <a:p>
            <a:pPr lvl="1" indent="-311150">
              <a:spcBef>
                <a:spcPts val="0"/>
              </a:spcBef>
              <a:buSzPts val="1300"/>
              <a:buFont typeface="Lato"/>
              <a:buChar char="●"/>
            </a:pPr>
            <a:r>
              <a:rPr lang="en-GB" dirty="0"/>
              <a:t>Mode hors-</a:t>
            </a:r>
            <a:r>
              <a:rPr lang="en-GB" dirty="0" err="1"/>
              <a:t>ligne</a:t>
            </a:r>
            <a:r>
              <a:rPr lang="en-GB" dirty="0"/>
              <a:t> :  les </a:t>
            </a:r>
            <a:r>
              <a:rPr lang="en-GB" dirty="0" err="1"/>
              <a:t>informations</a:t>
            </a:r>
            <a:r>
              <a:rPr lang="en-GB" dirty="0"/>
              <a:t> sur les </a:t>
            </a:r>
            <a:r>
              <a:rPr lang="en-GB" dirty="0" err="1"/>
              <a:t>produits</a:t>
            </a:r>
            <a:r>
              <a:rPr lang="en-GB" dirty="0"/>
              <a:t> </a:t>
            </a:r>
            <a:r>
              <a:rPr lang="en-GB" dirty="0" err="1"/>
              <a:t>restent</a:t>
            </a:r>
            <a:r>
              <a:rPr lang="en-GB" dirty="0"/>
              <a:t> </a:t>
            </a:r>
            <a:r>
              <a:rPr lang="en-GB" dirty="0" err="1"/>
              <a:t>accessibles</a:t>
            </a:r>
            <a:r>
              <a:rPr lang="en-GB" dirty="0"/>
              <a:t> sur </a:t>
            </a:r>
            <a:r>
              <a:rPr lang="en-GB" dirty="0" err="1"/>
              <a:t>sélection</a:t>
            </a:r>
            <a:r>
              <a:rPr lang="en-GB" dirty="0"/>
              <a:t> du </a:t>
            </a:r>
            <a:r>
              <a:rPr lang="en-GB" dirty="0" err="1"/>
              <a:t>produit</a:t>
            </a:r>
            <a:r>
              <a:rPr lang="en-GB" dirty="0"/>
              <a:t> </a:t>
            </a:r>
            <a:r>
              <a:rPr lang="en-GB" dirty="0" err="1"/>
              <a:t>depuis</a:t>
            </a:r>
            <a:r>
              <a:rPr lang="en-GB" dirty="0"/>
              <a:t> </a:t>
            </a:r>
            <a:r>
              <a:rPr lang="en-GB" dirty="0" err="1"/>
              <a:t>l’historique</a:t>
            </a:r>
            <a:endParaRPr lang="fr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Internationalisation avec support pour le français, l’allemand, l’italien et l’anglais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" dirty="0"/>
              <a:t>Menu « About us » </a:t>
            </a:r>
          </a:p>
          <a:p>
            <a:pPr marL="603250" lvl="1" indent="0">
              <a:spcBef>
                <a:spcPts val="0"/>
              </a:spcBef>
              <a:buSzPts val="1300"/>
              <a:buNone/>
            </a:pPr>
            <a:endParaRPr lang="fr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Les informations relatives aux produits sont fournies par l’API </a:t>
            </a:r>
            <a:r>
              <a:rPr lang="en-GB" dirty="0">
                <a:hlinkClick r:id="rId3"/>
              </a:rPr>
              <a:t>foodrepo.org</a:t>
            </a: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7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SOLID </a:t>
            </a:r>
            <a:r>
              <a:rPr lang="en-GB" dirty="0" err="1"/>
              <a:t>s’applique</a:t>
            </a:r>
            <a:r>
              <a:rPr lang="en-GB" dirty="0"/>
              <a:t> aux classes, </a:t>
            </a:r>
            <a:r>
              <a:rPr lang="en-GB" dirty="0" err="1"/>
              <a:t>fonctions</a:t>
            </a:r>
            <a:r>
              <a:rPr lang="en-GB" dirty="0"/>
              <a:t>, </a:t>
            </a:r>
            <a:r>
              <a:rPr lang="en-GB" dirty="0" err="1"/>
              <a:t>méthodes</a:t>
            </a:r>
            <a:r>
              <a:rPr lang="en-GB" dirty="0"/>
              <a:t> et modules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S</a:t>
            </a:r>
            <a:r>
              <a:rPr lang="fr-FR" dirty="0"/>
              <a:t>     Single </a:t>
            </a:r>
            <a:r>
              <a:rPr lang="fr-FR" dirty="0" err="1"/>
              <a:t>Responsibility</a:t>
            </a:r>
            <a:r>
              <a:rPr lang="fr-FR" dirty="0"/>
              <a:t> (chaque classe a un but précis)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GB" dirty="0"/>
              <a:t>   Open-Closed (open for extension, but closed for modification)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L</a:t>
            </a:r>
            <a:r>
              <a:rPr lang="fr-FR" dirty="0"/>
              <a:t>     </a:t>
            </a:r>
            <a:r>
              <a:rPr lang="fr-FR" dirty="0" err="1"/>
              <a:t>Liskov</a:t>
            </a:r>
            <a:r>
              <a:rPr lang="fr-FR" dirty="0"/>
              <a:t> Substitution (une cl</a:t>
            </a:r>
            <a:r>
              <a:rPr lang="en-GB" dirty="0"/>
              <a:t>asse fille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capable de faire tout </a:t>
            </a:r>
            <a:r>
              <a:rPr lang="en-GB" dirty="0" err="1"/>
              <a:t>ce</a:t>
            </a:r>
            <a:r>
              <a:rPr lang="en-GB" dirty="0"/>
              <a:t> que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mère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faire.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I </a:t>
            </a:r>
            <a:r>
              <a:rPr lang="fr-FR" dirty="0"/>
              <a:t>     Interface </a:t>
            </a:r>
            <a:r>
              <a:rPr lang="fr-FR" dirty="0" err="1"/>
              <a:t>Segregation</a:t>
            </a:r>
            <a:r>
              <a:rPr lang="fr-FR" dirty="0"/>
              <a:t> (</a:t>
            </a:r>
            <a:r>
              <a:rPr lang="en-GB" dirty="0"/>
              <a:t>Une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seulement</a:t>
            </a:r>
            <a:r>
              <a:rPr lang="en-GB" dirty="0"/>
              <a:t> </a:t>
            </a:r>
            <a:r>
              <a:rPr lang="en-GB" dirty="0" err="1"/>
              <a:t>effectuer</a:t>
            </a:r>
            <a:r>
              <a:rPr lang="en-GB" dirty="0"/>
              <a:t> les actions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nécessaires</a:t>
            </a:r>
            <a:r>
              <a:rPr lang="en-GB" dirty="0"/>
              <a:t> pour </a:t>
            </a:r>
            <a:r>
              <a:rPr lang="en-GB" dirty="0" err="1"/>
              <a:t>remplir</a:t>
            </a:r>
            <a:r>
              <a:rPr lang="en-GB" dirty="0"/>
              <a:t> son </a:t>
            </a:r>
            <a:r>
              <a:rPr lang="en-GB" dirty="0" err="1"/>
              <a:t>rôle</a:t>
            </a:r>
            <a:r>
              <a:rPr lang="en-GB" dirty="0"/>
              <a:t>. 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>
                <a:solidFill>
                  <a:srgbClr val="FF0000"/>
                </a:solidFill>
              </a:rPr>
              <a:t>D</a:t>
            </a:r>
            <a:r>
              <a:rPr lang="fr-FR" dirty="0"/>
              <a:t>    </a:t>
            </a:r>
            <a:r>
              <a:rPr lang="fr-FR" dirty="0" err="1"/>
              <a:t>Dependency</a:t>
            </a:r>
            <a:r>
              <a:rPr lang="fr-FR" dirty="0"/>
              <a:t> Inversion (</a:t>
            </a:r>
            <a:r>
              <a:rPr lang="en-GB" dirty="0" err="1"/>
              <a:t>réduire</a:t>
            </a:r>
            <a:r>
              <a:rPr lang="en-GB" dirty="0"/>
              <a:t> la </a:t>
            </a:r>
            <a:r>
              <a:rPr lang="en-GB" dirty="0" err="1"/>
              <a:t>dépendence</a:t>
            </a:r>
            <a:r>
              <a:rPr lang="en-GB" dirty="0"/>
              <a:t> entre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haut </a:t>
            </a:r>
            <a:r>
              <a:rPr lang="en-GB" dirty="0" err="1"/>
              <a:t>niveau</a:t>
            </a:r>
            <a:r>
              <a:rPr lang="en-GB" dirty="0"/>
              <a:t> et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bas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introduisant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interface.</a:t>
            </a:r>
            <a:r>
              <a:rPr lang="fr-FR" dirty="0"/>
              <a:t>)</a:t>
            </a:r>
          </a:p>
          <a:p>
            <a:r>
              <a:rPr lang="fr-FR" dirty="0"/>
              <a:t>MVVM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Le modèle MVVM (Model-</a:t>
            </a:r>
            <a:r>
              <a:rPr lang="fr-FR" dirty="0" err="1"/>
              <a:t>View</a:t>
            </a:r>
            <a:r>
              <a:rPr lang="fr-FR" dirty="0"/>
              <a:t>-</a:t>
            </a:r>
            <a:r>
              <a:rPr lang="fr-FR" dirty="0" err="1"/>
              <a:t>ViewModel</a:t>
            </a:r>
            <a:r>
              <a:rPr lang="fr-FR" dirty="0"/>
              <a:t>) permet de séparer la logique métier et de présentation d’une application à partir de son interface utilisateur.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AB62A-4EA5-4F35-BB5B-C973FEB8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73" y="3703532"/>
            <a:ext cx="4964396" cy="1137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05F6-106F-4BC7-8A63-E7317884D5D7}"/>
              </a:ext>
            </a:extLst>
          </p:cNvPr>
          <p:cNvSpPr txBox="1"/>
          <p:nvPr/>
        </p:nvSpPr>
        <p:spPr>
          <a:xfrm>
            <a:off x="2199539" y="4806457"/>
            <a:ext cx="550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https://docs.microsoft.com/fr-fr/xamarin/xamarin-forms/enterprise-application-patterns/mvvm</a:t>
            </a:r>
            <a:endParaRPr lang="LID4096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Architecture générale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" y="1314382"/>
            <a:ext cx="8336400" cy="3164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/>
              <a:t>Les fragments </a:t>
            </a:r>
            <a:r>
              <a:rPr lang="en-GB" sz="1200" dirty="0" err="1"/>
              <a:t>possèdent</a:t>
            </a:r>
            <a:r>
              <a:rPr lang="en-GB" sz="1200" dirty="0"/>
              <a:t> </a:t>
            </a:r>
            <a:r>
              <a:rPr lang="en-GB" sz="1200" dirty="0" err="1"/>
              <a:t>une</a:t>
            </a:r>
            <a:r>
              <a:rPr lang="en-GB" sz="1200" dirty="0"/>
              <a:t> reference </a:t>
            </a:r>
            <a:r>
              <a:rPr lang="en-GB" sz="1200" dirty="0" err="1"/>
              <a:t>vers</a:t>
            </a:r>
            <a:r>
              <a:rPr lang="en-GB" sz="1200" dirty="0"/>
              <a:t> les </a:t>
            </a:r>
            <a:r>
              <a:rPr lang="en-GB" sz="1200" dirty="0" err="1"/>
              <a:t>ViewModels</a:t>
            </a:r>
            <a:r>
              <a:rPr lang="en-GB" sz="1200" dirty="0"/>
              <a:t>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 dirty="0"/>
              <a:t>Les </a:t>
            </a:r>
            <a:r>
              <a:rPr lang="en-GB" sz="1200" dirty="0" err="1"/>
              <a:t>ViewModels</a:t>
            </a:r>
            <a:r>
              <a:rPr lang="en-GB" sz="1200" dirty="0"/>
              <a:t> </a:t>
            </a:r>
            <a:r>
              <a:rPr lang="en-GB" sz="1200" dirty="0" err="1"/>
              <a:t>possèdent</a:t>
            </a:r>
            <a:r>
              <a:rPr lang="en-GB" sz="1200" dirty="0"/>
              <a:t> </a:t>
            </a:r>
            <a:r>
              <a:rPr lang="en-GB" sz="1200" dirty="0" err="1"/>
              <a:t>une</a:t>
            </a:r>
            <a:r>
              <a:rPr lang="en-GB" sz="1200" dirty="0"/>
              <a:t> reference </a:t>
            </a:r>
            <a:r>
              <a:rPr lang="en-GB" sz="1200" dirty="0" err="1"/>
              <a:t>vers</a:t>
            </a:r>
            <a:r>
              <a:rPr lang="en-GB" sz="1200" dirty="0"/>
              <a:t> le Repository.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FR" sz="1200" dirty="0"/>
              <a:t>Fragments :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génèrent les vues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capturent les entrées utilisateur</a:t>
            </a:r>
          </a:p>
          <a:p>
            <a:pPr marL="603250" lvl="1" indent="0">
              <a:spcBef>
                <a:spcPts val="0"/>
              </a:spcBef>
              <a:buSzPts val="1300"/>
              <a:buNone/>
            </a:pPr>
            <a:endParaRPr lang="fr-FR" sz="1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FR" sz="1200" dirty="0" err="1"/>
              <a:t>ViewModels</a:t>
            </a:r>
            <a:r>
              <a:rPr lang="fr-FR" sz="1200" dirty="0"/>
              <a:t> :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gèrent les données à afficher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contiennent la logique métier</a:t>
            </a:r>
          </a:p>
          <a:p>
            <a:pPr marL="603250" lvl="1" indent="0">
              <a:spcBef>
                <a:spcPts val="0"/>
              </a:spcBef>
              <a:buSzPts val="1300"/>
              <a:buNone/>
            </a:pPr>
            <a:endParaRPr lang="fr-FR" sz="1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FR" sz="1200" dirty="0" err="1"/>
              <a:t>LiveData</a:t>
            </a:r>
            <a:r>
              <a:rPr lang="fr-FR" sz="1200" dirty="0"/>
              <a:t> 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Observable : sujet qui notifie l’observer (le fragment) quand les données </a:t>
            </a:r>
            <a:br>
              <a:rPr lang="fr-FR" sz="1000" dirty="0"/>
            </a:br>
            <a:r>
              <a:rPr lang="fr-FR" sz="1000" dirty="0"/>
              <a:t>ont changé dans le </a:t>
            </a:r>
            <a:r>
              <a:rPr lang="fr-FR" sz="1000" dirty="0" err="1"/>
              <a:t>ViewModel</a:t>
            </a:r>
            <a:endParaRPr lang="fr-FR" sz="1000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sz="1000" dirty="0"/>
              <a:t>connait l’état du </a:t>
            </a:r>
            <a:r>
              <a:rPr lang="fr-FR" sz="1000" dirty="0" err="1"/>
              <a:t>lifecyle</a:t>
            </a:r>
            <a:r>
              <a:rPr lang="fr-FR" sz="1000" dirty="0"/>
              <a:t> de ses </a:t>
            </a:r>
            <a:r>
              <a:rPr lang="fr-FR" sz="1000" dirty="0" err="1"/>
              <a:t>observeurs</a:t>
            </a:r>
            <a:r>
              <a:rPr lang="fr-FR" sz="1000" dirty="0"/>
              <a:t> (mise-à-jour seulement si visible)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-F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72EA8-6239-4842-AB04-046E86301C01}"/>
              </a:ext>
            </a:extLst>
          </p:cNvPr>
          <p:cNvSpPr txBox="1"/>
          <p:nvPr/>
        </p:nvSpPr>
        <p:spPr>
          <a:xfrm>
            <a:off x="6243344" y="3559154"/>
            <a:ext cx="17793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ProductRepository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842B8-C8E4-4432-9888-3A02803E9BE1}"/>
              </a:ext>
            </a:extLst>
          </p:cNvPr>
          <p:cNvSpPr txBox="1"/>
          <p:nvPr/>
        </p:nvSpPr>
        <p:spPr>
          <a:xfrm>
            <a:off x="4989219" y="4350583"/>
            <a:ext cx="183102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shared preferences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47D9-7885-4EF3-908E-831A00268CB2}"/>
              </a:ext>
            </a:extLst>
          </p:cNvPr>
          <p:cNvSpPr txBox="1"/>
          <p:nvPr/>
        </p:nvSpPr>
        <p:spPr>
          <a:xfrm>
            <a:off x="5350846" y="4689273"/>
            <a:ext cx="1107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98A5-FA8E-4383-B9C8-013311EC809D}"/>
              </a:ext>
            </a:extLst>
          </p:cNvPr>
          <p:cNvSpPr txBox="1"/>
          <p:nvPr/>
        </p:nvSpPr>
        <p:spPr>
          <a:xfrm>
            <a:off x="7838495" y="4351059"/>
            <a:ext cx="107791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Retrofit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3CCD1-AD02-466D-A2B8-5F5D6FBEC6EA}"/>
              </a:ext>
            </a:extLst>
          </p:cNvPr>
          <p:cNvSpPr txBox="1"/>
          <p:nvPr/>
        </p:nvSpPr>
        <p:spPr>
          <a:xfrm>
            <a:off x="7943644" y="4689273"/>
            <a:ext cx="8676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réseau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0B8665-7674-4003-9F34-8E2A7D9F9F7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6277050" y="3494614"/>
            <a:ext cx="483652" cy="122828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288D82-59BE-47B8-9BE1-92D6C87F2AF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7513170" y="3486779"/>
            <a:ext cx="484128" cy="124443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CBCF7F-860F-4FE4-87B0-2B302720686A}"/>
              </a:ext>
            </a:extLst>
          </p:cNvPr>
          <p:cNvSpPr txBox="1"/>
          <p:nvPr/>
        </p:nvSpPr>
        <p:spPr>
          <a:xfrm>
            <a:off x="6243344" y="2451022"/>
            <a:ext cx="1779350" cy="769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ViewModels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7849-0A7E-4CC3-937C-D7AF7794DFBB}"/>
              </a:ext>
            </a:extLst>
          </p:cNvPr>
          <p:cNvSpPr txBox="1"/>
          <p:nvPr/>
        </p:nvSpPr>
        <p:spPr>
          <a:xfrm>
            <a:off x="6243344" y="1472060"/>
            <a:ext cx="1779350" cy="615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Activité</a:t>
            </a:r>
            <a:r>
              <a:rPr lang="en-GB" dirty="0">
                <a:solidFill>
                  <a:schemeClr val="bg1"/>
                </a:solidFill>
              </a:rPr>
              <a:t> / Fragments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7E9857-587E-44D5-9184-3D2C8DABCC4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7133019" y="2087614"/>
            <a:ext cx="0" cy="363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15804-7D83-4AD2-AC6B-99CA371440F4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7133019" y="3220465"/>
            <a:ext cx="0" cy="3386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A955CC-D225-4DDF-A6C3-5C90C64D9EC5}"/>
              </a:ext>
            </a:extLst>
          </p:cNvPr>
          <p:cNvSpPr txBox="1"/>
          <p:nvPr/>
        </p:nvSpPr>
        <p:spPr>
          <a:xfrm>
            <a:off x="6722774" y="2789176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F4AC4-03E4-43E1-8701-FF966D43A8B2}"/>
              </a:ext>
            </a:extLst>
          </p:cNvPr>
          <p:cNvSpPr txBox="1"/>
          <p:nvPr/>
        </p:nvSpPr>
        <p:spPr>
          <a:xfrm>
            <a:off x="6757654" y="2823767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851EF-7D52-4C4E-8EB7-633BB5C86997}"/>
              </a:ext>
            </a:extLst>
          </p:cNvPr>
          <p:cNvSpPr txBox="1"/>
          <p:nvPr/>
        </p:nvSpPr>
        <p:spPr>
          <a:xfrm>
            <a:off x="6792534" y="2858358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solidFill>
                  <a:schemeClr val="bg1"/>
                </a:solidFill>
              </a:rPr>
              <a:t>LiveData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C3BCEE3-1DE1-441F-914D-57016A818B75}"/>
              </a:ext>
            </a:extLst>
          </p:cNvPr>
          <p:cNvCxnSpPr>
            <a:cxnSpLocks/>
            <a:stCxn id="27" idx="1"/>
            <a:endCxn id="46" idx="1"/>
          </p:cNvCxnSpPr>
          <p:nvPr/>
        </p:nvCxnSpPr>
        <p:spPr>
          <a:xfrm rot="10800000">
            <a:off x="6728740" y="1887559"/>
            <a:ext cx="63794" cy="1101604"/>
          </a:xfrm>
          <a:prstGeom prst="bentConnector3">
            <a:avLst>
              <a:gd name="adj1" fmla="val 13922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6AC7D4-3405-4BE9-BA4B-58C622CF6E26}"/>
              </a:ext>
            </a:extLst>
          </p:cNvPr>
          <p:cNvSpPr txBox="1"/>
          <p:nvPr/>
        </p:nvSpPr>
        <p:spPr>
          <a:xfrm>
            <a:off x="6728740" y="1756754"/>
            <a:ext cx="761228" cy="26161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8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07959"/>
            <a:ext cx="7038900" cy="337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Basée</a:t>
            </a:r>
            <a:r>
              <a:rPr lang="en-GB" dirty="0"/>
              <a:t> sur les </a:t>
            </a:r>
            <a:r>
              <a:rPr lang="en-GB" dirty="0" err="1"/>
              <a:t>principes</a:t>
            </a:r>
            <a:r>
              <a:rPr lang="en-GB" dirty="0"/>
              <a:t> de Clean Architecture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Organisation </a:t>
            </a:r>
            <a:r>
              <a:rPr lang="en-GB" dirty="0" err="1"/>
              <a:t>en</a:t>
            </a:r>
            <a:r>
              <a:rPr lang="en-GB" dirty="0"/>
              <a:t> modules :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App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Fragments et </a:t>
            </a:r>
            <a:r>
              <a:rPr lang="en-GB" dirty="0" err="1"/>
              <a:t>ViewModels</a:t>
            </a:r>
            <a:r>
              <a:rPr lang="en-GB" dirty="0"/>
              <a:t> pour </a:t>
            </a:r>
            <a:r>
              <a:rPr lang="en-GB" dirty="0" err="1"/>
              <a:t>chaque</a:t>
            </a:r>
            <a:r>
              <a:rPr lang="en-GB" dirty="0"/>
              <a:t> page </a:t>
            </a:r>
            <a:r>
              <a:rPr lang="en-GB" dirty="0" err="1"/>
              <a:t>ou</a:t>
            </a:r>
            <a:r>
              <a:rPr lang="en-GB" dirty="0"/>
              <a:t> dialogue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Adapters et </a:t>
            </a:r>
            <a:r>
              <a:rPr lang="en-GB" dirty="0" err="1"/>
              <a:t>ViewHolders</a:t>
            </a:r>
            <a:r>
              <a:rPr lang="en-GB" dirty="0"/>
              <a:t> pour les </a:t>
            </a:r>
            <a:r>
              <a:rPr lang="en-GB" dirty="0" err="1"/>
              <a:t>RecyclerView</a:t>
            </a:r>
            <a:endParaRPr lang="en-GB" dirty="0"/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Utilitaires</a:t>
            </a:r>
            <a:r>
              <a:rPr lang="en-GB" dirty="0"/>
              <a:t> : 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gestion de </a:t>
            </a:r>
            <a:r>
              <a:rPr lang="en-GB" dirty="0" err="1"/>
              <a:t>l’état</a:t>
            </a:r>
            <a:r>
              <a:rPr lang="en-GB" dirty="0"/>
              <a:t> du reseau (mode </a:t>
            </a:r>
            <a:r>
              <a:rPr lang="en-GB" dirty="0" err="1"/>
              <a:t>en</a:t>
            </a:r>
            <a:r>
              <a:rPr lang="en-GB" dirty="0"/>
              <a:t>/hors </a:t>
            </a:r>
            <a:r>
              <a:rPr lang="en-GB" dirty="0" err="1"/>
              <a:t>ligne</a:t>
            </a:r>
            <a:r>
              <a:rPr lang="en-GB" dirty="0"/>
              <a:t>)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gestion de </a:t>
            </a:r>
            <a:r>
              <a:rPr lang="en-GB" dirty="0" err="1"/>
              <a:t>l’authentification</a:t>
            </a:r>
            <a:r>
              <a:rPr lang="en-GB" dirty="0"/>
              <a:t> et time-out pour la connexion à </a:t>
            </a:r>
            <a:r>
              <a:rPr lang="en-GB" dirty="0" err="1"/>
              <a:t>l’API</a:t>
            </a:r>
            <a:endParaRPr lang="en-GB" dirty="0"/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 err="1"/>
              <a:t>téléchargement</a:t>
            </a:r>
            <a:r>
              <a:rPr lang="en-GB" dirty="0"/>
              <a:t> des images à </a:t>
            </a:r>
            <a:r>
              <a:rPr lang="en-GB" dirty="0" err="1"/>
              <a:t>partir</a:t>
            </a:r>
            <a:r>
              <a:rPr lang="en-GB" dirty="0"/>
              <a:t> de </a:t>
            </a:r>
            <a:r>
              <a:rPr lang="en-GB" dirty="0" err="1"/>
              <a:t>leur</a:t>
            </a:r>
            <a:r>
              <a:rPr lang="en-GB" dirty="0"/>
              <a:t> URL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Common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Fonctions</a:t>
            </a:r>
            <a:r>
              <a:rPr lang="en-GB" dirty="0"/>
              <a:t> utilities (</a:t>
            </a:r>
            <a:r>
              <a:rPr lang="en-GB" dirty="0" err="1"/>
              <a:t>formattage</a:t>
            </a:r>
            <a:r>
              <a:rPr lang="en-GB" dirty="0"/>
              <a:t> des </a:t>
            </a:r>
            <a:r>
              <a:rPr lang="en-GB" dirty="0" err="1"/>
              <a:t>chaînes</a:t>
            </a:r>
            <a:r>
              <a:rPr lang="en-GB" dirty="0"/>
              <a:t> de </a:t>
            </a:r>
            <a:r>
              <a:rPr lang="en-GB" dirty="0" err="1"/>
              <a:t>caractères</a:t>
            </a:r>
            <a:r>
              <a:rPr lang="en-GB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Data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sources de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produits</a:t>
            </a:r>
            <a:r>
              <a:rPr lang="en-GB" dirty="0"/>
              <a:t> </a:t>
            </a:r>
            <a:r>
              <a:rPr lang="en-GB" dirty="0" err="1"/>
              <a:t>distantes</a:t>
            </a:r>
            <a:r>
              <a:rPr lang="en-GB" dirty="0"/>
              <a:t> et locales</a:t>
            </a:r>
          </a:p>
          <a:p>
            <a:pPr lvl="2" indent="-311150">
              <a:spcBef>
                <a:spcPts val="0"/>
              </a:spcBef>
              <a:buSzPts val="1300"/>
              <a:buFont typeface="Lato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</a:t>
            </a:r>
            <a:r>
              <a:rPr lang="en-GB" dirty="0" err="1"/>
              <a:t>réglages</a:t>
            </a:r>
            <a:r>
              <a:rPr lang="en-GB" dirty="0"/>
              <a:t> (langue) </a:t>
            </a:r>
            <a:r>
              <a:rPr lang="en-GB" dirty="0" err="1"/>
              <a:t>stockés</a:t>
            </a:r>
            <a:r>
              <a:rPr lang="en-GB" dirty="0"/>
              <a:t> </a:t>
            </a:r>
            <a:r>
              <a:rPr lang="en-GB" dirty="0" err="1"/>
              <a:t>localement</a:t>
            </a:r>
            <a:endParaRPr lang="en-GB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Domain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Définition</a:t>
            </a:r>
            <a:r>
              <a:rPr lang="en-GB" dirty="0"/>
              <a:t> des </a:t>
            </a:r>
            <a:r>
              <a:rPr lang="en-GB" dirty="0" err="1"/>
              <a:t>Modèles</a:t>
            </a:r>
            <a:endParaRPr lang="en-GB" dirty="0"/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Définition</a:t>
            </a:r>
            <a:r>
              <a:rPr lang="en-GB" dirty="0"/>
              <a:t> des </a:t>
            </a:r>
            <a:r>
              <a:rPr lang="en-GB" dirty="0" err="1"/>
              <a:t>dépôts</a:t>
            </a:r>
            <a:r>
              <a:rPr lang="en-GB" dirty="0"/>
              <a:t> sous </a:t>
            </a:r>
            <a:r>
              <a:rPr lang="en-GB" dirty="0" err="1"/>
              <a:t>forme</a:t>
            </a:r>
            <a:r>
              <a:rPr lang="en-GB" dirty="0"/>
              <a:t> </a:t>
            </a:r>
            <a:r>
              <a:rPr lang="en-GB" dirty="0" err="1"/>
              <a:t>s’interfaces</a:t>
            </a:r>
            <a:r>
              <a:rPr lang="en-GB" dirty="0"/>
              <a:t> (</a:t>
            </a:r>
            <a:r>
              <a:rPr lang="en-GB" dirty="0" err="1"/>
              <a:t>independantes</a:t>
            </a:r>
            <a:r>
              <a:rPr lang="en-GB" dirty="0"/>
              <a:t> de la </a:t>
            </a:r>
            <a:r>
              <a:rPr lang="en-GB" dirty="0" err="1"/>
              <a:t>plateforme</a:t>
            </a:r>
            <a:r>
              <a:rPr lang="en-GB" dirty="0"/>
              <a:t>)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Les </a:t>
            </a:r>
            <a:r>
              <a:rPr lang="en-GB" dirty="0" err="1"/>
              <a:t>fonctions</a:t>
            </a:r>
            <a:r>
              <a:rPr lang="en-GB" dirty="0"/>
              <a:t> fetch*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dédiées</a:t>
            </a:r>
            <a:r>
              <a:rPr lang="en-GB" dirty="0"/>
              <a:t> à </a:t>
            </a:r>
            <a:r>
              <a:rPr lang="en-GB" dirty="0" err="1"/>
              <a:t>l’accès</a:t>
            </a:r>
            <a:r>
              <a:rPr lang="en-GB" dirty="0"/>
              <a:t> reseau (distant)</a:t>
            </a:r>
          </a:p>
          <a:p>
            <a:pPr lvl="3" indent="-311150">
              <a:spcBef>
                <a:spcPts val="0"/>
              </a:spcBef>
              <a:buSzPts val="1300"/>
            </a:pPr>
            <a:r>
              <a:rPr lang="en-GB" dirty="0"/>
              <a:t>Les </a:t>
            </a:r>
            <a:r>
              <a:rPr lang="en-GB" dirty="0" err="1"/>
              <a:t>autres</a:t>
            </a:r>
            <a:r>
              <a:rPr lang="en-GB" dirty="0"/>
              <a:t>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relatives à la persistence locale (shared preferences)</a:t>
            </a:r>
          </a:p>
        </p:txBody>
      </p:sp>
    </p:spTree>
    <p:extLst>
      <p:ext uri="{BB962C8B-B14F-4D97-AF65-F5344CB8AC3E}">
        <p14:creationId xmlns:p14="http://schemas.microsoft.com/office/powerpoint/2010/main" val="377300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Activité unique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Plusieurs fragments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comme des vues dans le cadre d’une activité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implémentés dans une classe spécifique avec leur propre logique UI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disposent de leur layout dédié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ont les mêmes états de cycle de vie que les activités (les fonctions callback diffèrent)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Le “NavHostFragment” (JetPack Navigation) agit comme un routeur et gère le “back stack” des fragments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routage basé sur le “graphe de navigation” (connexions entre les fragments par le biais d’actions)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clicklistener dans les classes des fragments pour déclencher la navigation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appels à une instance du  “navigation controller” qui est la classe qui gère la navigation dans le NavHostFragment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Transfert de données entre les différents fragments via : safe-arg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Scanner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G</a:t>
            </a:r>
            <a:r>
              <a:rPr lang="fr" dirty="0"/>
              <a:t>éré par les bibliothèques : CameraX &amp; Z</a:t>
            </a:r>
            <a:r>
              <a:rPr lang="en-GB" dirty="0"/>
              <a:t>x</a:t>
            </a:r>
            <a:r>
              <a:rPr lang="fr" dirty="0"/>
              <a:t>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fr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 Acquisition des images toutes les ½ secondes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fr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</a:t>
            </a:r>
            <a:r>
              <a:rPr lang="fr" dirty="0"/>
              <a:t> de chaque image par Zxing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fr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Dès</a:t>
            </a:r>
            <a:r>
              <a:rPr lang="en-GB" dirty="0"/>
              <a:t> </a:t>
            </a:r>
            <a:r>
              <a:rPr lang="en-GB" dirty="0" err="1"/>
              <a:t>qu’un</a:t>
            </a:r>
            <a:r>
              <a:rPr lang="en-GB" dirty="0"/>
              <a:t> code bar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détecté</a:t>
            </a:r>
            <a:r>
              <a:rPr lang="en-GB" dirty="0"/>
              <a:t> dans </a:t>
            </a:r>
            <a:r>
              <a:rPr lang="en-GB" dirty="0" err="1"/>
              <a:t>une</a:t>
            </a:r>
            <a:r>
              <a:rPr lang="en-GB" dirty="0"/>
              <a:t> image,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valeur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retournée</a:t>
            </a:r>
            <a:r>
              <a:rPr lang="en-GB" dirty="0"/>
              <a:t> pour </a:t>
            </a:r>
            <a:r>
              <a:rPr lang="en-GB" dirty="0" err="1"/>
              <a:t>servir</a:t>
            </a:r>
            <a:r>
              <a:rPr lang="en-GB" dirty="0"/>
              <a:t> dans la  </a:t>
            </a:r>
            <a:r>
              <a:rPr lang="en-GB" dirty="0" err="1"/>
              <a:t>requête</a:t>
            </a:r>
            <a:r>
              <a:rPr lang="en-GB" dirty="0"/>
              <a:t> </a:t>
            </a:r>
            <a:r>
              <a:rPr lang="en-GB" dirty="0" err="1"/>
              <a:t>vers</a:t>
            </a:r>
            <a:r>
              <a:rPr lang="en-GB" dirty="0"/>
              <a:t> </a:t>
            </a:r>
            <a:r>
              <a:rPr lang="en-GB" dirty="0" err="1"/>
              <a:t>l’API</a:t>
            </a:r>
            <a:r>
              <a:rPr lang="en-GB" dirty="0"/>
              <a:t> de </a:t>
            </a:r>
            <a:r>
              <a:rPr lang="en-GB" dirty="0" err="1"/>
              <a:t>FoodRepo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Détails produit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81844"/>
            <a:ext cx="7038900" cy="289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Stratégie : </a:t>
            </a:r>
          </a:p>
          <a:p>
            <a:pPr lvl="1" indent="-311150">
              <a:spcBef>
                <a:spcPts val="0"/>
              </a:spcBef>
              <a:buSzPts val="1300"/>
              <a:buFont typeface="+mj-lt"/>
              <a:buAutoNum type="arabicPeriod"/>
            </a:pPr>
            <a:r>
              <a:rPr lang="fr" dirty="0"/>
              <a:t>Si le produit existe dans le persistence locale, obtenir les données stockées localement.</a:t>
            </a:r>
          </a:p>
          <a:p>
            <a:pPr lvl="1" indent="-311150">
              <a:spcBef>
                <a:spcPts val="0"/>
              </a:spcBef>
              <a:buSzPts val="1300"/>
              <a:buFont typeface="+mj-lt"/>
              <a:buAutoNum type="arabicPeriod"/>
            </a:pPr>
            <a:r>
              <a:rPr lang="fr" dirty="0"/>
              <a:t>Sinon obtenir les informations depuis l’API distante de FoodRepo.</a:t>
            </a:r>
          </a:p>
          <a:p>
            <a:pPr marL="603250" lvl="1" indent="0">
              <a:spcBef>
                <a:spcPts val="0"/>
              </a:spcBef>
              <a:buSzPts val="1300"/>
              <a:buNone/>
            </a:pPr>
            <a:endParaRPr lang="fr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Programmation asynchrone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Retrofit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Moshi (JSON parsing)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Coroutines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P</a:t>
            </a:r>
            <a:r>
              <a:rPr lang="fr" dirty="0"/>
              <a:t>ermettent de chaîner des appels à des fonctions bloquantes (« suspend » fun) de façon séquentielle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Processus asynchrone, qui s’exécute sur un thread autre que UI de manière à ne pas bloquer le thread UI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La liste des produits recherchés par le passé apparaît sous la forme d’une liste.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fr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RecyclerView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dirty="0"/>
              <a:t>Adapter : Permet de faire la liaison entre la vue </a:t>
            </a:r>
            <a:r>
              <a:rPr lang="fr-FR" dirty="0" err="1"/>
              <a:t>RecyclerView</a:t>
            </a:r>
            <a:r>
              <a:rPr lang="fr-FR" dirty="0"/>
              <a:t> et la liste de données, </a:t>
            </a:r>
            <a:r>
              <a:rPr lang="en-GB" dirty="0" err="1"/>
              <a:t>crée</a:t>
            </a:r>
            <a:r>
              <a:rPr lang="en-GB" dirty="0"/>
              <a:t> et </a:t>
            </a:r>
            <a:r>
              <a:rPr lang="en-GB" dirty="0" err="1"/>
              <a:t>réutilise</a:t>
            </a:r>
            <a:r>
              <a:rPr lang="en-GB" dirty="0"/>
              <a:t> le(s) </a:t>
            </a:r>
            <a:r>
              <a:rPr lang="en-GB" dirty="0" err="1"/>
              <a:t>ViewHolder</a:t>
            </a:r>
            <a:r>
              <a:rPr lang="en-GB" dirty="0"/>
              <a:t>(s) qui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nécessaires</a:t>
            </a:r>
            <a:r>
              <a:rPr lang="en-GB" dirty="0"/>
              <a:t> pour </a:t>
            </a:r>
            <a:r>
              <a:rPr lang="en-GB" dirty="0" err="1"/>
              <a:t>afficher</a:t>
            </a:r>
            <a:r>
              <a:rPr lang="en-GB" dirty="0"/>
              <a:t> les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function de </a:t>
            </a:r>
            <a:r>
              <a:rPr lang="en-GB" dirty="0" err="1"/>
              <a:t>leur</a:t>
            </a:r>
            <a:r>
              <a:rPr lang="en-GB" dirty="0"/>
              <a:t> position dans la </a:t>
            </a:r>
            <a:r>
              <a:rPr lang="en-GB" dirty="0" err="1"/>
              <a:t>liste</a:t>
            </a:r>
            <a:r>
              <a:rPr lang="en-GB" dirty="0"/>
              <a:t>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-FR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dirty="0" err="1"/>
              <a:t>ViewHolder</a:t>
            </a:r>
            <a:r>
              <a:rPr lang="fr-FR" dirty="0"/>
              <a:t> : Permet de représenter visuellement un élément de la liste de données dans le </a:t>
            </a:r>
            <a:r>
              <a:rPr lang="fr-FR" dirty="0" err="1"/>
              <a:t>RecyclerView</a:t>
            </a:r>
            <a:r>
              <a:rPr lang="fr-FR" dirty="0"/>
              <a:t> (une ligne).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fr-FR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Layout : </a:t>
            </a:r>
            <a:r>
              <a:rPr lang="en-GB" dirty="0" err="1"/>
              <a:t>définit</a:t>
            </a:r>
            <a:r>
              <a:rPr lang="en-GB" dirty="0"/>
              <a:t> comment </a:t>
            </a:r>
            <a:r>
              <a:rPr lang="en-GB" dirty="0" err="1"/>
              <a:t>afficher</a:t>
            </a:r>
            <a:r>
              <a:rPr lang="en-GB" dirty="0"/>
              <a:t> </a:t>
            </a:r>
            <a:r>
              <a:rPr lang="en-GB" dirty="0" err="1"/>
              <a:t>chaque</a:t>
            </a:r>
            <a:r>
              <a:rPr lang="en-GB" dirty="0"/>
              <a:t> </a:t>
            </a:r>
            <a:r>
              <a:rPr lang="en-GB" dirty="0" err="1"/>
              <a:t>élément</a:t>
            </a:r>
            <a:r>
              <a:rPr lang="en-GB" dirty="0"/>
              <a:t>  du </a:t>
            </a:r>
            <a:r>
              <a:rPr lang="en-GB" dirty="0" err="1"/>
              <a:t>RecyclerView</a:t>
            </a:r>
            <a:r>
              <a:rPr lang="en-GB" dirty="0"/>
              <a:t>.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lang="en-GB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 err="1"/>
              <a:t>LayoutManager</a:t>
            </a:r>
            <a:r>
              <a:rPr lang="en-GB" dirty="0"/>
              <a:t> : </a:t>
            </a:r>
            <a:r>
              <a:rPr lang="en-GB" dirty="0" err="1"/>
              <a:t>Définit</a:t>
            </a:r>
            <a:r>
              <a:rPr lang="en-GB" dirty="0"/>
              <a:t> </a:t>
            </a:r>
            <a:r>
              <a:rPr lang="en-GB" dirty="0" err="1"/>
              <a:t>l’arrangement</a:t>
            </a:r>
            <a:r>
              <a:rPr lang="en-GB" dirty="0"/>
              <a:t> de </a:t>
            </a:r>
            <a:r>
              <a:rPr lang="en-GB" dirty="0" err="1"/>
              <a:t>tous</a:t>
            </a:r>
            <a:r>
              <a:rPr lang="en-GB" dirty="0"/>
              <a:t> les </a:t>
            </a:r>
            <a:r>
              <a:rPr lang="en-GB" dirty="0" err="1"/>
              <a:t>éléments</a:t>
            </a:r>
            <a:r>
              <a:rPr lang="en-GB" dirty="0"/>
              <a:t> dans le </a:t>
            </a:r>
            <a:r>
              <a:rPr lang="en-GB" dirty="0" err="1"/>
              <a:t>RecyclerView</a:t>
            </a:r>
            <a:r>
              <a:rPr lang="en-GB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838</Words>
  <Application>Microsoft Office PowerPoint</Application>
  <PresentationFormat>On-screen Show (16:9)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Montserrat</vt:lpstr>
      <vt:lpstr>Focus</vt:lpstr>
      <vt:lpstr>MAS-RAD CAS-DAR MWS Food Scanner</vt:lpstr>
      <vt:lpstr>Présentation générale de l’application</vt:lpstr>
      <vt:lpstr>Architecture générale</vt:lpstr>
      <vt:lpstr>Architecture générale</vt:lpstr>
      <vt:lpstr>Architecture générale</vt:lpstr>
      <vt:lpstr>Navigation</vt:lpstr>
      <vt:lpstr>Scanner</vt:lpstr>
      <vt:lpstr>Détails produit</vt:lpstr>
      <vt:lpstr>Historique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MAS-RAD CAS-DAR MWS Food Scanner</dc:title>
  <cp:lastModifiedBy>Laurent Di Dionisio</cp:lastModifiedBy>
  <cp:revision>67</cp:revision>
  <dcterms:modified xsi:type="dcterms:W3CDTF">2021-01-10T12:32:09Z</dcterms:modified>
</cp:coreProperties>
</file>