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7" r:id="rId6"/>
    <p:sldId id="266" r:id="rId7"/>
    <p:sldId id="259" r:id="rId8"/>
    <p:sldId id="265" r:id="rId9"/>
    <p:sldId id="260" r:id="rId10"/>
    <p:sldId id="261" r:id="rId11"/>
    <p:sldId id="262" r:id="rId12"/>
    <p:sldId id="263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a20f19b2f2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a20f19b2f2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a20f19b2f2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a20f19b2f2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20f19b2f2_0_1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20f19b2f2_0_1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20f19b2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20f19b2f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75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51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20f19b2f2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20f19b2f2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21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20f19b2f2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a20f19b2f2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202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20f19b2f2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20f19b2f2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132850" y="1578400"/>
            <a:ext cx="59058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MAS-RAD CAS-DAR MWS</a:t>
            </a:r>
            <a:endParaRPr sz="350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Food Scanner</a:t>
            </a:r>
            <a:endParaRPr sz="35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Mohammed Fonseca | Laurent Di Dionisio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t="-32520" b="32519"/>
          <a:stretch/>
        </p:blipFill>
        <p:spPr>
          <a:xfrm>
            <a:off x="81250" y="2571750"/>
            <a:ext cx="2828050" cy="2468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Scanner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API : CameraX &amp; ZXing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Détails produit</a:t>
            </a:r>
            <a:endParaRPr/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Programmation asynchrone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Retrofit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Moshi (JSON parsing)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 dirty="0"/>
              <a:t>coroutines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permet d’écrire du code basé sur des fonctions callback de façon séquentielle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asynchrone (thread autre que UI)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non-bloquant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repose sur les fonctions “suspend” pour  rendre le code asynchrone séquentiel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 dirty="0"/>
              <a:t>nécessite : 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 dirty="0"/>
              <a:t>job : une tâche qui peut être annulée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 dirty="0"/>
              <a:t>dispatcher : distribue l'exécution des coroutines sur les différents threads </a:t>
            </a:r>
            <a:endParaRPr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 dirty="0"/>
              <a:t>scope : combine les informations (ex : job et dispatcher) pour définir un contexte d’exécution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Historique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RecyclerView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adapter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how many items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create new viewHolder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fr"/>
              <a:t>draw items into viewHolder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viewHolder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générale de l’application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Back-end : Food Repo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Clean architecture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MVVM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JetPack Navigation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fragments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Couche 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LiveData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Programmation asynchrone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Retrofit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coroutines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Liste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RecyclerView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Persistence?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7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SOLID </a:t>
            </a:r>
            <a:r>
              <a:rPr lang="en-GB" dirty="0" err="1"/>
              <a:t>s’applique</a:t>
            </a:r>
            <a:r>
              <a:rPr lang="en-GB" dirty="0"/>
              <a:t> aux classes, </a:t>
            </a:r>
            <a:r>
              <a:rPr lang="en-GB" dirty="0" err="1"/>
              <a:t>fonctions</a:t>
            </a:r>
            <a:r>
              <a:rPr lang="en-GB" dirty="0"/>
              <a:t>, </a:t>
            </a:r>
            <a:r>
              <a:rPr lang="en-GB" dirty="0" err="1"/>
              <a:t>méthodes</a:t>
            </a:r>
            <a:r>
              <a:rPr lang="en-GB" dirty="0"/>
              <a:t> et modules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S - Single </a:t>
            </a:r>
            <a:r>
              <a:rPr lang="fr-FR" dirty="0" err="1"/>
              <a:t>Responsibility</a:t>
            </a:r>
            <a:endParaRPr lang="fr-FR" dirty="0"/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O - Open-Closed (open for extension, but closed for modification)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L - </a:t>
            </a:r>
            <a:r>
              <a:rPr lang="fr-FR" dirty="0" err="1"/>
              <a:t>Liskov</a:t>
            </a:r>
            <a:r>
              <a:rPr lang="fr-FR" dirty="0"/>
              <a:t> Substitution (une cl</a:t>
            </a:r>
            <a:r>
              <a:rPr lang="en-GB" dirty="0"/>
              <a:t>asse fille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être</a:t>
            </a:r>
            <a:r>
              <a:rPr lang="en-GB" dirty="0"/>
              <a:t> capable de faire tout </a:t>
            </a:r>
            <a:r>
              <a:rPr lang="en-GB" dirty="0" err="1"/>
              <a:t>ce</a:t>
            </a:r>
            <a:r>
              <a:rPr lang="en-GB" dirty="0"/>
              <a:t> que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mère</a:t>
            </a:r>
            <a:r>
              <a:rPr lang="en-GB" dirty="0"/>
              <a:t> </a:t>
            </a:r>
            <a:r>
              <a:rPr lang="en-GB" dirty="0" err="1"/>
              <a:t>peut</a:t>
            </a:r>
            <a:r>
              <a:rPr lang="en-GB" dirty="0"/>
              <a:t> faire.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I - Interface </a:t>
            </a:r>
            <a:r>
              <a:rPr lang="fr-FR" dirty="0" err="1"/>
              <a:t>Segregation</a:t>
            </a:r>
            <a:r>
              <a:rPr lang="fr-FR" dirty="0"/>
              <a:t> (</a:t>
            </a:r>
            <a:r>
              <a:rPr lang="en-GB" dirty="0"/>
              <a:t>Une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devrait</a:t>
            </a:r>
            <a:r>
              <a:rPr lang="en-GB" dirty="0"/>
              <a:t> </a:t>
            </a:r>
            <a:r>
              <a:rPr lang="en-GB" dirty="0" err="1"/>
              <a:t>seulement</a:t>
            </a:r>
            <a:r>
              <a:rPr lang="en-GB" dirty="0"/>
              <a:t> </a:t>
            </a:r>
            <a:r>
              <a:rPr lang="en-GB" dirty="0" err="1"/>
              <a:t>effectuer</a:t>
            </a:r>
            <a:r>
              <a:rPr lang="en-GB" dirty="0"/>
              <a:t> les actions qui </a:t>
            </a:r>
            <a:r>
              <a:rPr lang="en-GB" dirty="0" err="1"/>
              <a:t>sont</a:t>
            </a:r>
            <a:r>
              <a:rPr lang="en-GB" dirty="0"/>
              <a:t> </a:t>
            </a:r>
            <a:r>
              <a:rPr lang="en-GB" dirty="0" err="1"/>
              <a:t>nécessaires</a:t>
            </a:r>
            <a:r>
              <a:rPr lang="en-GB" dirty="0"/>
              <a:t> pour </a:t>
            </a:r>
            <a:r>
              <a:rPr lang="en-GB" dirty="0" err="1"/>
              <a:t>remplir</a:t>
            </a:r>
            <a:r>
              <a:rPr lang="en-GB" dirty="0"/>
              <a:t> son </a:t>
            </a:r>
            <a:r>
              <a:rPr lang="en-GB" dirty="0" err="1"/>
              <a:t>rôle</a:t>
            </a:r>
            <a:r>
              <a:rPr lang="en-GB" dirty="0"/>
              <a:t>. </a:t>
            </a:r>
            <a:r>
              <a:rPr lang="fr-FR" dirty="0"/>
              <a:t>)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D - </a:t>
            </a:r>
            <a:r>
              <a:rPr lang="fr-FR" dirty="0" err="1"/>
              <a:t>Dependency</a:t>
            </a:r>
            <a:r>
              <a:rPr lang="fr-FR" dirty="0"/>
              <a:t> Inversion (</a:t>
            </a:r>
            <a:r>
              <a:rPr lang="en-GB" dirty="0" err="1"/>
              <a:t>réduire</a:t>
            </a:r>
            <a:r>
              <a:rPr lang="en-GB" dirty="0"/>
              <a:t> la </a:t>
            </a:r>
            <a:r>
              <a:rPr lang="en-GB" dirty="0" err="1"/>
              <a:t>dépendence</a:t>
            </a:r>
            <a:r>
              <a:rPr lang="en-GB" dirty="0"/>
              <a:t> entre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haut </a:t>
            </a:r>
            <a:r>
              <a:rPr lang="en-GB" dirty="0" err="1"/>
              <a:t>niveau</a:t>
            </a:r>
            <a:r>
              <a:rPr lang="en-GB" dirty="0"/>
              <a:t> et </a:t>
            </a:r>
            <a:r>
              <a:rPr lang="en-GB" dirty="0" err="1"/>
              <a:t>une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de bas </a:t>
            </a:r>
            <a:r>
              <a:rPr lang="en-GB" dirty="0" err="1"/>
              <a:t>niveau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introduisant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interface.</a:t>
            </a:r>
            <a:r>
              <a:rPr lang="fr-FR" dirty="0"/>
              <a:t>)</a:t>
            </a:r>
          </a:p>
          <a:p>
            <a:r>
              <a:rPr lang="fr-FR" dirty="0"/>
              <a:t>MVVM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fr-FR" dirty="0"/>
              <a:t>Le modèle MVVM (Model-</a:t>
            </a:r>
            <a:r>
              <a:rPr lang="fr-FR" dirty="0" err="1"/>
              <a:t>View</a:t>
            </a:r>
            <a:r>
              <a:rPr lang="fr-FR" dirty="0"/>
              <a:t>-</a:t>
            </a:r>
            <a:r>
              <a:rPr lang="fr-FR" dirty="0" err="1"/>
              <a:t>ViewModel</a:t>
            </a:r>
            <a:r>
              <a:rPr lang="fr-FR" dirty="0"/>
              <a:t>) permet de séparer la logique métier et de présentation d’une application à partir de son interface utilisateur.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EAB62A-4EA5-4F35-BB5B-C973FEB8B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1873" y="3703532"/>
            <a:ext cx="4964396" cy="11376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9405F6-106F-4BC7-8A63-E7317884D5D7}"/>
              </a:ext>
            </a:extLst>
          </p:cNvPr>
          <p:cNvSpPr txBox="1"/>
          <p:nvPr/>
        </p:nvSpPr>
        <p:spPr>
          <a:xfrm>
            <a:off x="2199539" y="4806457"/>
            <a:ext cx="5509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</a:rPr>
              <a:t>https://docs.microsoft.com/fr-fr/xamarin/xamarin-forms/enterprise-application-patterns/mvvm</a:t>
            </a:r>
            <a:endParaRPr lang="LID4096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4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Architecture générale</a:t>
            </a:r>
            <a:endParaRPr dirty="0"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" y="1567550"/>
            <a:ext cx="83364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Les fragments </a:t>
            </a:r>
            <a:r>
              <a:rPr lang="en-GB" dirty="0" err="1"/>
              <a:t>possèdent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reference </a:t>
            </a:r>
            <a:r>
              <a:rPr lang="en-GB" dirty="0" err="1"/>
              <a:t>vers</a:t>
            </a:r>
            <a:r>
              <a:rPr lang="en-GB" dirty="0"/>
              <a:t> les </a:t>
            </a:r>
            <a:r>
              <a:rPr lang="en-GB" dirty="0" err="1"/>
              <a:t>ViewModels</a:t>
            </a:r>
            <a:r>
              <a:rPr lang="en-GB" dirty="0"/>
              <a:t>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Les </a:t>
            </a:r>
            <a:r>
              <a:rPr lang="en-GB" dirty="0" err="1"/>
              <a:t>ViewModels</a:t>
            </a:r>
            <a:r>
              <a:rPr lang="en-GB" dirty="0"/>
              <a:t> </a:t>
            </a:r>
            <a:r>
              <a:rPr lang="en-GB" dirty="0" err="1"/>
              <a:t>possèdent</a:t>
            </a:r>
            <a:r>
              <a:rPr lang="en-GB" dirty="0"/>
              <a:t> </a:t>
            </a:r>
            <a:r>
              <a:rPr lang="en-GB" dirty="0" err="1"/>
              <a:t>une</a:t>
            </a:r>
            <a:r>
              <a:rPr lang="en-GB" dirty="0"/>
              <a:t> reference </a:t>
            </a:r>
            <a:r>
              <a:rPr lang="en-GB" dirty="0" err="1"/>
              <a:t>vers</a:t>
            </a:r>
            <a:r>
              <a:rPr lang="en-GB" dirty="0"/>
              <a:t> le Repository.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72EA8-6239-4842-AB04-046E86301C01}"/>
              </a:ext>
            </a:extLst>
          </p:cNvPr>
          <p:cNvSpPr txBox="1"/>
          <p:nvPr/>
        </p:nvSpPr>
        <p:spPr>
          <a:xfrm>
            <a:off x="5569222" y="3639244"/>
            <a:ext cx="1732021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ProductRepository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842B8-C8E4-4432-9888-3A02803E9BE1}"/>
              </a:ext>
            </a:extLst>
          </p:cNvPr>
          <p:cNvSpPr txBox="1"/>
          <p:nvPr/>
        </p:nvSpPr>
        <p:spPr>
          <a:xfrm>
            <a:off x="4315097" y="4430673"/>
            <a:ext cx="1831025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shared preferences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C047D9-7885-4EF3-908E-831A00268CB2}"/>
              </a:ext>
            </a:extLst>
          </p:cNvPr>
          <p:cNvSpPr txBox="1"/>
          <p:nvPr/>
        </p:nvSpPr>
        <p:spPr>
          <a:xfrm>
            <a:off x="3110474" y="4424141"/>
            <a:ext cx="120462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persistence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98A5-FA8E-4383-B9C8-013311EC809D}"/>
              </a:ext>
            </a:extLst>
          </p:cNvPr>
          <p:cNvSpPr txBox="1"/>
          <p:nvPr/>
        </p:nvSpPr>
        <p:spPr>
          <a:xfrm>
            <a:off x="7061635" y="4431149"/>
            <a:ext cx="1077910" cy="3077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Retrofit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F3CCD1-AD02-466D-A2B8-5F5D6FBEC6EA}"/>
              </a:ext>
            </a:extLst>
          </p:cNvPr>
          <p:cNvSpPr txBox="1"/>
          <p:nvPr/>
        </p:nvSpPr>
        <p:spPr>
          <a:xfrm>
            <a:off x="8127787" y="4424142"/>
            <a:ext cx="91824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réseau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70B8665-7674-4003-9F34-8E2A7D9F9F73}"/>
              </a:ext>
            </a:extLst>
          </p:cNvPr>
          <p:cNvCxnSpPr>
            <a:stCxn id="2" idx="2"/>
            <a:endCxn id="5" idx="0"/>
          </p:cNvCxnSpPr>
          <p:nvPr/>
        </p:nvCxnSpPr>
        <p:spPr>
          <a:xfrm rot="5400000">
            <a:off x="5591096" y="3586536"/>
            <a:ext cx="483652" cy="1204623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9288D82-59BE-47B8-9BE1-92D6C87F2AF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6775847" y="3606406"/>
            <a:ext cx="484128" cy="116535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CBCF7F-860F-4FE4-87B0-2B302720686A}"/>
              </a:ext>
            </a:extLst>
          </p:cNvPr>
          <p:cNvSpPr txBox="1"/>
          <p:nvPr/>
        </p:nvSpPr>
        <p:spPr>
          <a:xfrm>
            <a:off x="5569222" y="2531112"/>
            <a:ext cx="1732021" cy="7707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ViewModels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7849-0A7E-4CC3-937C-D7AF7794DFBB}"/>
              </a:ext>
            </a:extLst>
          </p:cNvPr>
          <p:cNvSpPr txBox="1"/>
          <p:nvPr/>
        </p:nvSpPr>
        <p:spPr>
          <a:xfrm>
            <a:off x="5569222" y="1552150"/>
            <a:ext cx="1732021" cy="615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Fragments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7E9857-587E-44D5-9184-3D2C8DABCC49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6435233" y="2167704"/>
            <a:ext cx="0" cy="3634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015804-7D83-4AD2-AC6B-99CA371440F4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>
            <a:off x="6435233" y="3301856"/>
            <a:ext cx="0" cy="337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A955CC-D225-4DDF-A6C3-5C90C64D9EC5}"/>
              </a:ext>
            </a:extLst>
          </p:cNvPr>
          <p:cNvSpPr txBox="1"/>
          <p:nvPr/>
        </p:nvSpPr>
        <p:spPr>
          <a:xfrm>
            <a:off x="6048652" y="2869266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F4AC4-03E4-43E1-8701-FF966D43A8B2}"/>
              </a:ext>
            </a:extLst>
          </p:cNvPr>
          <p:cNvSpPr txBox="1"/>
          <p:nvPr/>
        </p:nvSpPr>
        <p:spPr>
          <a:xfrm>
            <a:off x="6083532" y="2903857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E851EF-7D52-4C4E-8EB7-633BB5C86997}"/>
              </a:ext>
            </a:extLst>
          </p:cNvPr>
          <p:cNvSpPr txBox="1"/>
          <p:nvPr/>
        </p:nvSpPr>
        <p:spPr>
          <a:xfrm>
            <a:off x="6118412" y="2938448"/>
            <a:ext cx="761228" cy="26161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 err="1">
                <a:solidFill>
                  <a:schemeClr val="bg1"/>
                </a:solidFill>
              </a:rPr>
              <a:t>LiveData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C3BCEE3-1DE1-441F-914D-57016A818B75}"/>
              </a:ext>
            </a:extLst>
          </p:cNvPr>
          <p:cNvCxnSpPr>
            <a:cxnSpLocks/>
            <a:stCxn id="27" idx="1"/>
            <a:endCxn id="46" idx="1"/>
          </p:cNvCxnSpPr>
          <p:nvPr/>
        </p:nvCxnSpPr>
        <p:spPr>
          <a:xfrm rot="10800000">
            <a:off x="6054618" y="1967649"/>
            <a:ext cx="63794" cy="1101604"/>
          </a:xfrm>
          <a:prstGeom prst="bentConnector3">
            <a:avLst>
              <a:gd name="adj1" fmla="val 13922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A6AC7D4-3405-4BE9-BA4B-58C622CF6E26}"/>
              </a:ext>
            </a:extLst>
          </p:cNvPr>
          <p:cNvSpPr txBox="1"/>
          <p:nvPr/>
        </p:nvSpPr>
        <p:spPr>
          <a:xfrm>
            <a:off x="6054618" y="1836844"/>
            <a:ext cx="761228" cy="26161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Observer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38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Architecture générale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297500" y="1190847"/>
            <a:ext cx="7038900" cy="3287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Modules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App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UI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Common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Utilities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Data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Implémentation</a:t>
            </a:r>
            <a:r>
              <a:rPr lang="en-GB" dirty="0"/>
              <a:t> des connections </a:t>
            </a:r>
            <a:r>
              <a:rPr lang="en-GB" dirty="0" err="1"/>
              <a:t>vers</a:t>
            </a:r>
            <a:r>
              <a:rPr lang="en-GB" dirty="0"/>
              <a:t> les sources de </a:t>
            </a:r>
            <a:r>
              <a:rPr lang="en-GB" dirty="0" err="1"/>
              <a:t>données</a:t>
            </a:r>
            <a:r>
              <a:rPr lang="en-GB" dirty="0"/>
              <a:t> </a:t>
            </a:r>
            <a:r>
              <a:rPr lang="en-GB" dirty="0" err="1"/>
              <a:t>distantes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locales</a:t>
            </a:r>
          </a:p>
          <a:p>
            <a:pPr lvl="1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Domain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 err="1"/>
              <a:t>Modèles</a:t>
            </a:r>
            <a:r>
              <a:rPr lang="en-GB" dirty="0"/>
              <a:t>, repository (</a:t>
            </a:r>
            <a:r>
              <a:rPr lang="en-GB" dirty="0" err="1"/>
              <a:t>répot</a:t>
            </a:r>
            <a:r>
              <a:rPr lang="en-GB" dirty="0"/>
              <a:t> distant)</a:t>
            </a:r>
            <a:br>
              <a:rPr lang="en-GB" dirty="0"/>
            </a:br>
            <a:r>
              <a:rPr lang="en-GB" dirty="0"/>
              <a:t>	fetch -&gt; </a:t>
            </a:r>
            <a:r>
              <a:rPr lang="en-GB" dirty="0" err="1"/>
              <a:t>acces</a:t>
            </a:r>
            <a:r>
              <a:rPr lang="en-GB" dirty="0"/>
              <a:t> distant</a:t>
            </a:r>
          </a:p>
          <a:p>
            <a:pPr marL="1974850" lvl="4" indent="0">
              <a:spcBef>
                <a:spcPts val="0"/>
              </a:spcBef>
              <a:buSzPts val="1300"/>
              <a:buNone/>
            </a:pPr>
            <a:r>
              <a:rPr lang="fr-FR" dirty="0" err="1"/>
              <a:t>Add</a:t>
            </a:r>
            <a:r>
              <a:rPr lang="fr-FR" dirty="0"/>
              <a:t> -&gt; local</a:t>
            </a:r>
          </a:p>
          <a:p>
            <a:pPr lvl="2" indent="-311150">
              <a:spcBef>
                <a:spcPts val="0"/>
              </a:spcBef>
              <a:buSzPts val="1300"/>
              <a:buChar char="●"/>
            </a:pPr>
            <a:r>
              <a:rPr lang="en-GB" dirty="0"/>
              <a:t>Interfaces, </a:t>
            </a:r>
            <a:r>
              <a:rPr lang="en-GB" dirty="0" err="1"/>
              <a:t>independantes</a:t>
            </a:r>
            <a:r>
              <a:rPr lang="en-GB" dirty="0"/>
              <a:t> des </a:t>
            </a:r>
            <a:r>
              <a:rPr lang="en-GB" dirty="0" err="1"/>
              <a:t>plateformes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7300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JetPack Navigation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comme des vues dans le cadre d’une activité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implémentés dans une classe spécifique avec sa propre logique 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disposent de leur layout dédié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ont les mêmes états de cycle de vie que les activités (les fonctions callback diffèrent)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“NavHostFragment” agit comme un routeur et gère le “back stack” des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routage basé sur le “graphe de navigation” (connexions entre les fragments par le biais d’actions)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clicklistener dans les classes des fragments pour déclencher la navigation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appels à une instance du  “navigation controller” qui est la classe qui gère la navigation dans le NavHostFragment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Transfert de données entre les différents fragments via : safe-arg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Navigation</a:t>
            </a: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activité unique JetPack Navigation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plusieurs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comme des vues dans le cadre d’une activité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implémentés dans une classe spécifique avec sa propre logique UI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disposent de leur layout dédié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ont les mêmes états de cycle de vie que les activités (les fonctions callback diffèrent)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 “NavHostFragment” agit comme un routeur et gère le “back stack” des fragments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routage basé sur le “graphe de navigation” (connexions entre les fragments par le biais d’actions)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clicklistener dans les classes des fragments pour déclencher la navigation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appels à une instance du  “navigation controller” qui est la classe qui gère la navigation dans le NavHostFragment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Transfert de données entre les différents fragments via : safe-arg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9676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Couche UI</a:t>
            </a:r>
            <a:endParaRPr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onSaveInstanteState bundles -&gt; bibliothèque lifecycle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UI Controller = activity + fragment (génère les vues + capture les entrées utilisateur)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ViewModel (gère les données à afficher + contient la logique métier)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LiveData (observable, sujet qui notifie l’observer (UI Controller, le fragment) quand les données ont changé dans le ViewModel, connait l’état du lifecyle de ses observeurs -&gt; interaction intelligente, mise-à-jour seulement si visible)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Avantages: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si changements de configuration (ex : rotation), les données persistent dans la classe ViewModel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fr"/>
              <a:t>pas de restriction de taille, contrairement à onSaveInstanteState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704</Words>
  <Application>Microsoft Office PowerPoint</Application>
  <PresentationFormat>On-screen Show (16:9)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Montserrat</vt:lpstr>
      <vt:lpstr>Arial</vt:lpstr>
      <vt:lpstr>Focus</vt:lpstr>
      <vt:lpstr>MAS-RAD CAS-DAR MWS Food Scanner</vt:lpstr>
      <vt:lpstr>Présentation générale de l’application</vt:lpstr>
      <vt:lpstr>Architecture générale</vt:lpstr>
      <vt:lpstr>Architecture générale</vt:lpstr>
      <vt:lpstr>Architecture générale</vt:lpstr>
      <vt:lpstr>Architecture générale</vt:lpstr>
      <vt:lpstr>Navigation</vt:lpstr>
      <vt:lpstr>Navigation</vt:lpstr>
      <vt:lpstr>Couche UI</vt:lpstr>
      <vt:lpstr>Scanner</vt:lpstr>
      <vt:lpstr>Détails produit</vt:lpstr>
      <vt:lpstr>Historique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MAS-RAD CAS-DAR MWS Food Scanner</dc:title>
  <cp:lastModifiedBy>Laurent Di Dionisio</cp:lastModifiedBy>
  <cp:revision>28</cp:revision>
  <dcterms:modified xsi:type="dcterms:W3CDTF">2021-01-09T18:17:57Z</dcterms:modified>
</cp:coreProperties>
</file>