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4" r:id="rId4"/>
    <p:sldId id="267" r:id="rId5"/>
    <p:sldId id="266" r:id="rId6"/>
    <p:sldId id="259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Montserra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20f19b2f2_0_1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20f19b2f2_0_1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20f19b2f2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20f19b2f2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20f19b2f2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20f19b2f2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751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20f19b2f2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20f19b2f2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515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20f19b2f2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20f19b2f2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421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20f19b2f2_0_1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20f19b2f2_0_1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20f19b2f2_0_1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20f19b2f2_0_1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20f19b2f2_0_1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20f19b2f2_0_1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20f19b2f2_0_1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20f19b2f2_0_1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drepo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32850" y="1578400"/>
            <a:ext cx="59058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MAS-RAD CAS-DAR MWS</a:t>
            </a:r>
            <a:endParaRPr sz="35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Food Scanner</a:t>
            </a:r>
            <a:endParaRPr sz="35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Mohammed Fonseca | Laurent Di Dionisio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 t="-32520" b="32519"/>
          <a:stretch/>
        </p:blipFill>
        <p:spPr>
          <a:xfrm>
            <a:off x="81250" y="2571750"/>
            <a:ext cx="2828050" cy="2468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Historique</a:t>
            </a: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dirty="0"/>
              <a:t>RecyclerView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adapter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 dirty="0" err="1"/>
              <a:t>Combien</a:t>
            </a:r>
            <a:r>
              <a:rPr lang="en-GB" dirty="0"/>
              <a:t> </a:t>
            </a:r>
            <a:r>
              <a:rPr lang="en-GB" dirty="0" err="1"/>
              <a:t>d’éléments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 dirty="0"/>
              <a:t>C</a:t>
            </a:r>
            <a:r>
              <a:rPr lang="fr" dirty="0"/>
              <a:t>rée un noueau viewHolder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 dirty="0"/>
              <a:t>A</a:t>
            </a:r>
            <a:r>
              <a:rPr lang="fr" dirty="0"/>
              <a:t>ffiche les éléments dans le viewHolder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viewHolder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générale de l’application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dirty="0"/>
              <a:t>L’application implémente les fonctionnalités suivantes :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" dirty="0"/>
              <a:t>Scan du code bar d’un produit alimentaire via la caméra du terminal mobile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" dirty="0"/>
              <a:t>Saisie manuelle du code bar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" dirty="0"/>
              <a:t>Recherche et affichage des informations relatives au produit (photo, nom, ingrédients, valeur nutritionnelle)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" dirty="0"/>
              <a:t>Historique de recherche sous forme de liste de produits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" dirty="0"/>
              <a:t>Suppression d’un produit de l’historique en swipant horizontalement</a:t>
            </a:r>
          </a:p>
          <a:p>
            <a:pPr lvl="1" indent="-311150">
              <a:spcBef>
                <a:spcPts val="0"/>
              </a:spcBef>
              <a:buSzPts val="1300"/>
              <a:buFont typeface="Lato"/>
              <a:buChar char="●"/>
            </a:pPr>
            <a:r>
              <a:rPr lang="en-GB" dirty="0"/>
              <a:t>Mode hors-</a:t>
            </a:r>
            <a:r>
              <a:rPr lang="en-GB" dirty="0" err="1"/>
              <a:t>ligne</a:t>
            </a:r>
            <a:r>
              <a:rPr lang="en-GB" dirty="0"/>
              <a:t> :  les </a:t>
            </a:r>
            <a:r>
              <a:rPr lang="en-GB" dirty="0" err="1"/>
              <a:t>informations</a:t>
            </a:r>
            <a:r>
              <a:rPr lang="en-GB" dirty="0"/>
              <a:t> sur les </a:t>
            </a:r>
            <a:r>
              <a:rPr lang="en-GB" dirty="0" err="1"/>
              <a:t>produits</a:t>
            </a:r>
            <a:r>
              <a:rPr lang="en-GB" dirty="0"/>
              <a:t> </a:t>
            </a:r>
            <a:r>
              <a:rPr lang="en-GB" dirty="0" err="1"/>
              <a:t>restent</a:t>
            </a:r>
            <a:r>
              <a:rPr lang="en-GB" dirty="0"/>
              <a:t> </a:t>
            </a:r>
            <a:r>
              <a:rPr lang="en-GB" dirty="0" err="1"/>
              <a:t>accessibles</a:t>
            </a:r>
            <a:r>
              <a:rPr lang="en-GB" dirty="0"/>
              <a:t> sur </a:t>
            </a:r>
            <a:r>
              <a:rPr lang="en-GB" dirty="0" err="1"/>
              <a:t>sélection</a:t>
            </a:r>
            <a:r>
              <a:rPr lang="en-GB" dirty="0"/>
              <a:t> du </a:t>
            </a:r>
            <a:r>
              <a:rPr lang="en-GB" dirty="0" err="1"/>
              <a:t>produit</a:t>
            </a:r>
            <a:r>
              <a:rPr lang="en-GB" dirty="0"/>
              <a:t> </a:t>
            </a:r>
            <a:r>
              <a:rPr lang="en-GB" dirty="0" err="1"/>
              <a:t>depuis</a:t>
            </a:r>
            <a:r>
              <a:rPr lang="en-GB" dirty="0"/>
              <a:t> </a:t>
            </a:r>
            <a:r>
              <a:rPr lang="en-GB" dirty="0" err="1"/>
              <a:t>l’historique</a:t>
            </a:r>
            <a:endParaRPr lang="fr" dirty="0"/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" dirty="0"/>
              <a:t>Internationalisation avec support pour le français, l’allemand, l’italien et l’anglais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" dirty="0"/>
              <a:t>Menu « About us » </a:t>
            </a:r>
          </a:p>
          <a:p>
            <a:pPr marL="603250" lvl="1" indent="0">
              <a:spcBef>
                <a:spcPts val="0"/>
              </a:spcBef>
              <a:buSzPts val="1300"/>
              <a:buNone/>
            </a:pPr>
            <a:endParaRPr lang="fr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dirty="0"/>
              <a:t>Les informations relatives aux produits sont fournies par l’API </a:t>
            </a:r>
            <a:r>
              <a:rPr lang="en-GB" dirty="0">
                <a:hlinkClick r:id="rId3"/>
              </a:rPr>
              <a:t>foodrepo.org</a:t>
            </a: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générale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190847"/>
            <a:ext cx="7038900" cy="3287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SOLID </a:t>
            </a:r>
            <a:r>
              <a:rPr lang="en-GB" dirty="0" err="1"/>
              <a:t>s’applique</a:t>
            </a:r>
            <a:r>
              <a:rPr lang="en-GB" dirty="0"/>
              <a:t> aux classes, </a:t>
            </a:r>
            <a:r>
              <a:rPr lang="en-GB" dirty="0" err="1"/>
              <a:t>fonctions</a:t>
            </a:r>
            <a:r>
              <a:rPr lang="en-GB" dirty="0"/>
              <a:t>, </a:t>
            </a:r>
            <a:r>
              <a:rPr lang="en-GB" dirty="0" err="1"/>
              <a:t>méthodes</a:t>
            </a:r>
            <a:r>
              <a:rPr lang="en-GB" dirty="0"/>
              <a:t> et modules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-FR" dirty="0">
                <a:solidFill>
                  <a:srgbClr val="FF0000"/>
                </a:solidFill>
              </a:rPr>
              <a:t>S</a:t>
            </a:r>
            <a:r>
              <a:rPr lang="fr-FR" dirty="0"/>
              <a:t>     Single </a:t>
            </a:r>
            <a:r>
              <a:rPr lang="fr-FR" dirty="0" err="1"/>
              <a:t>Responsibility</a:t>
            </a:r>
            <a:r>
              <a:rPr lang="fr-FR" dirty="0"/>
              <a:t> (chaque classe a un but précis)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-GB" dirty="0">
                <a:solidFill>
                  <a:srgbClr val="FF0000"/>
                </a:solidFill>
              </a:rPr>
              <a:t>O</a:t>
            </a:r>
            <a:r>
              <a:rPr lang="en-GB" dirty="0"/>
              <a:t>   Open-Closed (open for extension, but closed for modification)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-FR" dirty="0">
                <a:solidFill>
                  <a:srgbClr val="FF0000"/>
                </a:solidFill>
              </a:rPr>
              <a:t>L</a:t>
            </a:r>
            <a:r>
              <a:rPr lang="fr-FR" dirty="0"/>
              <a:t>     </a:t>
            </a:r>
            <a:r>
              <a:rPr lang="fr-FR" dirty="0" err="1"/>
              <a:t>Liskov</a:t>
            </a:r>
            <a:r>
              <a:rPr lang="fr-FR" dirty="0"/>
              <a:t> Substitution (une cl</a:t>
            </a:r>
            <a:r>
              <a:rPr lang="en-GB" dirty="0"/>
              <a:t>asse fille </a:t>
            </a:r>
            <a:r>
              <a:rPr lang="en-GB" dirty="0" err="1"/>
              <a:t>devrait</a:t>
            </a:r>
            <a:r>
              <a:rPr lang="en-GB" dirty="0"/>
              <a:t> </a:t>
            </a:r>
            <a:r>
              <a:rPr lang="en-GB" dirty="0" err="1"/>
              <a:t>être</a:t>
            </a:r>
            <a:r>
              <a:rPr lang="en-GB" dirty="0"/>
              <a:t> capable de faire tout </a:t>
            </a:r>
            <a:r>
              <a:rPr lang="en-GB" dirty="0" err="1"/>
              <a:t>ce</a:t>
            </a:r>
            <a:r>
              <a:rPr lang="en-GB" dirty="0"/>
              <a:t> que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classe</a:t>
            </a:r>
            <a:r>
              <a:rPr lang="en-GB" dirty="0"/>
              <a:t> </a:t>
            </a:r>
            <a:r>
              <a:rPr lang="en-GB" dirty="0" err="1"/>
              <a:t>mère</a:t>
            </a:r>
            <a:r>
              <a:rPr lang="en-GB" dirty="0"/>
              <a:t> </a:t>
            </a:r>
            <a:r>
              <a:rPr lang="en-GB" dirty="0" err="1"/>
              <a:t>peut</a:t>
            </a:r>
            <a:r>
              <a:rPr lang="en-GB" dirty="0"/>
              <a:t> faire.</a:t>
            </a:r>
            <a:r>
              <a:rPr lang="fr-FR" dirty="0"/>
              <a:t>)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-FR" dirty="0">
                <a:solidFill>
                  <a:srgbClr val="FF0000"/>
                </a:solidFill>
              </a:rPr>
              <a:t>I </a:t>
            </a:r>
            <a:r>
              <a:rPr lang="fr-FR" dirty="0"/>
              <a:t>     Interface </a:t>
            </a:r>
            <a:r>
              <a:rPr lang="fr-FR" dirty="0" err="1"/>
              <a:t>Segregation</a:t>
            </a:r>
            <a:r>
              <a:rPr lang="fr-FR" dirty="0"/>
              <a:t> (</a:t>
            </a:r>
            <a:r>
              <a:rPr lang="en-GB" dirty="0"/>
              <a:t>Une </a:t>
            </a:r>
            <a:r>
              <a:rPr lang="en-GB" dirty="0" err="1"/>
              <a:t>classe</a:t>
            </a:r>
            <a:r>
              <a:rPr lang="en-GB" dirty="0"/>
              <a:t> </a:t>
            </a:r>
            <a:r>
              <a:rPr lang="en-GB" dirty="0" err="1"/>
              <a:t>devrait</a:t>
            </a:r>
            <a:r>
              <a:rPr lang="en-GB" dirty="0"/>
              <a:t> </a:t>
            </a:r>
            <a:r>
              <a:rPr lang="en-GB" dirty="0" err="1"/>
              <a:t>seulement</a:t>
            </a:r>
            <a:r>
              <a:rPr lang="en-GB" dirty="0"/>
              <a:t> </a:t>
            </a:r>
            <a:r>
              <a:rPr lang="en-GB" dirty="0" err="1"/>
              <a:t>effectuer</a:t>
            </a:r>
            <a:r>
              <a:rPr lang="en-GB" dirty="0"/>
              <a:t> les actions qui </a:t>
            </a:r>
            <a:r>
              <a:rPr lang="en-GB" dirty="0" err="1"/>
              <a:t>sont</a:t>
            </a:r>
            <a:r>
              <a:rPr lang="en-GB" dirty="0"/>
              <a:t> </a:t>
            </a:r>
            <a:r>
              <a:rPr lang="en-GB" dirty="0" err="1"/>
              <a:t>nécessaires</a:t>
            </a:r>
            <a:r>
              <a:rPr lang="en-GB" dirty="0"/>
              <a:t> pour </a:t>
            </a:r>
            <a:r>
              <a:rPr lang="en-GB" dirty="0" err="1"/>
              <a:t>remplir</a:t>
            </a:r>
            <a:r>
              <a:rPr lang="en-GB" dirty="0"/>
              <a:t> son </a:t>
            </a:r>
            <a:r>
              <a:rPr lang="en-GB" dirty="0" err="1"/>
              <a:t>rôle</a:t>
            </a:r>
            <a:r>
              <a:rPr lang="en-GB" dirty="0"/>
              <a:t>. </a:t>
            </a:r>
            <a:r>
              <a:rPr lang="fr-FR" dirty="0"/>
              <a:t>)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-FR" dirty="0">
                <a:solidFill>
                  <a:srgbClr val="FF0000"/>
                </a:solidFill>
              </a:rPr>
              <a:t>D</a:t>
            </a:r>
            <a:r>
              <a:rPr lang="fr-FR" dirty="0"/>
              <a:t>    </a:t>
            </a:r>
            <a:r>
              <a:rPr lang="fr-FR" dirty="0" err="1"/>
              <a:t>Dependency</a:t>
            </a:r>
            <a:r>
              <a:rPr lang="fr-FR" dirty="0"/>
              <a:t> Inversion (</a:t>
            </a:r>
            <a:r>
              <a:rPr lang="en-GB" dirty="0" err="1"/>
              <a:t>réduire</a:t>
            </a:r>
            <a:r>
              <a:rPr lang="en-GB" dirty="0"/>
              <a:t> la </a:t>
            </a:r>
            <a:r>
              <a:rPr lang="en-GB" dirty="0" err="1"/>
              <a:t>dépendence</a:t>
            </a:r>
            <a:r>
              <a:rPr lang="en-GB" dirty="0"/>
              <a:t> entre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classe</a:t>
            </a:r>
            <a:r>
              <a:rPr lang="en-GB" dirty="0"/>
              <a:t> de haut </a:t>
            </a:r>
            <a:r>
              <a:rPr lang="en-GB" dirty="0" err="1"/>
              <a:t>niveau</a:t>
            </a:r>
            <a:r>
              <a:rPr lang="en-GB" dirty="0"/>
              <a:t> et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classe</a:t>
            </a:r>
            <a:r>
              <a:rPr lang="en-GB" dirty="0"/>
              <a:t> de bas </a:t>
            </a:r>
            <a:r>
              <a:rPr lang="en-GB" dirty="0" err="1"/>
              <a:t>niveau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introduisant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interface.</a:t>
            </a:r>
            <a:r>
              <a:rPr lang="fr-FR" dirty="0"/>
              <a:t>)</a:t>
            </a:r>
          </a:p>
          <a:p>
            <a:r>
              <a:rPr lang="fr-FR" dirty="0"/>
              <a:t>MVVM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-FR" dirty="0"/>
              <a:t>Le modèle MVVM (Model-</a:t>
            </a:r>
            <a:r>
              <a:rPr lang="fr-FR" dirty="0" err="1"/>
              <a:t>View</a:t>
            </a:r>
            <a:r>
              <a:rPr lang="fr-FR" dirty="0"/>
              <a:t>-</a:t>
            </a:r>
            <a:r>
              <a:rPr lang="fr-FR" dirty="0" err="1"/>
              <a:t>ViewModel</a:t>
            </a:r>
            <a:r>
              <a:rPr lang="fr-FR" dirty="0"/>
              <a:t>) permet de séparer la logique métier et de présentation d’une application à partir de son interface utilisateur.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AB62A-4EA5-4F35-BB5B-C973FEB8B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873" y="3703532"/>
            <a:ext cx="4964396" cy="1137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9405F6-106F-4BC7-8A63-E7317884D5D7}"/>
              </a:ext>
            </a:extLst>
          </p:cNvPr>
          <p:cNvSpPr txBox="1"/>
          <p:nvPr/>
        </p:nvSpPr>
        <p:spPr>
          <a:xfrm>
            <a:off x="2199539" y="4806457"/>
            <a:ext cx="5509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https://docs.microsoft.com/fr-fr/xamarin/xamarin-forms/enterprise-application-patterns/mvvm</a:t>
            </a:r>
            <a:endParaRPr lang="LID4096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64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Architecture générale</a:t>
            </a:r>
            <a:endParaRPr dirty="0"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" y="1314382"/>
            <a:ext cx="8336400" cy="3164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200" dirty="0"/>
              <a:t>Les fragments </a:t>
            </a:r>
            <a:r>
              <a:rPr lang="en-GB" sz="1200" dirty="0" err="1"/>
              <a:t>possèdent</a:t>
            </a:r>
            <a:r>
              <a:rPr lang="en-GB" sz="1200" dirty="0"/>
              <a:t> </a:t>
            </a:r>
            <a:r>
              <a:rPr lang="en-GB" sz="1200" dirty="0" err="1"/>
              <a:t>une</a:t>
            </a:r>
            <a:r>
              <a:rPr lang="en-GB" sz="1200" dirty="0"/>
              <a:t> reference </a:t>
            </a:r>
            <a:r>
              <a:rPr lang="en-GB" sz="1200" dirty="0" err="1"/>
              <a:t>vers</a:t>
            </a:r>
            <a:r>
              <a:rPr lang="en-GB" sz="1200" dirty="0"/>
              <a:t> les </a:t>
            </a:r>
            <a:r>
              <a:rPr lang="en-GB" sz="1200" dirty="0" err="1"/>
              <a:t>ViewModels</a:t>
            </a:r>
            <a:r>
              <a:rPr lang="en-GB" sz="1200" dirty="0"/>
              <a:t>.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200" dirty="0"/>
              <a:t>Les </a:t>
            </a:r>
            <a:r>
              <a:rPr lang="en-GB" sz="1200" dirty="0" err="1"/>
              <a:t>ViewModels</a:t>
            </a:r>
            <a:r>
              <a:rPr lang="en-GB" sz="1200" dirty="0"/>
              <a:t> </a:t>
            </a:r>
            <a:r>
              <a:rPr lang="en-GB" sz="1200" dirty="0" err="1"/>
              <a:t>possèdent</a:t>
            </a:r>
            <a:r>
              <a:rPr lang="en-GB" sz="1200" dirty="0"/>
              <a:t> </a:t>
            </a:r>
            <a:r>
              <a:rPr lang="en-GB" sz="1200" dirty="0" err="1"/>
              <a:t>une</a:t>
            </a:r>
            <a:r>
              <a:rPr lang="en-GB" sz="1200" dirty="0"/>
              <a:t> reference </a:t>
            </a:r>
            <a:r>
              <a:rPr lang="en-GB" sz="1200" dirty="0" err="1"/>
              <a:t>vers</a:t>
            </a:r>
            <a:r>
              <a:rPr lang="en-GB" sz="1200" dirty="0"/>
              <a:t> le Repository.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-FR" sz="1200" dirty="0"/>
              <a:t>Fragments : 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-FR" sz="1000" dirty="0"/>
              <a:t>génèrent les vues 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-FR" sz="1000" dirty="0"/>
              <a:t>capturent les entrées utilisateur</a:t>
            </a:r>
          </a:p>
          <a:p>
            <a:pPr marL="603250" lvl="1" indent="0">
              <a:spcBef>
                <a:spcPts val="0"/>
              </a:spcBef>
              <a:buSzPts val="1300"/>
              <a:buNone/>
            </a:pPr>
            <a:endParaRPr lang="fr-FR" sz="10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-FR" sz="1200" dirty="0" err="1"/>
              <a:t>ViewModels</a:t>
            </a:r>
            <a:r>
              <a:rPr lang="fr-FR" sz="1200" dirty="0"/>
              <a:t> : 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-FR" sz="1000" dirty="0"/>
              <a:t>gèrent les données à afficher 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-FR" sz="1000" dirty="0"/>
              <a:t>contiennent la logique métier</a:t>
            </a:r>
          </a:p>
          <a:p>
            <a:pPr marL="603250" lvl="1" indent="0">
              <a:spcBef>
                <a:spcPts val="0"/>
              </a:spcBef>
              <a:buSzPts val="1300"/>
              <a:buNone/>
            </a:pPr>
            <a:endParaRPr lang="fr-FR" sz="10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-FR" sz="1200" dirty="0" err="1"/>
              <a:t>LiveData</a:t>
            </a:r>
            <a:r>
              <a:rPr lang="fr-FR" sz="1200" dirty="0"/>
              <a:t> 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-FR" sz="1000" dirty="0"/>
              <a:t>Observable : sujet qui notifie l’observer (le fragment) quand les données </a:t>
            </a:r>
            <a:br>
              <a:rPr lang="fr-FR" sz="1000" dirty="0"/>
            </a:br>
            <a:r>
              <a:rPr lang="fr-FR" sz="1000" dirty="0"/>
              <a:t>ont changé dans le </a:t>
            </a:r>
            <a:r>
              <a:rPr lang="fr-FR" sz="1000" dirty="0" err="1"/>
              <a:t>ViewModel</a:t>
            </a:r>
            <a:endParaRPr lang="fr-FR" sz="1000" dirty="0"/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-FR" sz="1000" dirty="0"/>
              <a:t>connait l’état du </a:t>
            </a:r>
            <a:r>
              <a:rPr lang="fr-FR" sz="1000" dirty="0" err="1"/>
              <a:t>lifecyle</a:t>
            </a:r>
            <a:r>
              <a:rPr lang="fr-FR" sz="1000" dirty="0"/>
              <a:t> de ses </a:t>
            </a:r>
            <a:r>
              <a:rPr lang="fr-FR" sz="1000" dirty="0" err="1"/>
              <a:t>observeurs</a:t>
            </a:r>
            <a:r>
              <a:rPr lang="fr-FR" sz="1000" dirty="0"/>
              <a:t> (mise-à-jour seulement si visible)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 lang="fr-F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972EA8-6239-4842-AB04-046E86301C01}"/>
              </a:ext>
            </a:extLst>
          </p:cNvPr>
          <p:cNvSpPr txBox="1"/>
          <p:nvPr/>
        </p:nvSpPr>
        <p:spPr>
          <a:xfrm>
            <a:off x="5569222" y="3639244"/>
            <a:ext cx="177935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ProductRepository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842B8-C8E4-4432-9888-3A02803E9BE1}"/>
              </a:ext>
            </a:extLst>
          </p:cNvPr>
          <p:cNvSpPr txBox="1"/>
          <p:nvPr/>
        </p:nvSpPr>
        <p:spPr>
          <a:xfrm>
            <a:off x="4315097" y="4430673"/>
            <a:ext cx="1831025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shared preferences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047D9-7885-4EF3-908E-831A00268CB2}"/>
              </a:ext>
            </a:extLst>
          </p:cNvPr>
          <p:cNvSpPr txBox="1"/>
          <p:nvPr/>
        </p:nvSpPr>
        <p:spPr>
          <a:xfrm>
            <a:off x="3207327" y="4430673"/>
            <a:ext cx="11077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A98A5-FA8E-4383-B9C8-013311EC809D}"/>
              </a:ext>
            </a:extLst>
          </p:cNvPr>
          <p:cNvSpPr txBox="1"/>
          <p:nvPr/>
        </p:nvSpPr>
        <p:spPr>
          <a:xfrm>
            <a:off x="7164373" y="4431149"/>
            <a:ext cx="107791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Retrofit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3CCD1-AD02-466D-A2B8-5F5D6FBEC6EA}"/>
              </a:ext>
            </a:extLst>
          </p:cNvPr>
          <p:cNvSpPr txBox="1"/>
          <p:nvPr/>
        </p:nvSpPr>
        <p:spPr>
          <a:xfrm>
            <a:off x="8172073" y="4424617"/>
            <a:ext cx="8676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réseau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70B8665-7674-4003-9F34-8E2A7D9F9F73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5400000">
            <a:off x="5602928" y="3574704"/>
            <a:ext cx="483652" cy="1228287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9288D82-59BE-47B8-9BE1-92D6C87F2AFC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16200000" flipH="1">
            <a:off x="6839048" y="3566869"/>
            <a:ext cx="484128" cy="1244431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CBCF7F-860F-4FE4-87B0-2B302720686A}"/>
              </a:ext>
            </a:extLst>
          </p:cNvPr>
          <p:cNvSpPr txBox="1"/>
          <p:nvPr/>
        </p:nvSpPr>
        <p:spPr>
          <a:xfrm>
            <a:off x="5569222" y="2531112"/>
            <a:ext cx="1779350" cy="7694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ViewModels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5A7849-0A7E-4CC3-937C-D7AF7794DFBB}"/>
              </a:ext>
            </a:extLst>
          </p:cNvPr>
          <p:cNvSpPr txBox="1"/>
          <p:nvPr/>
        </p:nvSpPr>
        <p:spPr>
          <a:xfrm>
            <a:off x="5569222" y="1552150"/>
            <a:ext cx="1779350" cy="615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Activité</a:t>
            </a:r>
            <a:r>
              <a:rPr lang="en-GB" dirty="0">
                <a:solidFill>
                  <a:schemeClr val="bg1"/>
                </a:solidFill>
              </a:rPr>
              <a:t> / Fragments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7E9857-587E-44D5-9184-3D2C8DABCC49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6458897" y="2167704"/>
            <a:ext cx="0" cy="3634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015804-7D83-4AD2-AC6B-99CA371440F4}"/>
              </a:ext>
            </a:extLst>
          </p:cNvPr>
          <p:cNvCxnSpPr>
            <a:cxnSpLocks/>
            <a:stCxn id="13" idx="2"/>
            <a:endCxn id="2" idx="0"/>
          </p:cNvCxnSpPr>
          <p:nvPr/>
        </p:nvCxnSpPr>
        <p:spPr>
          <a:xfrm>
            <a:off x="6458897" y="3300555"/>
            <a:ext cx="0" cy="33868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5A955CC-D225-4DDF-A6C3-5C90C64D9EC5}"/>
              </a:ext>
            </a:extLst>
          </p:cNvPr>
          <p:cNvSpPr txBox="1"/>
          <p:nvPr/>
        </p:nvSpPr>
        <p:spPr>
          <a:xfrm>
            <a:off x="6048652" y="2869266"/>
            <a:ext cx="761228" cy="26161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F4AC4-03E4-43E1-8701-FF966D43A8B2}"/>
              </a:ext>
            </a:extLst>
          </p:cNvPr>
          <p:cNvSpPr txBox="1"/>
          <p:nvPr/>
        </p:nvSpPr>
        <p:spPr>
          <a:xfrm>
            <a:off x="6083532" y="2903857"/>
            <a:ext cx="761228" cy="26161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E851EF-7D52-4C4E-8EB7-633BB5C86997}"/>
              </a:ext>
            </a:extLst>
          </p:cNvPr>
          <p:cNvSpPr txBox="1"/>
          <p:nvPr/>
        </p:nvSpPr>
        <p:spPr>
          <a:xfrm>
            <a:off x="6118412" y="2938448"/>
            <a:ext cx="761228" cy="26161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err="1">
                <a:solidFill>
                  <a:schemeClr val="bg1"/>
                </a:solidFill>
              </a:rPr>
              <a:t>LiveData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C3BCEE3-1DE1-441F-914D-57016A818B75}"/>
              </a:ext>
            </a:extLst>
          </p:cNvPr>
          <p:cNvCxnSpPr>
            <a:cxnSpLocks/>
            <a:stCxn id="27" idx="1"/>
            <a:endCxn id="46" idx="1"/>
          </p:cNvCxnSpPr>
          <p:nvPr/>
        </p:nvCxnSpPr>
        <p:spPr>
          <a:xfrm rot="10800000">
            <a:off x="6054618" y="1967649"/>
            <a:ext cx="63794" cy="1101604"/>
          </a:xfrm>
          <a:prstGeom prst="bentConnector3">
            <a:avLst>
              <a:gd name="adj1" fmla="val 13922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A6AC7D4-3405-4BE9-BA4B-58C622CF6E26}"/>
              </a:ext>
            </a:extLst>
          </p:cNvPr>
          <p:cNvSpPr txBox="1"/>
          <p:nvPr/>
        </p:nvSpPr>
        <p:spPr>
          <a:xfrm>
            <a:off x="6054618" y="1836844"/>
            <a:ext cx="761228" cy="26161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Observer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38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générale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190847"/>
            <a:ext cx="7038900" cy="3287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Modules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-GB" dirty="0"/>
              <a:t>App</a:t>
            </a:r>
          </a:p>
          <a:p>
            <a:pPr lvl="2" indent="-311150">
              <a:spcBef>
                <a:spcPts val="0"/>
              </a:spcBef>
              <a:buSzPts val="1300"/>
              <a:buChar char="●"/>
            </a:pPr>
            <a:r>
              <a:rPr lang="en-GB" dirty="0"/>
              <a:t>Fragments et </a:t>
            </a:r>
            <a:r>
              <a:rPr lang="en-GB" dirty="0" err="1"/>
              <a:t>ViewModels</a:t>
            </a:r>
            <a:r>
              <a:rPr lang="en-GB" dirty="0"/>
              <a:t> pour </a:t>
            </a:r>
            <a:r>
              <a:rPr lang="en-GB" dirty="0" err="1"/>
              <a:t>chaque</a:t>
            </a:r>
            <a:r>
              <a:rPr lang="en-GB" dirty="0"/>
              <a:t> page </a:t>
            </a:r>
            <a:r>
              <a:rPr lang="en-GB" dirty="0" err="1"/>
              <a:t>ou</a:t>
            </a:r>
            <a:r>
              <a:rPr lang="en-GB" dirty="0"/>
              <a:t> dialogue</a:t>
            </a:r>
          </a:p>
          <a:p>
            <a:pPr lvl="2" indent="-311150">
              <a:spcBef>
                <a:spcPts val="0"/>
              </a:spcBef>
              <a:buSzPts val="1300"/>
              <a:buChar char="●"/>
            </a:pPr>
            <a:r>
              <a:rPr lang="en-GB" dirty="0"/>
              <a:t>Adapters et </a:t>
            </a:r>
            <a:r>
              <a:rPr lang="en-GB" dirty="0" err="1"/>
              <a:t>ViewHolders</a:t>
            </a:r>
            <a:r>
              <a:rPr lang="en-GB" dirty="0"/>
              <a:t> pour les </a:t>
            </a:r>
            <a:r>
              <a:rPr lang="en-GB" dirty="0" err="1"/>
              <a:t>RecyclerView</a:t>
            </a:r>
            <a:endParaRPr lang="en-GB" dirty="0"/>
          </a:p>
          <a:p>
            <a:pPr lvl="2" indent="-311150">
              <a:spcBef>
                <a:spcPts val="0"/>
              </a:spcBef>
              <a:buSzPts val="1300"/>
              <a:buChar char="●"/>
            </a:pPr>
            <a:r>
              <a:rPr lang="en-GB" dirty="0" err="1"/>
              <a:t>Utilitaires</a:t>
            </a:r>
            <a:r>
              <a:rPr lang="en-GB" dirty="0"/>
              <a:t> : </a:t>
            </a:r>
          </a:p>
          <a:p>
            <a:pPr lvl="3" indent="-311150">
              <a:spcBef>
                <a:spcPts val="0"/>
              </a:spcBef>
              <a:buSzPts val="1300"/>
            </a:pPr>
            <a:r>
              <a:rPr lang="en-GB" dirty="0"/>
              <a:t>gestion de </a:t>
            </a:r>
            <a:r>
              <a:rPr lang="en-GB" dirty="0" err="1"/>
              <a:t>l’état</a:t>
            </a:r>
            <a:r>
              <a:rPr lang="en-GB" dirty="0"/>
              <a:t> du reseau (mode </a:t>
            </a:r>
            <a:r>
              <a:rPr lang="en-GB" dirty="0" err="1"/>
              <a:t>en</a:t>
            </a:r>
            <a:r>
              <a:rPr lang="en-GB" dirty="0"/>
              <a:t>/hors </a:t>
            </a:r>
            <a:r>
              <a:rPr lang="en-GB" dirty="0" err="1"/>
              <a:t>ligne</a:t>
            </a:r>
            <a:r>
              <a:rPr lang="en-GB" dirty="0"/>
              <a:t>)</a:t>
            </a:r>
          </a:p>
          <a:p>
            <a:pPr lvl="3" indent="-311150">
              <a:spcBef>
                <a:spcPts val="0"/>
              </a:spcBef>
              <a:buSzPts val="1300"/>
            </a:pPr>
            <a:r>
              <a:rPr lang="en-GB" dirty="0"/>
              <a:t>gestion de </a:t>
            </a:r>
            <a:r>
              <a:rPr lang="en-GB" dirty="0" err="1"/>
              <a:t>l’authentification</a:t>
            </a:r>
            <a:r>
              <a:rPr lang="en-GB" dirty="0"/>
              <a:t> et time-out pour la connexion à </a:t>
            </a:r>
            <a:r>
              <a:rPr lang="en-GB" dirty="0" err="1"/>
              <a:t>l’API</a:t>
            </a:r>
            <a:endParaRPr lang="en-GB" dirty="0"/>
          </a:p>
          <a:p>
            <a:pPr lvl="3" indent="-311150">
              <a:spcBef>
                <a:spcPts val="0"/>
              </a:spcBef>
              <a:buSzPts val="1300"/>
            </a:pPr>
            <a:r>
              <a:rPr lang="en-GB" dirty="0" err="1"/>
              <a:t>téléchargement</a:t>
            </a:r>
            <a:r>
              <a:rPr lang="en-GB" dirty="0"/>
              <a:t> des images à </a:t>
            </a:r>
            <a:r>
              <a:rPr lang="en-GB" dirty="0" err="1"/>
              <a:t>partir</a:t>
            </a:r>
            <a:r>
              <a:rPr lang="en-GB" dirty="0"/>
              <a:t> de </a:t>
            </a:r>
            <a:r>
              <a:rPr lang="en-GB" dirty="0" err="1"/>
              <a:t>leur</a:t>
            </a:r>
            <a:r>
              <a:rPr lang="en-GB" dirty="0"/>
              <a:t> URL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-GB" dirty="0"/>
              <a:t>Common</a:t>
            </a:r>
          </a:p>
          <a:p>
            <a:pPr lvl="2" indent="-311150">
              <a:spcBef>
                <a:spcPts val="0"/>
              </a:spcBef>
              <a:buSzPts val="1300"/>
              <a:buChar char="●"/>
            </a:pPr>
            <a:r>
              <a:rPr lang="en-GB" dirty="0" err="1"/>
              <a:t>Fonctions</a:t>
            </a:r>
            <a:r>
              <a:rPr lang="en-GB" dirty="0"/>
              <a:t> utilities (</a:t>
            </a:r>
            <a:r>
              <a:rPr lang="en-GB" dirty="0" err="1"/>
              <a:t>formattage</a:t>
            </a:r>
            <a:r>
              <a:rPr lang="en-GB" dirty="0"/>
              <a:t> des </a:t>
            </a:r>
            <a:r>
              <a:rPr lang="en-GB" dirty="0" err="1"/>
              <a:t>chaînes</a:t>
            </a:r>
            <a:r>
              <a:rPr lang="en-GB" dirty="0"/>
              <a:t> de </a:t>
            </a:r>
            <a:r>
              <a:rPr lang="en-GB" dirty="0" err="1"/>
              <a:t>caractères</a:t>
            </a:r>
            <a:r>
              <a:rPr lang="en-GB" dirty="0"/>
              <a:t>)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-GB" dirty="0"/>
              <a:t>Data</a:t>
            </a:r>
          </a:p>
          <a:p>
            <a:pPr lvl="2" indent="-311150">
              <a:spcBef>
                <a:spcPts val="0"/>
              </a:spcBef>
              <a:buSzPts val="1300"/>
              <a:buChar char="●"/>
            </a:pPr>
            <a:r>
              <a:rPr lang="en-GB" dirty="0" err="1"/>
              <a:t>Implémentation</a:t>
            </a:r>
            <a:r>
              <a:rPr lang="en-GB" dirty="0"/>
              <a:t> des connections </a:t>
            </a:r>
            <a:r>
              <a:rPr lang="en-GB" dirty="0" err="1"/>
              <a:t>vers</a:t>
            </a:r>
            <a:r>
              <a:rPr lang="en-GB" dirty="0"/>
              <a:t> les sources de </a:t>
            </a:r>
            <a:r>
              <a:rPr lang="en-GB" dirty="0" err="1"/>
              <a:t>données</a:t>
            </a:r>
            <a:r>
              <a:rPr lang="en-GB" dirty="0"/>
              <a:t> </a:t>
            </a:r>
            <a:r>
              <a:rPr lang="en-GB" dirty="0" err="1"/>
              <a:t>produits</a:t>
            </a:r>
            <a:r>
              <a:rPr lang="en-GB" dirty="0"/>
              <a:t> </a:t>
            </a:r>
            <a:r>
              <a:rPr lang="en-GB" dirty="0" err="1"/>
              <a:t>distantes</a:t>
            </a:r>
            <a:r>
              <a:rPr lang="en-GB" dirty="0"/>
              <a:t> et locales</a:t>
            </a:r>
          </a:p>
          <a:p>
            <a:pPr lvl="2" indent="-311150">
              <a:spcBef>
                <a:spcPts val="0"/>
              </a:spcBef>
              <a:buSzPts val="1300"/>
              <a:buFont typeface="Lato"/>
              <a:buChar char="●"/>
            </a:pPr>
            <a:r>
              <a:rPr lang="en-GB" dirty="0" err="1"/>
              <a:t>Implémentation</a:t>
            </a:r>
            <a:r>
              <a:rPr lang="en-GB" dirty="0"/>
              <a:t> des connections </a:t>
            </a:r>
            <a:r>
              <a:rPr lang="en-GB" dirty="0" err="1"/>
              <a:t>vers</a:t>
            </a:r>
            <a:r>
              <a:rPr lang="en-GB" dirty="0"/>
              <a:t> les </a:t>
            </a:r>
            <a:r>
              <a:rPr lang="en-GB" dirty="0" err="1"/>
              <a:t>réglages</a:t>
            </a:r>
            <a:r>
              <a:rPr lang="en-GB" dirty="0"/>
              <a:t> (langue) </a:t>
            </a:r>
            <a:r>
              <a:rPr lang="en-GB" dirty="0" err="1"/>
              <a:t>stockés</a:t>
            </a:r>
            <a:r>
              <a:rPr lang="en-GB" dirty="0"/>
              <a:t> </a:t>
            </a:r>
            <a:r>
              <a:rPr lang="en-GB" dirty="0" err="1"/>
              <a:t>localement</a:t>
            </a:r>
            <a:endParaRPr lang="en-GB" dirty="0"/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-GB" dirty="0"/>
              <a:t>Domain</a:t>
            </a:r>
          </a:p>
          <a:p>
            <a:pPr lvl="2" indent="-311150">
              <a:spcBef>
                <a:spcPts val="0"/>
              </a:spcBef>
              <a:buSzPts val="1300"/>
              <a:buChar char="●"/>
            </a:pPr>
            <a:r>
              <a:rPr lang="en-GB" dirty="0" err="1"/>
              <a:t>Définition</a:t>
            </a:r>
            <a:r>
              <a:rPr lang="en-GB" dirty="0"/>
              <a:t> des </a:t>
            </a:r>
            <a:r>
              <a:rPr lang="en-GB" dirty="0" err="1"/>
              <a:t>Modèles</a:t>
            </a:r>
            <a:endParaRPr lang="en-GB" dirty="0"/>
          </a:p>
          <a:p>
            <a:pPr lvl="2" indent="-311150">
              <a:spcBef>
                <a:spcPts val="0"/>
              </a:spcBef>
              <a:buSzPts val="1300"/>
              <a:buChar char="●"/>
            </a:pPr>
            <a:r>
              <a:rPr lang="en-GB" dirty="0" err="1"/>
              <a:t>Définition</a:t>
            </a:r>
            <a:r>
              <a:rPr lang="en-GB" dirty="0"/>
              <a:t> des </a:t>
            </a:r>
            <a:r>
              <a:rPr lang="en-GB" dirty="0" err="1"/>
              <a:t>dépôts</a:t>
            </a:r>
            <a:r>
              <a:rPr lang="en-GB" dirty="0"/>
              <a:t> sous </a:t>
            </a:r>
            <a:r>
              <a:rPr lang="en-GB" dirty="0" err="1"/>
              <a:t>forme</a:t>
            </a:r>
            <a:r>
              <a:rPr lang="en-GB" dirty="0"/>
              <a:t> </a:t>
            </a:r>
            <a:r>
              <a:rPr lang="en-GB" dirty="0" err="1"/>
              <a:t>s’interfaces</a:t>
            </a:r>
            <a:r>
              <a:rPr lang="en-GB" dirty="0"/>
              <a:t> (</a:t>
            </a:r>
            <a:r>
              <a:rPr lang="en-GB" dirty="0" err="1"/>
              <a:t>independantes</a:t>
            </a:r>
            <a:r>
              <a:rPr lang="en-GB" dirty="0"/>
              <a:t> de la </a:t>
            </a:r>
            <a:r>
              <a:rPr lang="en-GB" dirty="0" err="1"/>
              <a:t>plateforme</a:t>
            </a:r>
            <a:r>
              <a:rPr lang="en-GB" dirty="0"/>
              <a:t>)</a:t>
            </a:r>
          </a:p>
          <a:p>
            <a:pPr lvl="3" indent="-311150">
              <a:spcBef>
                <a:spcPts val="0"/>
              </a:spcBef>
              <a:buSzPts val="1300"/>
            </a:pPr>
            <a:r>
              <a:rPr lang="en-GB" dirty="0"/>
              <a:t>Les </a:t>
            </a:r>
            <a:r>
              <a:rPr lang="en-GB" dirty="0" err="1"/>
              <a:t>fonctions</a:t>
            </a:r>
            <a:r>
              <a:rPr lang="en-GB" dirty="0"/>
              <a:t> fetch* </a:t>
            </a:r>
            <a:r>
              <a:rPr lang="en-GB" dirty="0" err="1"/>
              <a:t>sont</a:t>
            </a:r>
            <a:r>
              <a:rPr lang="en-GB" dirty="0"/>
              <a:t> </a:t>
            </a:r>
            <a:r>
              <a:rPr lang="en-GB" dirty="0" err="1"/>
              <a:t>dédiées</a:t>
            </a:r>
            <a:r>
              <a:rPr lang="en-GB" dirty="0"/>
              <a:t> à </a:t>
            </a:r>
            <a:r>
              <a:rPr lang="en-GB" dirty="0" err="1"/>
              <a:t>l’accès</a:t>
            </a:r>
            <a:r>
              <a:rPr lang="en-GB" dirty="0"/>
              <a:t> reseau (distant)</a:t>
            </a:r>
          </a:p>
          <a:p>
            <a:pPr lvl="3" indent="-311150">
              <a:spcBef>
                <a:spcPts val="0"/>
              </a:spcBef>
              <a:buSzPts val="1300"/>
            </a:pPr>
            <a:r>
              <a:rPr lang="en-GB" dirty="0"/>
              <a:t>Les </a:t>
            </a:r>
            <a:r>
              <a:rPr lang="en-GB" dirty="0" err="1"/>
              <a:t>autres</a:t>
            </a:r>
            <a:r>
              <a:rPr lang="en-GB" dirty="0"/>
              <a:t> </a:t>
            </a:r>
            <a:r>
              <a:rPr lang="en-GB" dirty="0" err="1"/>
              <a:t>fonctions</a:t>
            </a:r>
            <a:r>
              <a:rPr lang="en-GB" dirty="0"/>
              <a:t> </a:t>
            </a:r>
            <a:r>
              <a:rPr lang="en-GB" dirty="0" err="1"/>
              <a:t>sont</a:t>
            </a:r>
            <a:r>
              <a:rPr lang="en-GB" dirty="0"/>
              <a:t> relatives à la persistence locale (shared preferences)</a:t>
            </a:r>
          </a:p>
        </p:txBody>
      </p:sp>
    </p:spTree>
    <p:extLst>
      <p:ext uri="{BB962C8B-B14F-4D97-AF65-F5344CB8AC3E}">
        <p14:creationId xmlns:p14="http://schemas.microsoft.com/office/powerpoint/2010/main" val="377300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Navigation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dirty="0"/>
              <a:t>Activité unique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dirty="0"/>
              <a:t>plusieurs fragments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comme des vues dans le cadre d’une activité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implémentés dans une classe spécifique avec leur propre logique UI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disposent de leur layout dédié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ont les mêmes états de cycle de vie que les activités (les fonctions callback diffèrent)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dirty="0"/>
              <a:t>Le “NavHostFragment” (JetPack Navigation) agit comme un routeur et gère le “back stack” des fragments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routage basé sur le “graphe de navigation” (connexions entre les fragments par le biais d’actions)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clicklistener dans les classes des fragments pour déclencher la navigation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appels à une instance du  “navigation controller” qui est la classe qui gère la navigation dans le NavHostFragment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dirty="0"/>
              <a:t>Transfert de données entre les différents fragments via : safe-arg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Couche UI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dirty="0"/>
              <a:t>onSaveInstanteState bundles -&gt; bibliothèque lifecycle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UI Controller = activity + fragment (génère les vues + capture les entrées utilisateur)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ViewModel (gère les données à afficher + contient la logique métier)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LiveData (observable, sujet qui notifie l’observer (UI Controller, le fragment) quand les données ont changé dans le ViewModel, connait l’état du lifecyle de ses observeurs -&gt; interaction intelligente, mise-à-jour seulement si visible)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dirty="0"/>
              <a:t>Avantages: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si changements de configuration (ex : rotation), les données persistent dans la classe ViewModel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pas de restriction de taille, contrairement à onSaveInstanteState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Scanner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API : CameraX &amp; ZXing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Détails produit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dirty="0"/>
              <a:t>Programmation asynchrone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dirty="0"/>
              <a:t>Retrofit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dirty="0"/>
              <a:t>Moshi (JSON parsing)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dirty="0"/>
              <a:t>coroutines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permet d’écrire du code basé sur des fonctions callback de façon séquentielle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asynchrone (thread autre que UI)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non-bloquant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repose sur les fonctions “suspend” pour  rendre le code asynchrone séquentiel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nécessite : 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 dirty="0"/>
              <a:t>job : une tâche qui peut être annulée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 dirty="0"/>
              <a:t>dispatcher : distribue l'exécution des coroutines sur les différents threads 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 dirty="0"/>
              <a:t>scope : combine les informations (ex : job et dispatcher) pour définir un contexte d’exécution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807</Words>
  <Application>Microsoft Office PowerPoint</Application>
  <PresentationFormat>On-screen Show (16:9)</PresentationFormat>
  <Paragraphs>111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Lato</vt:lpstr>
      <vt:lpstr>Arial</vt:lpstr>
      <vt:lpstr>Montserrat</vt:lpstr>
      <vt:lpstr>Focus</vt:lpstr>
      <vt:lpstr>MAS-RAD CAS-DAR MWS Food Scanner</vt:lpstr>
      <vt:lpstr>Présentation générale de l’application</vt:lpstr>
      <vt:lpstr>Architecture générale</vt:lpstr>
      <vt:lpstr>Architecture générale</vt:lpstr>
      <vt:lpstr>Architecture générale</vt:lpstr>
      <vt:lpstr>Navigation</vt:lpstr>
      <vt:lpstr>Couche UI</vt:lpstr>
      <vt:lpstr>Scanner</vt:lpstr>
      <vt:lpstr>Détails produit</vt:lpstr>
      <vt:lpstr>Historique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MAS-RAD CAS-DAR MWS Food Scanner</dc:title>
  <cp:lastModifiedBy>Laurent Di Dionisio</cp:lastModifiedBy>
  <cp:revision>56</cp:revision>
  <dcterms:modified xsi:type="dcterms:W3CDTF">2021-01-09T21:56:49Z</dcterms:modified>
</cp:coreProperties>
</file>