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c5b97e2d_0_4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c5b97e2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c5b97e2d_0_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c5b97e2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c5b97e2d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c5b97e2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c5b97e2d_0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c5b97e2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c5b97e2d_0_4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c5b97e2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c5b97e2d_0_4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c5b97e2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85019" y="284176"/>
            <a:ext cx="77724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85019" y="2011680"/>
            <a:ext cx="77724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81557" y="6422855"/>
            <a:ext cx="259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191000" y="6422855"/>
            <a:ext cx="406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265139" y="6422855"/>
            <a:ext cx="7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N0Rdws6infw" TargetMode="External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VOLREND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-80125" y="0"/>
            <a:ext cx="9304800" cy="13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/>
              <a:t>OTIMIZAÇÕES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742666" y="0"/>
            <a:ext cx="347324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Tela preta com letras brancas&#10;&#10;Descrição gerada com alta confiança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6" y="2954704"/>
            <a:ext cx="4312106" cy="19383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e computador com texto preto sobre fundo branco&#10;&#10;Descrição gerada com alta confiança" id="141" name="Google Shape;141;p23"/>
          <p:cNvPicPr preferRelativeResize="0"/>
          <p:nvPr/>
        </p:nvPicPr>
        <p:blipFill rotWithShape="1">
          <a:blip r:embed="rId4">
            <a:alphaModFix/>
          </a:blip>
          <a:srcRect b="5207" l="7522" r="6897" t="5000"/>
          <a:stretch/>
        </p:blipFill>
        <p:spPr>
          <a:xfrm>
            <a:off x="4879235" y="-1765"/>
            <a:ext cx="4345537" cy="685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-48075" y="-16025"/>
            <a:ext cx="3348900" cy="687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92515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 sz="2800"/>
              <a:t>OTIMIZAÇÕES</a:t>
            </a:r>
            <a:endParaRPr/>
          </a:p>
        </p:txBody>
      </p:sp>
      <p:pic>
        <p:nvPicPr>
          <p:cNvPr descr="Tela de computador com texto preto sobre fundo branco&#10;&#10;Descrição gerada com alta confiança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664" y="260506"/>
            <a:ext cx="5029200" cy="29361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e computador com letras brancas&#10;&#10;Descrição gerada com alta confiança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2556" y="3499727"/>
            <a:ext cx="4239426" cy="305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-25" y="0"/>
            <a:ext cx="9144000" cy="13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OTIMIZAÇÕES</a:t>
            </a:r>
            <a:endParaRPr/>
          </a:p>
        </p:txBody>
      </p:sp>
      <p:pic>
        <p:nvPicPr>
          <p:cNvPr descr="Tela de computador com texto preto sobre fundo branco&#10;&#10;Descrição gerada com alta confiança"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87" y="2316846"/>
            <a:ext cx="4597878" cy="3208696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la de computador com texto preto sobre fundo branco&#10;&#10;Descrição gerada com alta confiança" id="158" name="Google Shape;1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9270" y="1612518"/>
            <a:ext cx="4569123" cy="487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4727863" y="4432075"/>
            <a:ext cx="4295700" cy="1990800"/>
          </a:xfrm>
          <a:prstGeom prst="rect">
            <a:avLst/>
          </a:prstGeom>
          <a:noFill/>
          <a:ln cap="flat" cmpd="sng" w="127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4878738" y="5803675"/>
            <a:ext cx="152400" cy="276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 rot="10800000">
            <a:off x="4642288" y="5089225"/>
            <a:ext cx="209400" cy="8097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25"/>
          <p:cNvSpPr/>
          <p:nvPr/>
        </p:nvSpPr>
        <p:spPr>
          <a:xfrm>
            <a:off x="4440588" y="4774975"/>
            <a:ext cx="123900" cy="33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3" name="Google Shape;163;p25"/>
          <p:cNvCxnSpPr/>
          <p:nvPr/>
        </p:nvCxnSpPr>
        <p:spPr>
          <a:xfrm>
            <a:off x="128175" y="3092500"/>
            <a:ext cx="304500" cy="11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5"/>
          <p:cNvCxnSpPr/>
          <p:nvPr/>
        </p:nvCxnSpPr>
        <p:spPr>
          <a:xfrm>
            <a:off x="138138" y="4614775"/>
            <a:ext cx="310500" cy="1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90250" y="701800"/>
            <a:ext cx="806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Corbel"/>
              <a:buNone/>
            </a:pPr>
            <a:r>
              <a:rPr lang="en-US" sz="7700">
                <a:solidFill>
                  <a:schemeClr val="lt1"/>
                </a:solidFill>
              </a:rPr>
              <a:t>METODOLOGIA DE ANÁLISE DE ESCALABILIDADE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-25" y="0"/>
            <a:ext cx="9144000" cy="13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ESCALABILIDADE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5892229" y="2346655"/>
            <a:ext cx="2035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Portabilizado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1540889" y="2346655"/>
            <a:ext cx="27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00" y="2842475"/>
            <a:ext cx="4098388" cy="309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7771" y="2795438"/>
            <a:ext cx="4022696" cy="301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-25" y="0"/>
            <a:ext cx="9144000" cy="13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FORÇA BRUTA - OTIMIZADO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6045079" y="2233029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Guided 32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99" y="2637625"/>
            <a:ext cx="4149515" cy="3175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1290295" y="227428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roxima Nova"/>
                <a:ea typeface="Proxima Nova"/>
                <a:cs typeface="Proxima Nova"/>
                <a:sym typeface="Proxima Nova"/>
              </a:rPr>
              <a:t>Dynamic  32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187" y="2642503"/>
            <a:ext cx="4376467" cy="321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-25" y="0"/>
            <a:ext cx="9144000" cy="13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ESCALABILIDADE - ADAPTATIVO</a:t>
            </a:r>
            <a:endParaRPr/>
          </a:p>
        </p:txBody>
      </p:sp>
      <p:pic>
        <p:nvPicPr>
          <p:cNvPr descr="Uma imagem contendo relógio&#10;&#10;Descrição gerada com muito alta confiança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463" y="2192916"/>
            <a:ext cx="4919031" cy="364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-25" y="0"/>
            <a:ext cx="9144000" cy="13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CONCLUSÕES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Apesar de ser constituído de tarefas independentes, a</a:t>
            </a:r>
            <a:r>
              <a:rPr b="1" lang="en-US" sz="3000"/>
              <a:t> implementação </a:t>
            </a:r>
            <a:r>
              <a:rPr lang="en-US" sz="3000"/>
              <a:t>utilizada pelo VOLREND</a:t>
            </a:r>
            <a:r>
              <a:rPr b="1" lang="en-US" sz="3000"/>
              <a:t> não mostrou ser escalável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48075" y="0"/>
            <a:ext cx="3348900" cy="18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 sz="3000"/>
              <a:t>SOBRE O VOLREND</a:t>
            </a:r>
            <a:endParaRPr/>
          </a:p>
        </p:txBody>
      </p:sp>
      <p:pic>
        <p:nvPicPr>
          <p:cNvPr descr="Uma imagem contendo texto&#10;&#10;Descrição gerada com muito alta confiança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6400" y="2010925"/>
            <a:ext cx="5660126" cy="39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852800"/>
            <a:ext cx="30348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Algoritmo de renderização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Baseado em opacidade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25" y="0"/>
            <a:ext cx="9144000" cy="13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SOBRE O VOLREND</a:t>
            </a:r>
            <a:endParaRPr/>
          </a:p>
        </p:txBody>
      </p:sp>
      <p:pic>
        <p:nvPicPr>
          <p:cNvPr descr="Uma imagem contendo edifício, gaiola, janela, escuro&#10;&#10;Descrição gerada com muito alta confiança" id="81" name="Google Shape;8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3284" r="11205" t="0"/>
          <a:stretch/>
        </p:blipFill>
        <p:spPr>
          <a:xfrm>
            <a:off x="4198125" y="1536625"/>
            <a:ext cx="4634100" cy="455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e celular com texto preto sobre fundo branco&#10;&#10;Descrição gerada com alta confiança"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654" y="1580102"/>
            <a:ext cx="3556623" cy="446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64994" y="643467"/>
            <a:ext cx="7757649" cy="1149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 sz="4200">
                <a:solidFill>
                  <a:schemeClr val="lt1"/>
                </a:solidFill>
              </a:rPr>
              <a:t>SAÍDA NATIVE</a:t>
            </a:r>
            <a:endParaRPr/>
          </a:p>
        </p:txBody>
      </p:sp>
      <p:pic>
        <p:nvPicPr>
          <p:cNvPr id="88" name="Google Shape;88;p17" title="Output Volre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00" y="193341"/>
            <a:ext cx="8628400" cy="64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-25" y="0"/>
            <a:ext cx="9144000" cy="13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/>
              <a:t>PERFILAMENTO</a:t>
            </a:r>
            <a:endParaRPr/>
          </a:p>
        </p:txBody>
      </p:sp>
      <p:pic>
        <p:nvPicPr>
          <p:cNvPr descr="Uma imagem contendo screenshot&#10;&#10;Descrição gerada com muito alta confiança" id="95" name="Google Shape;9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850" y="1463700"/>
            <a:ext cx="3421800" cy="518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pare&#10;&#10;Descrição gerada com muito alta confiança" id="96" name="Google Shape;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9175" y="1426075"/>
            <a:ext cx="2414650" cy="5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-25" y="0"/>
            <a:ext cx="9144000" cy="13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VETORIZAÇÃO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Laços com</a:t>
            </a:r>
            <a:endParaRPr sz="3000"/>
          </a:p>
          <a:p>
            <a:pPr indent="-4191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Recursividade</a:t>
            </a:r>
            <a:endParaRPr sz="3000"/>
          </a:p>
          <a:p>
            <a:pPr indent="-4191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Complexidade</a:t>
            </a:r>
            <a:endParaRPr sz="3000"/>
          </a:p>
          <a:p>
            <a:pPr indent="-4191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Sem limite superior (while)</a:t>
            </a:r>
            <a:endParaRPr sz="3000"/>
          </a:p>
          <a:p>
            <a:pPr indent="-4191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Mudanças de fluxo (if’s e goto’s)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-48075" y="0"/>
            <a:ext cx="3348900" cy="68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92515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</a:pPr>
            <a:r>
              <a:rPr lang="en-US" sz="2800"/>
              <a:t>VETORIZAÇÃO</a:t>
            </a:r>
            <a:endParaRPr/>
          </a:p>
        </p:txBody>
      </p:sp>
      <p:pic>
        <p:nvPicPr>
          <p:cNvPr descr="Tela preta com letras brancas em fundo preto&#10;&#10;Descrição gerada com alta confiança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7234" y="675301"/>
            <a:ext cx="5267617" cy="19171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e computador com fundo preto&#10;&#10;Descrição gerada com alta confiança"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7234" y="3030043"/>
            <a:ext cx="5267617" cy="3182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/>
          <p:nvPr/>
        </p:nvCxnSpPr>
        <p:spPr>
          <a:xfrm flipH="1">
            <a:off x="5431800" y="5038725"/>
            <a:ext cx="930900" cy="120900"/>
          </a:xfrm>
          <a:prstGeom prst="straightConnector1">
            <a:avLst/>
          </a:prstGeom>
          <a:noFill/>
          <a:ln cap="flat" cmpd="sng" w="57150">
            <a:solidFill>
              <a:srgbClr val="CC412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5875">
              <a:srgbClr val="000000">
                <a:alpha val="67840"/>
              </a:srgbClr>
            </a:outerShdw>
          </a:effectLst>
        </p:spPr>
      </p:cxnSp>
      <p:cxnSp>
        <p:nvCxnSpPr>
          <p:cNvPr id="113" name="Google Shape;113;p20"/>
          <p:cNvCxnSpPr/>
          <p:nvPr/>
        </p:nvCxnSpPr>
        <p:spPr>
          <a:xfrm flipH="1">
            <a:off x="5431950" y="3533775"/>
            <a:ext cx="873600" cy="103500"/>
          </a:xfrm>
          <a:prstGeom prst="straightConnector1">
            <a:avLst/>
          </a:prstGeom>
          <a:noFill/>
          <a:ln cap="flat" cmpd="sng" w="57150">
            <a:solidFill>
              <a:srgbClr val="CC412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5875">
              <a:srgbClr val="000000">
                <a:alpha val="67840"/>
              </a:srgbClr>
            </a:outerShdw>
          </a:effectLst>
        </p:spPr>
      </p:cxn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-48075" y="-16025"/>
            <a:ext cx="3348900" cy="68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932163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VETORIZAÇÃO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ela de computador com texto preto sobre fundo branco&#10;&#10;Descrição gerada com alta confiança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9430" y="1103530"/>
            <a:ext cx="5029201" cy="4664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/>
          <p:nvPr/>
        </p:nvCxnSpPr>
        <p:spPr>
          <a:xfrm flipH="1">
            <a:off x="5591250" y="1619250"/>
            <a:ext cx="866700" cy="95400"/>
          </a:xfrm>
          <a:prstGeom prst="straightConnector1">
            <a:avLst/>
          </a:prstGeom>
          <a:noFill/>
          <a:ln cap="flat" cmpd="sng" w="57150">
            <a:solidFill>
              <a:srgbClr val="CC412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5875">
              <a:srgbClr val="000000">
                <a:alpha val="67840"/>
              </a:srgbClr>
            </a:outerShdw>
          </a:effectLst>
        </p:spPr>
      </p:cxnSp>
      <p:cxnSp>
        <p:nvCxnSpPr>
          <p:cNvPr id="124" name="Google Shape;124;p21"/>
          <p:cNvCxnSpPr/>
          <p:nvPr/>
        </p:nvCxnSpPr>
        <p:spPr>
          <a:xfrm flipH="1">
            <a:off x="5772225" y="4162425"/>
            <a:ext cx="866700" cy="95400"/>
          </a:xfrm>
          <a:prstGeom prst="straightConnector1">
            <a:avLst/>
          </a:prstGeom>
          <a:noFill/>
          <a:ln cap="flat" cmpd="sng" w="57150">
            <a:solidFill>
              <a:srgbClr val="CC412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5875">
              <a:srgbClr val="000000">
                <a:alpha val="6784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-48075" y="-16025"/>
            <a:ext cx="3348900" cy="18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DIFICULDADES</a:t>
            </a:r>
            <a:endParaRPr sz="2800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Código complexo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Macros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Artigo Base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Tela de computador com texto preto sobre fundo branco&#10;&#10;Descrição gerada com alta confiança" id="132" name="Google Shape;13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207" l="7522" r="6897" t="5001"/>
          <a:stretch/>
        </p:blipFill>
        <p:spPr>
          <a:xfrm>
            <a:off x="4370656" y="346195"/>
            <a:ext cx="3892200" cy="6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