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4660"/>
  </p:normalViewPr>
  <p:slideViewPr>
    <p:cSldViewPr snapToGrid="0">
      <p:cViewPr>
        <p:scale>
          <a:sx n="66" d="100"/>
          <a:sy n="66" d="100"/>
        </p:scale>
        <p:origin x="403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5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6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25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5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5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7E70-AFC9-4C0E-9107-1E0400ED79E4}" type="datetimeFigureOut">
              <a:rPr kumimoji="1" lang="ja-JP" altLang="en-US" smtClean="0"/>
              <a:t>2021/4/19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4F1-581F-46B4-B9C3-185C55E249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12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E222D77-D197-4252-9248-05DB9EA50708}"/>
              </a:ext>
            </a:extLst>
          </p:cNvPr>
          <p:cNvSpPr/>
          <p:nvPr/>
        </p:nvSpPr>
        <p:spPr>
          <a:xfrm>
            <a:off x="359229" y="1328658"/>
            <a:ext cx="1126670" cy="7483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255AF4-6A72-423A-BA4A-15EF768B52FE}"/>
              </a:ext>
            </a:extLst>
          </p:cNvPr>
          <p:cNvSpPr/>
          <p:nvPr/>
        </p:nvSpPr>
        <p:spPr>
          <a:xfrm>
            <a:off x="1485900" y="416379"/>
            <a:ext cx="16268700" cy="912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80F2DD6-10E2-4F7B-9837-8CC2DC6FD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4300"/>
              </p:ext>
            </p:extLst>
          </p:nvPr>
        </p:nvGraphicFramePr>
        <p:xfrm>
          <a:off x="359229" y="416379"/>
          <a:ext cx="17395371" cy="8395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742">
                  <a:extLst>
                    <a:ext uri="{9D8B030D-6E8A-4147-A177-3AD203B41FA5}">
                      <a16:colId xmlns:a16="http://schemas.microsoft.com/office/drawing/2014/main" val="544324457"/>
                    </a:ext>
                  </a:extLst>
                </a:gridCol>
                <a:gridCol w="8186058">
                  <a:extLst>
                    <a:ext uri="{9D8B030D-6E8A-4147-A177-3AD203B41FA5}">
                      <a16:colId xmlns:a16="http://schemas.microsoft.com/office/drawing/2014/main" val="705920201"/>
                    </a:ext>
                  </a:extLst>
                </a:gridCol>
                <a:gridCol w="8073571">
                  <a:extLst>
                    <a:ext uri="{9D8B030D-6E8A-4147-A177-3AD203B41FA5}">
                      <a16:colId xmlns:a16="http://schemas.microsoft.com/office/drawing/2014/main" val="2876539051"/>
                    </a:ext>
                  </a:extLst>
                </a:gridCol>
              </a:tblGrid>
              <a:tr h="90623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ユーザー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857976"/>
                  </a:ext>
                </a:extLst>
              </a:tr>
              <a:tr h="37447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ユーザー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6036"/>
                  </a:ext>
                </a:extLst>
              </a:tr>
              <a:tr h="3744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Flow</a:t>
                      </a:r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bot</a:t>
                      </a:r>
                      <a:endParaRPr kumimoji="1" lang="ja-JP" altLang="en-US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8970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D6F390-E439-4013-AD6A-CAC0C4888965}"/>
              </a:ext>
            </a:extLst>
          </p:cNvPr>
          <p:cNvSpPr txBox="1"/>
          <p:nvPr/>
        </p:nvSpPr>
        <p:spPr>
          <a:xfrm>
            <a:off x="677636" y="419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52DB1E-5F27-48DC-A5FD-E4630993659B}"/>
              </a:ext>
            </a:extLst>
          </p:cNvPr>
          <p:cNvSpPr txBox="1"/>
          <p:nvPr/>
        </p:nvSpPr>
        <p:spPr>
          <a:xfrm>
            <a:off x="359230" y="9966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投稿元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639143A-936A-4240-80C2-08CCDBA98424}"/>
              </a:ext>
            </a:extLst>
          </p:cNvPr>
          <p:cNvCxnSpPr>
            <a:cxnSpLocks/>
          </p:cNvCxnSpPr>
          <p:nvPr/>
        </p:nvCxnSpPr>
        <p:spPr>
          <a:xfrm>
            <a:off x="359230" y="416379"/>
            <a:ext cx="1126670" cy="885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D7BC25-BA3B-4944-B8D1-6218F46D0C11}"/>
              </a:ext>
            </a:extLst>
          </p:cNvPr>
          <p:cNvSpPr txBox="1"/>
          <p:nvPr/>
        </p:nvSpPr>
        <p:spPr>
          <a:xfrm>
            <a:off x="12558403" y="2607846"/>
            <a:ext cx="261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N/A</a:t>
            </a:r>
          </a:p>
          <a:p>
            <a:pPr algn="ctr"/>
            <a:r>
              <a:rPr kumimoji="1" lang="en-US" altLang="ja-JP" sz="2400" dirty="0"/>
              <a:t>(Graph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API</a:t>
            </a:r>
            <a:r>
              <a:rPr kumimoji="1" lang="ja-JP" altLang="en-US" sz="2400" dirty="0"/>
              <a:t> が必要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5C93330-7136-421F-9D03-B3CD7AA12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 b="855"/>
          <a:stretch/>
        </p:blipFill>
        <p:spPr>
          <a:xfrm>
            <a:off x="1592899" y="1412081"/>
            <a:ext cx="3277745" cy="157786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4E6A7F6-585B-4F08-B5BF-C42B6F53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98" y="5331588"/>
            <a:ext cx="3319907" cy="120723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4D8F72E-33C5-4823-A4A4-D2744460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799" y="6987720"/>
            <a:ext cx="3319907" cy="166243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F2C7754-948D-4F26-8F8D-8F6A99E4F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652" y="3218047"/>
            <a:ext cx="3277745" cy="178737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7AAA51-0962-4444-B99F-176D920B48AD}"/>
              </a:ext>
            </a:extLst>
          </p:cNvPr>
          <p:cNvSpPr txBox="1"/>
          <p:nvPr/>
        </p:nvSpPr>
        <p:spPr>
          <a:xfrm>
            <a:off x="4790835" y="1623801"/>
            <a:ext cx="4602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メッセージを投稿する</a:t>
            </a:r>
            <a:r>
              <a:rPr kumimoji="1" lang="en-US" altLang="ja-JP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(V3)</a:t>
            </a: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従来から提供されていたメッセージ投稿アクション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HTML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での装飾をサポート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件名あり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A358E2-BF2F-4003-94D6-259DCD6761C4}"/>
              </a:ext>
            </a:extLst>
          </p:cNvPr>
          <p:cNvSpPr txBox="1"/>
          <p:nvPr/>
        </p:nvSpPr>
        <p:spPr>
          <a:xfrm>
            <a:off x="4870644" y="3438843"/>
            <a:ext cx="413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チャットまたはチャネルでメッセージを投稿する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新しく提供された統合メッセージアクション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投稿者・投稿先を指定可能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HTML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での装飾をサポート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件名あり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349C09A-2EB1-451A-8343-2D8EDBE2FBBC}"/>
              </a:ext>
            </a:extLst>
          </p:cNvPr>
          <p:cNvSpPr/>
          <p:nvPr/>
        </p:nvSpPr>
        <p:spPr>
          <a:xfrm>
            <a:off x="2400300" y="7777163"/>
            <a:ext cx="609600" cy="90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30262B-14E3-4347-A71F-F874EB98C25D}"/>
              </a:ext>
            </a:extLst>
          </p:cNvPr>
          <p:cNvSpPr txBox="1"/>
          <p:nvPr/>
        </p:nvSpPr>
        <p:spPr>
          <a:xfrm>
            <a:off x="4853227" y="5430626"/>
            <a:ext cx="46858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メッセージをフローボットとしてチャンネルに投稿する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Flow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bot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からのメッセージ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装飾はマークダウン形式のみ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件名あり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7C5FA6-3C8F-4E8D-8F4D-71DE28063C5D}"/>
              </a:ext>
            </a:extLst>
          </p:cNvPr>
          <p:cNvSpPr txBox="1"/>
          <p:nvPr/>
        </p:nvSpPr>
        <p:spPr>
          <a:xfrm>
            <a:off x="4860847" y="7237775"/>
            <a:ext cx="4685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チャットまたはチャネルでメッセージを投稿する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統合されたメッセージアクションで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Flow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bot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を指定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装飾は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HTML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とマークダウン形式の両方をサポート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件名なし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5D1D16C-D2EF-4E9C-B3B3-9268885EC862}"/>
              </a:ext>
            </a:extLst>
          </p:cNvPr>
          <p:cNvSpPr/>
          <p:nvPr/>
        </p:nvSpPr>
        <p:spPr>
          <a:xfrm>
            <a:off x="2366010" y="7304183"/>
            <a:ext cx="662940" cy="173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BAD6ECF-8F02-49C0-AEA3-10AF88DE4777}"/>
              </a:ext>
            </a:extLst>
          </p:cNvPr>
          <p:cNvSpPr/>
          <p:nvPr/>
        </p:nvSpPr>
        <p:spPr>
          <a:xfrm>
            <a:off x="2373630" y="7520512"/>
            <a:ext cx="662940" cy="173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42F137F-6401-43C9-BE57-D2FB9743C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857" y="5150262"/>
            <a:ext cx="3286498" cy="156989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2538851-685A-4BE7-B82A-CC0F232E1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8253" y="7156568"/>
            <a:ext cx="3278878" cy="1422164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31A843-7BC7-4946-B36C-FF007934A963}"/>
              </a:ext>
            </a:extLst>
          </p:cNvPr>
          <p:cNvSpPr txBox="1"/>
          <p:nvPr/>
        </p:nvSpPr>
        <p:spPr>
          <a:xfrm>
            <a:off x="13027355" y="5350431"/>
            <a:ext cx="46858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メッセージをフローボットとしてユーザーに投稿する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Flow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bot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からユーザーへの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メッセージ投稿アクション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装飾はマークダウン形式のみ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件名の他に通知に表示される概要を指定可能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5356D80-C108-495A-9AE4-229FD66A71D8}"/>
              </a:ext>
            </a:extLst>
          </p:cNvPr>
          <p:cNvSpPr txBox="1"/>
          <p:nvPr/>
        </p:nvSpPr>
        <p:spPr>
          <a:xfrm>
            <a:off x="13089573" y="7236945"/>
            <a:ext cx="46217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チャットまたはチャネルでメッセージを投稿する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統合されたメッセージアクションにおける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  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Flow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bot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→ユーザーへのメッセージアクション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装飾は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HTML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とマークダウン形式の両方をサポート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件名、概要の指定は不可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033BC5FA-56CA-4DB5-BF50-EC56B11ED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87186" y="6519982"/>
            <a:ext cx="1048970" cy="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E222D77-D197-4252-9248-05DB9EA50708}"/>
              </a:ext>
            </a:extLst>
          </p:cNvPr>
          <p:cNvSpPr/>
          <p:nvPr/>
        </p:nvSpPr>
        <p:spPr>
          <a:xfrm>
            <a:off x="359229" y="1328658"/>
            <a:ext cx="1126670" cy="9642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255AF4-6A72-423A-BA4A-15EF768B52FE}"/>
              </a:ext>
            </a:extLst>
          </p:cNvPr>
          <p:cNvSpPr/>
          <p:nvPr/>
        </p:nvSpPr>
        <p:spPr>
          <a:xfrm>
            <a:off x="1485900" y="416379"/>
            <a:ext cx="16878300" cy="912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80F2DD6-10E2-4F7B-9837-8CC2DC6FD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13265"/>
              </p:ext>
            </p:extLst>
          </p:nvPr>
        </p:nvGraphicFramePr>
        <p:xfrm>
          <a:off x="359229" y="416378"/>
          <a:ext cx="18004971" cy="10554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873">
                  <a:extLst>
                    <a:ext uri="{9D8B030D-6E8A-4147-A177-3AD203B41FA5}">
                      <a16:colId xmlns:a16="http://schemas.microsoft.com/office/drawing/2014/main" val="544324457"/>
                    </a:ext>
                  </a:extLst>
                </a:gridCol>
                <a:gridCol w="8335173">
                  <a:extLst>
                    <a:ext uri="{9D8B030D-6E8A-4147-A177-3AD203B41FA5}">
                      <a16:colId xmlns:a16="http://schemas.microsoft.com/office/drawing/2014/main" val="705920201"/>
                    </a:ext>
                  </a:extLst>
                </a:gridCol>
                <a:gridCol w="8543925">
                  <a:extLst>
                    <a:ext uri="{9D8B030D-6E8A-4147-A177-3AD203B41FA5}">
                      <a16:colId xmlns:a16="http://schemas.microsoft.com/office/drawing/2014/main" val="2876539051"/>
                    </a:ext>
                  </a:extLst>
                </a:gridCol>
              </a:tblGrid>
              <a:tr h="92982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ユーザー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857976"/>
                  </a:ext>
                </a:extLst>
              </a:tr>
              <a:tr h="46379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なし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6036"/>
                  </a:ext>
                </a:extLst>
              </a:tr>
              <a:tr h="49867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あり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8970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D6F390-E439-4013-AD6A-CAC0C4888965}"/>
              </a:ext>
            </a:extLst>
          </p:cNvPr>
          <p:cNvSpPr txBox="1"/>
          <p:nvPr/>
        </p:nvSpPr>
        <p:spPr>
          <a:xfrm>
            <a:off x="677636" y="419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52DB1E-5F27-48DC-A5FD-E4630993659B}"/>
              </a:ext>
            </a:extLst>
          </p:cNvPr>
          <p:cNvSpPr txBox="1"/>
          <p:nvPr/>
        </p:nvSpPr>
        <p:spPr>
          <a:xfrm>
            <a:off x="359228" y="10247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639143A-936A-4240-80C2-08CCDBA98424}"/>
              </a:ext>
            </a:extLst>
          </p:cNvPr>
          <p:cNvCxnSpPr>
            <a:cxnSpLocks/>
          </p:cNvCxnSpPr>
          <p:nvPr/>
        </p:nvCxnSpPr>
        <p:spPr>
          <a:xfrm>
            <a:off x="359230" y="416379"/>
            <a:ext cx="1126670" cy="885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7AAA51-0962-4444-B99F-176D920B48AD}"/>
              </a:ext>
            </a:extLst>
          </p:cNvPr>
          <p:cNvSpPr txBox="1"/>
          <p:nvPr/>
        </p:nvSpPr>
        <p:spPr>
          <a:xfrm>
            <a:off x="4790835" y="1623801"/>
            <a:ext cx="50257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独自のアダプティブ カードをフロー ボットとして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チャンネルに投稿する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JSON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を直接指定する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スキーマは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1.2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件名を指定可能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アクション実行者のメールアドレスがメッセージ下部に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表示される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A358E2-BF2F-4003-94D6-259DCD6761C4}"/>
              </a:ext>
            </a:extLst>
          </p:cNvPr>
          <p:cNvSpPr txBox="1"/>
          <p:nvPr/>
        </p:nvSpPr>
        <p:spPr>
          <a:xfrm>
            <a:off x="4790835" y="3912064"/>
            <a:ext cx="4554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チャットやチャネルにアダプティブ カードを投稿する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新しく提供された統合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 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JSON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を直接指定する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スキーマは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1.2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件名は指定不可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349C09A-2EB1-451A-8343-2D8EDBE2FBBC}"/>
              </a:ext>
            </a:extLst>
          </p:cNvPr>
          <p:cNvSpPr/>
          <p:nvPr/>
        </p:nvSpPr>
        <p:spPr>
          <a:xfrm>
            <a:off x="2400300" y="7777163"/>
            <a:ext cx="609600" cy="90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30262B-14E3-4347-A71F-F874EB98C25D}"/>
              </a:ext>
            </a:extLst>
          </p:cNvPr>
          <p:cNvSpPr txBox="1"/>
          <p:nvPr/>
        </p:nvSpPr>
        <p:spPr>
          <a:xfrm>
            <a:off x="4743117" y="6286945"/>
            <a:ext cx="5141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アダプティブカードを</a:t>
            </a:r>
            <a:r>
              <a:rPr kumimoji="1" lang="en-US" altLang="ja-JP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Teams</a:t>
            </a:r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チャネルに投稿して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応答を待機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従来から提供されていたユーザーからのアクションを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フローに返せるタイプの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 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試験的機能を有効にすると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Power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Automate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編集画面で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カードデザイナーが開く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チャネルの誰かが応答したらフローの後続処理が実行され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るので早い者勝ち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7C5FA6-3C8F-4E8D-8F4D-71DE28063C5D}"/>
              </a:ext>
            </a:extLst>
          </p:cNvPr>
          <p:cNvSpPr txBox="1"/>
          <p:nvPr/>
        </p:nvSpPr>
        <p:spPr>
          <a:xfrm>
            <a:off x="4883011" y="8582742"/>
            <a:ext cx="48461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アダプティブカードを投稿して応答を待機する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統合された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アクションの、応答を待つ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バージョン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カードデザイナーが使えない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応答した後にアップデートされたカードには、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アクション実行者のメールアドレスが表示される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36E7FEEF-37F6-4493-99A1-A12768027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r="1055"/>
          <a:stretch/>
        </p:blipFill>
        <p:spPr>
          <a:xfrm>
            <a:off x="1601652" y="1376511"/>
            <a:ext cx="3254253" cy="191532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0A54720-257F-4183-847D-6CE91822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44" y="3777162"/>
            <a:ext cx="3203669" cy="213257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4B0B71F-D012-4784-B9A2-441632783367}"/>
              </a:ext>
            </a:extLst>
          </p:cNvPr>
          <p:cNvSpPr/>
          <p:nvPr/>
        </p:nvSpPr>
        <p:spPr>
          <a:xfrm>
            <a:off x="2444750" y="4107068"/>
            <a:ext cx="520700" cy="9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C9D0FC-98D4-4EAF-A7D7-BBC1CACC8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702" y="3883199"/>
            <a:ext cx="3140279" cy="1872902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1301216-938F-428B-802F-5B9C8A56BCCC}"/>
              </a:ext>
            </a:extLst>
          </p:cNvPr>
          <p:cNvSpPr txBox="1"/>
          <p:nvPr/>
        </p:nvSpPr>
        <p:spPr>
          <a:xfrm>
            <a:off x="13062903" y="1642851"/>
            <a:ext cx="50257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独自のアダプティブ カードをフロー ボットとして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ユーザーに投稿する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JSON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を直接指定する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スキーマは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1.2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件名を指定可能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アクション実行者のメールアドレスがメッセージ下部に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表示される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概要を指定可能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33A3FBC-90DF-42C8-BAEB-F16097141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4756" y="1394674"/>
            <a:ext cx="3160225" cy="2254608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71E772C-16C2-4DBD-B90D-CBF1101A0623}"/>
              </a:ext>
            </a:extLst>
          </p:cNvPr>
          <p:cNvSpPr txBox="1"/>
          <p:nvPr/>
        </p:nvSpPr>
        <p:spPr>
          <a:xfrm>
            <a:off x="13062903" y="3900446"/>
            <a:ext cx="4554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チャットやチャネルにアダプティブ カードを投稿する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新しく提供された統合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 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JSON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を直接指定する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スキーマは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1.2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件名・概要の指定は不可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9FC8D7D-C3CF-4A70-BF95-70F9BDEA7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270" y="6139102"/>
            <a:ext cx="3254253" cy="16198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B3665DB-746B-4627-BE29-44D908215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34" y="8558139"/>
            <a:ext cx="3201439" cy="156989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6F094B-C014-49FB-8300-65AE6BE08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7422" y="8582742"/>
            <a:ext cx="3186628" cy="1358863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13A485-B520-46E9-834F-EA48A767B57F}"/>
              </a:ext>
            </a:extLst>
          </p:cNvPr>
          <p:cNvSpPr txBox="1"/>
          <p:nvPr/>
        </p:nvSpPr>
        <p:spPr>
          <a:xfrm>
            <a:off x="13114050" y="8600045"/>
            <a:ext cx="48461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アダプティブカードを投稿して応答を待機する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統合された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アクションの、応答を待つ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バージョン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カードデザイナーが使えない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受信者は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アクションで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人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応答した後にアップデートされたカードには、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アクション実行者のメールアドレスが表示される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B55C0A6-A062-4A77-852F-BAB1E3748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4268" y="6149765"/>
            <a:ext cx="3254253" cy="1948683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62DBE5-A934-48EC-B3E9-637819194298}"/>
              </a:ext>
            </a:extLst>
          </p:cNvPr>
          <p:cNvSpPr txBox="1"/>
          <p:nvPr/>
        </p:nvSpPr>
        <p:spPr>
          <a:xfrm>
            <a:off x="13090115" y="6257142"/>
            <a:ext cx="50754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アダプティブカードを</a:t>
            </a:r>
            <a:r>
              <a:rPr kumimoji="1" lang="en-US" altLang="ja-JP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Teams</a:t>
            </a:r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ユーザーに投稿して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応答を待機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従来から提供されていたユーザーからのアクションを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フローに返せるタイプの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 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投稿アクション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試験的機能を有効にすると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Power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Automate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編集画面で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  カードデザイナーが開く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概要を指定可能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72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7345B3-4D27-431F-B4AE-3BF6DF5D4BAB}"/>
              </a:ext>
            </a:extLst>
          </p:cNvPr>
          <p:cNvSpPr/>
          <p:nvPr/>
        </p:nvSpPr>
        <p:spPr>
          <a:xfrm>
            <a:off x="4849586" y="2188029"/>
            <a:ext cx="857250" cy="236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2CEB869-1369-46AF-A1C4-FC4A4018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6" y="626614"/>
            <a:ext cx="5670550" cy="28142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08DE0BB-931C-43F1-B514-BAFC3DE9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7" y="3973508"/>
            <a:ext cx="5687225" cy="281421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10AE33-7F83-4F56-8D78-E89043CD6EA8}"/>
              </a:ext>
            </a:extLst>
          </p:cNvPr>
          <p:cNvSpPr/>
          <p:nvPr/>
        </p:nvSpPr>
        <p:spPr>
          <a:xfrm>
            <a:off x="391886" y="4449536"/>
            <a:ext cx="2767693" cy="35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D0CF0E-7969-421A-971F-05B3A497EA3E}"/>
              </a:ext>
            </a:extLst>
          </p:cNvPr>
          <p:cNvSpPr txBox="1"/>
          <p:nvPr/>
        </p:nvSpPr>
        <p:spPr>
          <a:xfrm>
            <a:off x="6010622" y="909426"/>
            <a:ext cx="5923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チャネル内でアダプティブカードを使用して返信する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チャネル内の投稿への返信に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を利用できるように！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返信先のメッセージ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が必要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返信に返信はできない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3DFF39-C129-4787-88EC-9C49CA9D5A4E}"/>
              </a:ext>
            </a:extLst>
          </p:cNvPr>
          <p:cNvSpPr txBox="1"/>
          <p:nvPr/>
        </p:nvSpPr>
        <p:spPr>
          <a:xfrm>
            <a:off x="6010622" y="4071726"/>
            <a:ext cx="6282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チャットやチャネルにアダプティブカードを投稿する</a:t>
            </a:r>
            <a:endParaRPr kumimoji="1" lang="en-US" altLang="ja-JP" sz="1400" b="1" u="sng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統合版アクションではユーザーとしても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Adaptive Card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を投稿可能に！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ただしユーザーからはチャネルに対してのみ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件名を指定できる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5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676</Words>
  <Application>Microsoft Office PowerPoint</Application>
  <PresentationFormat>A3 297x420 mm</PresentationFormat>
  <Paragraphs>105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HG丸ｺﾞｼｯｸM-PRO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Nagao, Hiroaki</dc:creator>
  <cp:lastModifiedBy>Nagao, Hiroaki</cp:lastModifiedBy>
  <cp:revision>9</cp:revision>
  <dcterms:created xsi:type="dcterms:W3CDTF">2021-04-19T05:17:20Z</dcterms:created>
  <dcterms:modified xsi:type="dcterms:W3CDTF">2021-04-19T07:09:39Z</dcterms:modified>
</cp:coreProperties>
</file>