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4" r:id="rId5"/>
    <p:sldId id="265" r:id="rId6"/>
    <p:sldId id="266" r:id="rId7"/>
    <p:sldId id="269" r:id="rId8"/>
    <p:sldId id="267" r:id="rId9"/>
    <p:sldId id="268" r:id="rId10"/>
    <p:sldId id="270" r:id="rId11"/>
    <p:sldId id="271" r:id="rId12"/>
    <p:sldId id="272" r:id="rId13"/>
    <p:sldId id="285" r:id="rId14"/>
    <p:sldId id="273" r:id="rId15"/>
    <p:sldId id="274" r:id="rId16"/>
    <p:sldId id="287" r:id="rId17"/>
    <p:sldId id="275" r:id="rId18"/>
    <p:sldId id="276" r:id="rId19"/>
    <p:sldId id="286" r:id="rId20"/>
    <p:sldId id="284" r:id="rId21"/>
    <p:sldId id="277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397C1-A24F-4DE0-92C1-7F3F0026203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8DA942-5272-4A36-B8C5-7843D1F2EF07}">
      <dgm:prSet/>
      <dgm:spPr/>
      <dgm:t>
        <a:bodyPr/>
        <a:lstStyle/>
        <a:p>
          <a:r>
            <a:rPr lang="ja-JP" dirty="0"/>
            <a:t>各種</a:t>
          </a:r>
          <a:r>
            <a:rPr lang="en-US" dirty="0"/>
            <a:t>SaaS</a:t>
          </a:r>
          <a:r>
            <a:rPr lang="ja-JP" dirty="0"/>
            <a:t>とのデータ接続は大変</a:t>
          </a:r>
          <a:endParaRPr lang="en-US" altLang="ja-JP" dirty="0"/>
        </a:p>
        <a:p>
          <a:r>
            <a:rPr lang="ja-JP" dirty="0"/>
            <a:t>だけどローコード開発・市民開発では必須</a:t>
          </a:r>
          <a:endParaRPr lang="en-US" dirty="0"/>
        </a:p>
      </dgm:t>
    </dgm:pt>
    <dgm:pt modelId="{BA71F1AA-2B6D-446A-B63B-078DEC017471}" type="parTrans" cxnId="{4AC64881-B34D-412A-AD4F-87ADEF78EE87}">
      <dgm:prSet/>
      <dgm:spPr/>
      <dgm:t>
        <a:bodyPr/>
        <a:lstStyle/>
        <a:p>
          <a:endParaRPr lang="en-US"/>
        </a:p>
      </dgm:t>
    </dgm:pt>
    <dgm:pt modelId="{E5CAE04E-5E28-4DC3-B842-568CAFFEEA4B}" type="sibTrans" cxnId="{4AC64881-B34D-412A-AD4F-87ADEF78EE87}">
      <dgm:prSet/>
      <dgm:spPr/>
      <dgm:t>
        <a:bodyPr/>
        <a:lstStyle/>
        <a:p>
          <a:endParaRPr lang="en-US"/>
        </a:p>
      </dgm:t>
    </dgm:pt>
    <dgm:pt modelId="{A0E35EAB-EA00-4619-95FC-A74F958C989E}">
      <dgm:prSet/>
      <dgm:spPr/>
      <dgm:t>
        <a:bodyPr/>
        <a:lstStyle/>
        <a:p>
          <a:r>
            <a:rPr lang="en-US" dirty="0"/>
            <a:t>Power Platform</a:t>
          </a:r>
          <a:r>
            <a:rPr lang="ja-JP" dirty="0"/>
            <a:t>は多数のコネクターによって市民開発を加速させている</a:t>
          </a:r>
          <a:endParaRPr lang="en-US" dirty="0"/>
        </a:p>
      </dgm:t>
    </dgm:pt>
    <dgm:pt modelId="{86A360B9-9CE6-4CE3-8B92-28DB38919E68}" type="parTrans" cxnId="{A4209BA9-12A0-4B70-A705-20BBF1F6A325}">
      <dgm:prSet/>
      <dgm:spPr/>
      <dgm:t>
        <a:bodyPr/>
        <a:lstStyle/>
        <a:p>
          <a:endParaRPr lang="en-US"/>
        </a:p>
      </dgm:t>
    </dgm:pt>
    <dgm:pt modelId="{E4E7158E-0303-405F-B504-5342A45407DE}" type="sibTrans" cxnId="{A4209BA9-12A0-4B70-A705-20BBF1F6A325}">
      <dgm:prSet/>
      <dgm:spPr/>
      <dgm:t>
        <a:bodyPr/>
        <a:lstStyle/>
        <a:p>
          <a:endParaRPr lang="en-US"/>
        </a:p>
      </dgm:t>
    </dgm:pt>
    <dgm:pt modelId="{0677DEF5-1B35-465A-8189-37F69D6FCD20}">
      <dgm:prSet/>
      <dgm:spPr/>
      <dgm:t>
        <a:bodyPr/>
        <a:lstStyle/>
        <a:p>
          <a:r>
            <a:rPr lang="en-US" dirty="0"/>
            <a:t>CData Connect Cloud</a:t>
          </a:r>
          <a:r>
            <a:rPr lang="ja-JP" dirty="0"/>
            <a:t> は 各種</a:t>
          </a:r>
          <a:r>
            <a:rPr lang="en-US" dirty="0"/>
            <a:t>SaaS</a:t>
          </a:r>
          <a:r>
            <a:rPr lang="ja-JP" dirty="0"/>
            <a:t>の </a:t>
          </a:r>
          <a:r>
            <a:rPr lang="en-US" dirty="0"/>
            <a:t>API</a:t>
          </a:r>
          <a:r>
            <a:rPr lang="ja-JP" dirty="0"/>
            <a:t>仕様差分を吸収、統一した</a:t>
          </a:r>
          <a:r>
            <a:rPr lang="en-US" altLang="ja-JP" dirty="0"/>
            <a:t> SQL </a:t>
          </a:r>
          <a:r>
            <a:rPr lang="en-US" dirty="0"/>
            <a:t>IF</a:t>
          </a:r>
          <a:r>
            <a:rPr lang="ja-JP" dirty="0"/>
            <a:t>を提供</a:t>
          </a:r>
          <a:r>
            <a:rPr lang="ja-JP" altLang="en-US" dirty="0"/>
            <a:t>。データ接続の煩わしさを最大限緩和</a:t>
          </a:r>
          <a:endParaRPr lang="en-US" dirty="0"/>
        </a:p>
      </dgm:t>
    </dgm:pt>
    <dgm:pt modelId="{704540CF-4662-4B60-BF6F-04429C2942BB}" type="parTrans" cxnId="{674A8A4E-5DE1-4FFE-8AA4-8D72A93CAEDC}">
      <dgm:prSet/>
      <dgm:spPr/>
      <dgm:t>
        <a:bodyPr/>
        <a:lstStyle/>
        <a:p>
          <a:endParaRPr lang="en-US"/>
        </a:p>
      </dgm:t>
    </dgm:pt>
    <dgm:pt modelId="{8325E172-3A6F-4829-A341-C5393FCE3803}" type="sibTrans" cxnId="{674A8A4E-5DE1-4FFE-8AA4-8D72A93CAEDC}">
      <dgm:prSet/>
      <dgm:spPr/>
      <dgm:t>
        <a:bodyPr/>
        <a:lstStyle/>
        <a:p>
          <a:endParaRPr lang="en-US"/>
        </a:p>
      </dgm:t>
    </dgm:pt>
    <dgm:pt modelId="{932CFE38-949A-4603-A238-E54FF411EBB9}" type="pres">
      <dgm:prSet presAssocID="{654397C1-A24F-4DE0-92C1-7F3F002620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74DEDBD-57A1-4844-853C-39842CA5AB6B}" type="pres">
      <dgm:prSet presAssocID="{778DA942-5272-4A36-B8C5-7843D1F2EF07}" presName="parentText" presStyleLbl="node1" presStyleIdx="0" presStyleCnt="3" custScaleY="98419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3784690-9706-4C46-8214-AF89E17BE134}" type="pres">
      <dgm:prSet presAssocID="{E5CAE04E-5E28-4DC3-B842-568CAFFEEA4B}" presName="spacer" presStyleCnt="0"/>
      <dgm:spPr/>
    </dgm:pt>
    <dgm:pt modelId="{88450FC8-73F6-41A6-9748-C053272859F8}" type="pres">
      <dgm:prSet presAssocID="{A0E35EAB-EA00-4619-95FC-A74F958C989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E7BAFFE-7056-4525-8031-AA8CD3A018B5}" type="pres">
      <dgm:prSet presAssocID="{E4E7158E-0303-405F-B504-5342A45407DE}" presName="spacer" presStyleCnt="0"/>
      <dgm:spPr/>
    </dgm:pt>
    <dgm:pt modelId="{B77F158F-8FF1-4D75-990C-83C7A1F46BDD}" type="pres">
      <dgm:prSet presAssocID="{0677DEF5-1B35-465A-8189-37F69D6FCD2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7CD20E0-5943-4CB7-8D4D-3DA8FA78AEEB}" type="presOf" srcId="{654397C1-A24F-4DE0-92C1-7F3F00262034}" destId="{932CFE38-949A-4603-A238-E54FF411EBB9}" srcOrd="0" destOrd="0" presId="urn:microsoft.com/office/officeart/2005/8/layout/vList2"/>
    <dgm:cxn modelId="{B35B3395-C35D-4529-96C3-0C8A7EFEDFEA}" type="presOf" srcId="{778DA942-5272-4A36-B8C5-7843D1F2EF07}" destId="{174DEDBD-57A1-4844-853C-39842CA5AB6B}" srcOrd="0" destOrd="0" presId="urn:microsoft.com/office/officeart/2005/8/layout/vList2"/>
    <dgm:cxn modelId="{A690389B-A7DB-442B-85AB-7DA859DE372D}" type="presOf" srcId="{0677DEF5-1B35-465A-8189-37F69D6FCD20}" destId="{B77F158F-8FF1-4D75-990C-83C7A1F46BDD}" srcOrd="0" destOrd="0" presId="urn:microsoft.com/office/officeart/2005/8/layout/vList2"/>
    <dgm:cxn modelId="{674A8A4E-5DE1-4FFE-8AA4-8D72A93CAEDC}" srcId="{654397C1-A24F-4DE0-92C1-7F3F00262034}" destId="{0677DEF5-1B35-465A-8189-37F69D6FCD20}" srcOrd="2" destOrd="0" parTransId="{704540CF-4662-4B60-BF6F-04429C2942BB}" sibTransId="{8325E172-3A6F-4829-A341-C5393FCE3803}"/>
    <dgm:cxn modelId="{A66B0E81-6C9B-4FE2-B94E-FB1DBC11D343}" type="presOf" srcId="{A0E35EAB-EA00-4619-95FC-A74F958C989E}" destId="{88450FC8-73F6-41A6-9748-C053272859F8}" srcOrd="0" destOrd="0" presId="urn:microsoft.com/office/officeart/2005/8/layout/vList2"/>
    <dgm:cxn modelId="{4AC64881-B34D-412A-AD4F-87ADEF78EE87}" srcId="{654397C1-A24F-4DE0-92C1-7F3F00262034}" destId="{778DA942-5272-4A36-B8C5-7843D1F2EF07}" srcOrd="0" destOrd="0" parTransId="{BA71F1AA-2B6D-446A-B63B-078DEC017471}" sibTransId="{E5CAE04E-5E28-4DC3-B842-568CAFFEEA4B}"/>
    <dgm:cxn modelId="{A4209BA9-12A0-4B70-A705-20BBF1F6A325}" srcId="{654397C1-A24F-4DE0-92C1-7F3F00262034}" destId="{A0E35EAB-EA00-4619-95FC-A74F958C989E}" srcOrd="1" destOrd="0" parTransId="{86A360B9-9CE6-4CE3-8B92-28DB38919E68}" sibTransId="{E4E7158E-0303-405F-B504-5342A45407DE}"/>
    <dgm:cxn modelId="{BDA8D8FC-9F45-4C8D-8877-CB5A70510775}" type="presParOf" srcId="{932CFE38-949A-4603-A238-E54FF411EBB9}" destId="{174DEDBD-57A1-4844-853C-39842CA5AB6B}" srcOrd="0" destOrd="0" presId="urn:microsoft.com/office/officeart/2005/8/layout/vList2"/>
    <dgm:cxn modelId="{A6624F1B-EEA1-4619-8201-D00BBC837C10}" type="presParOf" srcId="{932CFE38-949A-4603-A238-E54FF411EBB9}" destId="{23784690-9706-4C46-8214-AF89E17BE134}" srcOrd="1" destOrd="0" presId="urn:microsoft.com/office/officeart/2005/8/layout/vList2"/>
    <dgm:cxn modelId="{3D1BC186-8D38-40AB-99FA-A991394C8D5B}" type="presParOf" srcId="{932CFE38-949A-4603-A238-E54FF411EBB9}" destId="{88450FC8-73F6-41A6-9748-C053272859F8}" srcOrd="2" destOrd="0" presId="urn:microsoft.com/office/officeart/2005/8/layout/vList2"/>
    <dgm:cxn modelId="{9E4FB734-1C0F-4216-A55E-E81323E3E500}" type="presParOf" srcId="{932CFE38-949A-4603-A238-E54FF411EBB9}" destId="{2E7BAFFE-7056-4525-8031-AA8CD3A018B5}" srcOrd="3" destOrd="0" presId="urn:microsoft.com/office/officeart/2005/8/layout/vList2"/>
    <dgm:cxn modelId="{6431CF3A-F922-489B-8626-3FBFFC8FA22D}" type="presParOf" srcId="{932CFE38-949A-4603-A238-E54FF411EBB9}" destId="{B77F158F-8FF1-4D75-990C-83C7A1F46BD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DEDBD-57A1-4844-853C-39842CA5AB6B}">
      <dsp:nvSpPr>
        <dsp:cNvPr id="0" name=""/>
        <dsp:cNvSpPr/>
      </dsp:nvSpPr>
      <dsp:spPr>
        <a:xfrm>
          <a:off x="0" y="27694"/>
          <a:ext cx="10890598" cy="11802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sz="2400" kern="1200" dirty="0"/>
            <a:t>各種</a:t>
          </a:r>
          <a:r>
            <a:rPr lang="en-US" sz="2400" kern="1200" dirty="0"/>
            <a:t>SaaS</a:t>
          </a:r>
          <a:r>
            <a:rPr lang="ja-JP" sz="2400" kern="1200" dirty="0"/>
            <a:t>とのデータ接続は大変</a:t>
          </a:r>
          <a:endParaRPr lang="en-US" altLang="ja-JP" sz="24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sz="2400" kern="1200" dirty="0"/>
            <a:t>だけどローコード開発・市民開発では必須</a:t>
          </a:r>
          <a:endParaRPr lang="en-US" sz="2400" kern="1200" dirty="0"/>
        </a:p>
      </dsp:txBody>
      <dsp:txXfrm>
        <a:off x="57617" y="85311"/>
        <a:ext cx="10775364" cy="1065055"/>
      </dsp:txXfrm>
    </dsp:sp>
    <dsp:sp modelId="{88450FC8-73F6-41A6-9748-C053272859F8}">
      <dsp:nvSpPr>
        <dsp:cNvPr id="0" name=""/>
        <dsp:cNvSpPr/>
      </dsp:nvSpPr>
      <dsp:spPr>
        <a:xfrm>
          <a:off x="0" y="1279983"/>
          <a:ext cx="10890598" cy="119925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Power Platform</a:t>
          </a:r>
          <a:r>
            <a:rPr lang="ja-JP" sz="2400" kern="1200" dirty="0"/>
            <a:t>は多数のコネクターによって市民開発を加速させている</a:t>
          </a:r>
          <a:endParaRPr lang="en-US" sz="2400" kern="1200" dirty="0"/>
        </a:p>
      </dsp:txBody>
      <dsp:txXfrm>
        <a:off x="58543" y="1338526"/>
        <a:ext cx="10773512" cy="1082164"/>
      </dsp:txXfrm>
    </dsp:sp>
    <dsp:sp modelId="{B77F158F-8FF1-4D75-990C-83C7A1F46BDD}">
      <dsp:nvSpPr>
        <dsp:cNvPr id="0" name=""/>
        <dsp:cNvSpPr/>
      </dsp:nvSpPr>
      <dsp:spPr>
        <a:xfrm>
          <a:off x="0" y="2551233"/>
          <a:ext cx="10890598" cy="119925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CData Connect Cloud</a:t>
          </a:r>
          <a:r>
            <a:rPr lang="ja-JP" sz="2400" kern="1200" dirty="0"/>
            <a:t> は 各種</a:t>
          </a:r>
          <a:r>
            <a:rPr lang="en-US" sz="2400" kern="1200" dirty="0"/>
            <a:t>SaaS</a:t>
          </a:r>
          <a:r>
            <a:rPr lang="ja-JP" sz="2400" kern="1200" dirty="0"/>
            <a:t>の </a:t>
          </a:r>
          <a:r>
            <a:rPr lang="en-US" sz="2400" kern="1200" dirty="0"/>
            <a:t>API</a:t>
          </a:r>
          <a:r>
            <a:rPr lang="ja-JP" sz="2400" kern="1200" dirty="0"/>
            <a:t>仕様差分を吸収、統一した</a:t>
          </a:r>
          <a:r>
            <a:rPr lang="en-US" altLang="ja-JP" sz="2400" kern="1200" dirty="0"/>
            <a:t> SQL </a:t>
          </a:r>
          <a:r>
            <a:rPr lang="en-US" sz="2400" kern="1200" dirty="0"/>
            <a:t>IF</a:t>
          </a:r>
          <a:r>
            <a:rPr lang="ja-JP" sz="2400" kern="1200" dirty="0"/>
            <a:t>を提供</a:t>
          </a:r>
          <a:r>
            <a:rPr lang="ja-JP" altLang="en-US" sz="2400" kern="1200" dirty="0"/>
            <a:t>。データ接続の煩わしさを最大限緩和</a:t>
          </a:r>
          <a:endParaRPr lang="en-US" sz="2400" kern="1200" dirty="0"/>
        </a:p>
      </dsp:txBody>
      <dsp:txXfrm>
        <a:off x="58543" y="2609776"/>
        <a:ext cx="10773512" cy="1082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570-A00D-4D97-8F7A-5E03D389F495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4B46-226A-4FC1-A850-7BB48EA96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58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570-A00D-4D97-8F7A-5E03D389F495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4B46-226A-4FC1-A850-7BB48EA96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63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570-A00D-4D97-8F7A-5E03D389F495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4B46-226A-4FC1-A850-7BB48EA96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60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570-A00D-4D97-8F7A-5E03D389F495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4B46-226A-4FC1-A850-7BB48EA96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74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570-A00D-4D97-8F7A-5E03D389F495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4B46-226A-4FC1-A850-7BB48EA96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2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570-A00D-4D97-8F7A-5E03D389F495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4B46-226A-4FC1-A850-7BB48EA96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95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570-A00D-4D97-8F7A-5E03D389F495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4B46-226A-4FC1-A850-7BB48EA96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66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570-A00D-4D97-8F7A-5E03D389F495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4B46-226A-4FC1-A850-7BB48EA96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570-A00D-4D97-8F7A-5E03D389F495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4B46-226A-4FC1-A850-7BB48EA96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58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A85570-A00D-4D97-8F7A-5E03D389F495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DF4B46-226A-4FC1-A850-7BB48EA96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26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570-A00D-4D97-8F7A-5E03D389F495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4B46-226A-4FC1-A850-7BB48EA96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88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A85570-A00D-4D97-8F7A-5E03D389F495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DF4B46-226A-4FC1-A850-7BB48EA96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11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7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2E81145-55CD-488E-1848-F6022962B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7200" b="0" i="0" dirty="0">
                <a:solidFill>
                  <a:srgbClr val="444444"/>
                </a:solidFill>
                <a:effectLst/>
                <a:latin typeface="Lucida Grande"/>
              </a:rPr>
              <a:t>ローコード開発におけるデータ接続の重要性</a:t>
            </a:r>
            <a:endParaRPr kumimoji="1" lang="ja-JP" altLang="en-US" sz="7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5BD9528C-813F-7EC3-41EE-093ED4BDB604}"/>
              </a:ext>
            </a:extLst>
          </p:cNvPr>
          <p:cNvSpPr txBox="1"/>
          <p:nvPr/>
        </p:nvSpPr>
        <p:spPr>
          <a:xfrm>
            <a:off x="8408020" y="4795024"/>
            <a:ext cx="346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Hiro (@mofumofu_dance)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845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7D2E9D3C-60AA-7DFF-AF84-832CEDC365FF}"/>
              </a:ext>
            </a:extLst>
          </p:cNvPr>
          <p:cNvSpPr txBox="1"/>
          <p:nvPr/>
        </p:nvSpPr>
        <p:spPr>
          <a:xfrm>
            <a:off x="1076030" y="3050123"/>
            <a:ext cx="10462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各種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SaaS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が提供している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API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をラップしたもの。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fontAlgn="base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認証情報の管理、リクエストの整形、レスポンスデータの処理 などをサービス側で実施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タイトル 4">
            <a:extLst>
              <a:ext uri="{FF2B5EF4-FFF2-40B4-BE49-F238E27FC236}">
                <a16:creationId xmlns:a16="http://schemas.microsoft.com/office/drawing/2014/main" xmlns="" id="{290EF965-862F-BB1B-AD77-1D825808B1D7}"/>
              </a:ext>
            </a:extLst>
          </p:cNvPr>
          <p:cNvSpPr txBox="1">
            <a:spLocks/>
          </p:cNvSpPr>
          <p:nvPr/>
        </p:nvSpPr>
        <p:spPr>
          <a:xfrm>
            <a:off x="917963" y="1072763"/>
            <a:ext cx="10779125" cy="1768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コネクターって？</a:t>
            </a:r>
            <a:endParaRPr lang="ja-JP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xmlns="" id="{379F2AFC-8482-7FCC-926C-F16C6932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31" y="3981412"/>
            <a:ext cx="1602965" cy="15312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122" name="Picture 2" descr="Authorization Code Flow">
            <a:extLst>
              <a:ext uri="{FF2B5EF4-FFF2-40B4-BE49-F238E27FC236}">
                <a16:creationId xmlns:a16="http://schemas.microsoft.com/office/drawing/2014/main" xmlns="" id="{AE4C56D4-59EE-73B1-A081-7D596D08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278" y="3932385"/>
            <a:ext cx="2260722" cy="162934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xmlns="" id="{A84BF927-2C75-BEC0-E1C0-45789C8FF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290" y="4747060"/>
            <a:ext cx="2424863" cy="1531297"/>
          </a:xfrm>
          <a:prstGeom prst="rect">
            <a:avLst/>
          </a:prstGeom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xmlns="" id="{AC95AB93-D22A-FBA3-CF4D-9FC3BE47DF48}"/>
              </a:ext>
            </a:extLst>
          </p:cNvPr>
          <p:cNvSpPr/>
          <p:nvPr/>
        </p:nvSpPr>
        <p:spPr>
          <a:xfrm>
            <a:off x="6548094" y="4756528"/>
            <a:ext cx="691376" cy="538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D7ABAE29-0006-D588-2B8E-8E06271B6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435" y="3874120"/>
            <a:ext cx="2260722" cy="15896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xmlns="" id="{361D7644-148D-3339-CCE4-288167ABE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8747" y="4731911"/>
            <a:ext cx="3300541" cy="15088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9DA3142C-FC6F-0631-3BF1-C53BD758A4B1}"/>
              </a:ext>
            </a:extLst>
          </p:cNvPr>
          <p:cNvSpPr txBox="1"/>
          <p:nvPr/>
        </p:nvSpPr>
        <p:spPr>
          <a:xfrm>
            <a:off x="4345721" y="6278357"/>
            <a:ext cx="785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裏では認証情報を管理して、ユーザーの入力を</a:t>
            </a:r>
            <a:endParaRPr kumimoji="1" lang="en-US" altLang="ja-JP" sz="1600" dirty="0">
              <a:solidFill>
                <a:schemeClr val="bg1">
                  <a:lumMod val="9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6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SaaS</a:t>
            </a:r>
            <a:r>
              <a:rPr kumimoji="1" lang="ja-JP" altLang="en-US" sz="16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kumimoji="1" lang="en-US" altLang="ja-JP" sz="16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API</a:t>
            </a:r>
            <a:r>
              <a:rPr kumimoji="1" lang="ja-JP" altLang="en-US" sz="16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に適した形に加工して、レスポンスを</a:t>
            </a:r>
            <a:r>
              <a:rPr kumimoji="1" lang="en-US" altLang="ja-JP" sz="16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Power</a:t>
            </a:r>
            <a:r>
              <a:rPr kumimoji="1" lang="ja-JP" altLang="en-US" sz="16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で扱えるように解析している</a:t>
            </a:r>
          </a:p>
        </p:txBody>
      </p:sp>
    </p:spTree>
    <p:extLst>
      <p:ext uri="{BB962C8B-B14F-4D97-AF65-F5344CB8AC3E}">
        <p14:creationId xmlns:p14="http://schemas.microsoft.com/office/powerpoint/2010/main" val="428158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4">
            <a:extLst>
              <a:ext uri="{FF2B5EF4-FFF2-40B4-BE49-F238E27FC236}">
                <a16:creationId xmlns:a16="http://schemas.microsoft.com/office/drawing/2014/main" xmlns="" id="{290EF965-862F-BB1B-AD77-1D825808B1D7}"/>
              </a:ext>
            </a:extLst>
          </p:cNvPr>
          <p:cNvSpPr txBox="1">
            <a:spLocks/>
          </p:cNvSpPr>
          <p:nvPr/>
        </p:nvSpPr>
        <p:spPr>
          <a:xfrm>
            <a:off x="1133448" y="2259822"/>
            <a:ext cx="11281190" cy="1768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Power Platform</a:t>
            </a:r>
          </a:p>
          <a:p>
            <a:r>
              <a:rPr lang="ja-JP" altLang="en-US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を支えているのはコネクター！</a:t>
            </a:r>
            <a:endParaRPr lang="ja-JP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EBE8F22B-A5F5-0C05-F10B-B34CBAA3604B}"/>
              </a:ext>
            </a:extLst>
          </p:cNvPr>
          <p:cNvSpPr txBox="1"/>
          <p:nvPr/>
        </p:nvSpPr>
        <p:spPr>
          <a:xfrm>
            <a:off x="1542548" y="4299059"/>
            <a:ext cx="909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～８００のサービス、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万を超えるアクションを提供！</a:t>
            </a:r>
          </a:p>
        </p:txBody>
      </p:sp>
    </p:spTree>
    <p:extLst>
      <p:ext uri="{BB962C8B-B14F-4D97-AF65-F5344CB8AC3E}">
        <p14:creationId xmlns:p14="http://schemas.microsoft.com/office/powerpoint/2010/main" val="232124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4">
            <a:extLst>
              <a:ext uri="{FF2B5EF4-FFF2-40B4-BE49-F238E27FC236}">
                <a16:creationId xmlns:a16="http://schemas.microsoft.com/office/drawing/2014/main" xmlns="" id="{290EF965-862F-BB1B-AD77-1D825808B1D7}"/>
              </a:ext>
            </a:extLst>
          </p:cNvPr>
          <p:cNvSpPr txBox="1">
            <a:spLocks/>
          </p:cNvSpPr>
          <p:nvPr/>
        </p:nvSpPr>
        <p:spPr>
          <a:xfrm>
            <a:off x="1133448" y="2259822"/>
            <a:ext cx="11281190" cy="1768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Power Platform</a:t>
            </a:r>
          </a:p>
          <a:p>
            <a:r>
              <a:rPr lang="ja-JP" altLang="en-US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を支えているのはコネクター！</a:t>
            </a:r>
            <a:endParaRPr lang="ja-JP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3F8B516C-1453-2516-EB6E-B0A176AED9CF}"/>
              </a:ext>
            </a:extLst>
          </p:cNvPr>
          <p:cNvSpPr txBox="1"/>
          <p:nvPr/>
        </p:nvSpPr>
        <p:spPr>
          <a:xfrm>
            <a:off x="1542548" y="4299059"/>
            <a:ext cx="1046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なんだけど、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SaaS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が複数になる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接続をいろんなクライアントからすると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fontAlgn="base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 コネクターの仕様の違い を意識する必要がある （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API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を直接実行するよりは断然楽ではあるが）</a:t>
            </a:r>
          </a:p>
        </p:txBody>
      </p:sp>
    </p:spTree>
    <p:extLst>
      <p:ext uri="{BB962C8B-B14F-4D97-AF65-F5344CB8AC3E}">
        <p14:creationId xmlns:p14="http://schemas.microsoft.com/office/powerpoint/2010/main" val="197164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4">
            <a:extLst>
              <a:ext uri="{FF2B5EF4-FFF2-40B4-BE49-F238E27FC236}">
                <a16:creationId xmlns:a16="http://schemas.microsoft.com/office/drawing/2014/main" xmlns="" id="{290EF965-862F-BB1B-AD77-1D825808B1D7}"/>
              </a:ext>
            </a:extLst>
          </p:cNvPr>
          <p:cNvSpPr txBox="1">
            <a:spLocks/>
          </p:cNvSpPr>
          <p:nvPr/>
        </p:nvSpPr>
        <p:spPr>
          <a:xfrm>
            <a:off x="917963" y="1072763"/>
            <a:ext cx="10779125" cy="1768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0" i="0" dirty="0">
                <a:solidFill>
                  <a:srgbClr val="FFC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データ接続したい</a:t>
            </a:r>
            <a:r>
              <a:rPr lang="ja-JP" altLang="en-US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わけじゃない！</a:t>
            </a:r>
            <a:endParaRPr lang="en-US" altLang="ja-JP" sz="5400" b="0" i="0" dirty="0">
              <a:solidFill>
                <a:srgbClr val="000000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5400" b="1" dirty="0">
                <a:solidFill>
                  <a:srgbClr val="00B05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データを使いたい</a:t>
            </a:r>
            <a:r>
              <a:rPr lang="ja-JP" altLang="en-US" sz="5400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んだ！</a:t>
            </a:r>
            <a:endParaRPr lang="ja-JP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171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4">
            <a:extLst>
              <a:ext uri="{FF2B5EF4-FFF2-40B4-BE49-F238E27FC236}">
                <a16:creationId xmlns:a16="http://schemas.microsoft.com/office/drawing/2014/main" xmlns="" id="{290EF965-862F-BB1B-AD77-1D825808B1D7}"/>
              </a:ext>
            </a:extLst>
          </p:cNvPr>
          <p:cNvSpPr txBox="1">
            <a:spLocks/>
          </p:cNvSpPr>
          <p:nvPr/>
        </p:nvSpPr>
        <p:spPr>
          <a:xfrm>
            <a:off x="1397446" y="1952805"/>
            <a:ext cx="10017772" cy="1768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5400" b="1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CData Connect Cloud </a:t>
            </a:r>
            <a:r>
              <a:rPr lang="ja-JP" altLang="en-US" sz="3600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です</a:t>
            </a:r>
            <a:r>
              <a:rPr lang="en-US" altLang="ja-JP" sz="36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!</a:t>
            </a:r>
            <a:endParaRPr lang="ja-JP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717C09B1-54FE-4E02-AA8A-71EE43FCD61A}"/>
              </a:ext>
            </a:extLst>
          </p:cNvPr>
          <p:cNvSpPr txBox="1"/>
          <p:nvPr/>
        </p:nvSpPr>
        <p:spPr>
          <a:xfrm>
            <a:off x="981307" y="158347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そこで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C9C76BD1-FAD7-F98A-8349-39ABA0B8E303}"/>
              </a:ext>
            </a:extLst>
          </p:cNvPr>
          <p:cNvSpPr txBox="1"/>
          <p:nvPr/>
        </p:nvSpPr>
        <p:spPr>
          <a:xfrm>
            <a:off x="8061489" y="6439375"/>
            <a:ext cx="3353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>
                    <a:lumMod val="95000"/>
                  </a:schemeClr>
                </a:solidFill>
              </a:rPr>
              <a:t>https://www.cdata.com/cloud/</a:t>
            </a:r>
            <a:endParaRPr lang="en-US" altLang="ja-JP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CC4A9686-9DBA-A231-1F4E-04657BD8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133" y="3827654"/>
            <a:ext cx="4318682" cy="243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8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4">
            <a:extLst>
              <a:ext uri="{FF2B5EF4-FFF2-40B4-BE49-F238E27FC236}">
                <a16:creationId xmlns:a16="http://schemas.microsoft.com/office/drawing/2014/main" xmlns="" id="{290EF965-862F-BB1B-AD77-1D825808B1D7}"/>
              </a:ext>
            </a:extLst>
          </p:cNvPr>
          <p:cNvSpPr txBox="1">
            <a:spLocks/>
          </p:cNvSpPr>
          <p:nvPr/>
        </p:nvSpPr>
        <p:spPr>
          <a:xfrm>
            <a:off x="917963" y="1072763"/>
            <a:ext cx="10779125" cy="1768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CData Connect Cloud</a:t>
            </a:r>
            <a:r>
              <a:rPr lang="ja-JP" altLang="en-US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endParaRPr lang="en-US" altLang="ja-JP" sz="5400" b="0" i="0" dirty="0">
              <a:solidFill>
                <a:srgbClr val="000000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5400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何がすごいの？</a:t>
            </a:r>
            <a:endParaRPr lang="ja-JP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xmlns="" id="{EC4AA1FA-EA75-6AAF-7116-C4D1040033E7}"/>
              </a:ext>
            </a:extLst>
          </p:cNvPr>
          <p:cNvSpPr/>
          <p:nvPr/>
        </p:nvSpPr>
        <p:spPr>
          <a:xfrm rot="8100000">
            <a:off x="7289609" y="4325252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rgbClr val="00B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7350E17B-1A03-AEFA-C4A9-A68D11BE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624" y="4178221"/>
            <a:ext cx="571580" cy="495369"/>
          </a:xfrm>
          <a:prstGeom prst="rect">
            <a:avLst/>
          </a:prstGeom>
        </p:spPr>
      </p:pic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xmlns="" id="{DB71815E-9DA4-D5B3-207B-2F2E18E24BB7}"/>
              </a:ext>
            </a:extLst>
          </p:cNvPr>
          <p:cNvSpPr/>
          <p:nvPr/>
        </p:nvSpPr>
        <p:spPr>
          <a:xfrm rot="8100000">
            <a:off x="7289609" y="4991463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rgbClr val="7030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xmlns="" id="{778AB3EC-5C3D-7EAD-51CF-E72D22A67064}"/>
              </a:ext>
            </a:extLst>
          </p:cNvPr>
          <p:cNvSpPr/>
          <p:nvPr/>
        </p:nvSpPr>
        <p:spPr>
          <a:xfrm rot="8100000">
            <a:off x="7289608" y="5680693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6C0F3F87-9883-18BB-F8E4-3A00C7EF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624" y="4844340"/>
            <a:ext cx="543001" cy="5144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CA0C4E56-25FE-3BB9-0732-39DCB1854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623" y="5475078"/>
            <a:ext cx="543001" cy="52394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xmlns="" id="{3B9A936F-5A33-CBC1-DB4B-74BBFAFDA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7651" y="4415142"/>
            <a:ext cx="624158" cy="54274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3B9693CD-FB64-9ABE-2F84-57B74F574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096" y="4654868"/>
            <a:ext cx="631499" cy="57658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xmlns="" id="{464304AB-8AE9-19E9-8857-D98BC9F1AC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81" t="5465" r="25024" b="30233"/>
          <a:stretch/>
        </p:blipFill>
        <p:spPr>
          <a:xfrm>
            <a:off x="2248028" y="5434926"/>
            <a:ext cx="792584" cy="576586"/>
          </a:xfrm>
          <a:prstGeom prst="rect">
            <a:avLst/>
          </a:prstGeom>
        </p:spPr>
      </p:pic>
      <p:pic>
        <p:nvPicPr>
          <p:cNvPr id="28" name="Picture 6" descr="Power Automate - Google Play のアプリ">
            <a:extLst>
              <a:ext uri="{FF2B5EF4-FFF2-40B4-BE49-F238E27FC236}">
                <a16:creationId xmlns:a16="http://schemas.microsoft.com/office/drawing/2014/main" xmlns="" id="{516A3D5E-953C-0EA5-9891-15FD1DE30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53" y="4720877"/>
            <a:ext cx="624468" cy="6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Power Apps - Google Play のアプリ">
            <a:extLst>
              <a:ext uri="{FF2B5EF4-FFF2-40B4-BE49-F238E27FC236}">
                <a16:creationId xmlns:a16="http://schemas.microsoft.com/office/drawing/2014/main" xmlns="" id="{557A45B9-3891-4FC2-08DA-F97FA79A4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75" y="5456356"/>
            <a:ext cx="793595" cy="7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71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xmlns="" id="{68976D6B-4D6B-9FEC-E80B-545B64C2C19E}"/>
              </a:ext>
            </a:extLst>
          </p:cNvPr>
          <p:cNvSpPr/>
          <p:nvPr/>
        </p:nvSpPr>
        <p:spPr>
          <a:xfrm rot="8100000">
            <a:off x="5172816" y="4983528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rgbClr val="C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7D2E9D3C-60AA-7DFF-AF84-832CEDC365FF}"/>
              </a:ext>
            </a:extLst>
          </p:cNvPr>
          <p:cNvSpPr txBox="1"/>
          <p:nvPr/>
        </p:nvSpPr>
        <p:spPr>
          <a:xfrm>
            <a:off x="1076030" y="3050123"/>
            <a:ext cx="10462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データソースになる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SaaS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API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の違いを吸収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fontAlgn="base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クライアントとの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IF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を統一してくれる （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SQL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のテーブルの読み書きに置き換え）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fontAlgn="base"/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どのクライアントから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でも、</a:t>
            </a:r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</a:t>
            </a:r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SaaS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につなぐときでも </a:t>
            </a:r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同じ作法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タイトル 4">
            <a:extLst>
              <a:ext uri="{FF2B5EF4-FFF2-40B4-BE49-F238E27FC236}">
                <a16:creationId xmlns:a16="http://schemas.microsoft.com/office/drawing/2014/main" xmlns="" id="{290EF965-862F-BB1B-AD77-1D825808B1D7}"/>
              </a:ext>
            </a:extLst>
          </p:cNvPr>
          <p:cNvSpPr txBox="1">
            <a:spLocks/>
          </p:cNvSpPr>
          <p:nvPr/>
        </p:nvSpPr>
        <p:spPr>
          <a:xfrm>
            <a:off x="917963" y="1072763"/>
            <a:ext cx="10779125" cy="1768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CData Connect Cloud</a:t>
            </a:r>
            <a:r>
              <a:rPr lang="ja-JP" altLang="en-US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endParaRPr lang="en-US" altLang="ja-JP" sz="5400" b="0" i="0" dirty="0">
              <a:solidFill>
                <a:srgbClr val="000000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5400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何がすごいの？</a:t>
            </a:r>
            <a:endParaRPr lang="ja-JP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xmlns="" id="{EC4AA1FA-EA75-6AAF-7116-C4D1040033E7}"/>
              </a:ext>
            </a:extLst>
          </p:cNvPr>
          <p:cNvSpPr/>
          <p:nvPr/>
        </p:nvSpPr>
        <p:spPr>
          <a:xfrm rot="8100000">
            <a:off x="7289609" y="4325252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rgbClr val="00B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7350E17B-1A03-AEFA-C4A9-A68D11BE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624" y="4178221"/>
            <a:ext cx="571580" cy="495369"/>
          </a:xfrm>
          <a:prstGeom prst="rect">
            <a:avLst/>
          </a:prstGeom>
        </p:spPr>
      </p:pic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xmlns="" id="{DB71815E-9DA4-D5B3-207B-2F2E18E24BB7}"/>
              </a:ext>
            </a:extLst>
          </p:cNvPr>
          <p:cNvSpPr/>
          <p:nvPr/>
        </p:nvSpPr>
        <p:spPr>
          <a:xfrm rot="8100000">
            <a:off x="7289609" y="4991463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rgbClr val="7030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xmlns="" id="{778AB3EC-5C3D-7EAD-51CF-E72D22A67064}"/>
              </a:ext>
            </a:extLst>
          </p:cNvPr>
          <p:cNvSpPr/>
          <p:nvPr/>
        </p:nvSpPr>
        <p:spPr>
          <a:xfrm rot="8100000">
            <a:off x="7289608" y="5680693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6C0F3F87-9883-18BB-F8E4-3A00C7EF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624" y="4844340"/>
            <a:ext cx="543001" cy="5144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CA0C4E56-25FE-3BB9-0732-39DCB1854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623" y="5475078"/>
            <a:ext cx="543001" cy="52394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xmlns="" id="{F124606D-E6D8-8F2A-6418-67173E3080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02" t="13900" r="9894" b="12902"/>
          <a:stretch/>
        </p:blipFill>
        <p:spPr>
          <a:xfrm>
            <a:off x="5687049" y="4705237"/>
            <a:ext cx="1240950" cy="88435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4509B75B-BB7E-4C00-3E27-3A7C5AB7C312}"/>
              </a:ext>
            </a:extLst>
          </p:cNvPr>
          <p:cNvSpPr txBox="1"/>
          <p:nvPr/>
        </p:nvSpPr>
        <p:spPr>
          <a:xfrm>
            <a:off x="4643747" y="560041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SQL</a:t>
            </a:r>
            <a:r>
              <a:rPr kumimoji="1" lang="ja-JP" altLang="en-US" b="1" dirty="0"/>
              <a:t>の</a:t>
            </a:r>
            <a:r>
              <a:rPr kumimoji="1" lang="en-US" altLang="ja-JP" b="1" dirty="0"/>
              <a:t>IF</a:t>
            </a:r>
            <a:r>
              <a:rPr kumimoji="1" lang="ja-JP" altLang="en-US" b="1" dirty="0"/>
              <a:t>に統一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xmlns="" id="{3B9A936F-5A33-CBC1-DB4B-74BBFAFDA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651" y="4415142"/>
            <a:ext cx="624158" cy="54274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3B9693CD-FB64-9ABE-2F84-57B74F5741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5096" y="4654868"/>
            <a:ext cx="631499" cy="57658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xmlns="" id="{464304AB-8AE9-19E9-8857-D98BC9F1AC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781" t="5465" r="25024" b="30233"/>
          <a:stretch/>
        </p:blipFill>
        <p:spPr>
          <a:xfrm>
            <a:off x="2248028" y="5434926"/>
            <a:ext cx="792584" cy="576586"/>
          </a:xfrm>
          <a:prstGeom prst="rect">
            <a:avLst/>
          </a:prstGeom>
        </p:spPr>
      </p:pic>
      <p:pic>
        <p:nvPicPr>
          <p:cNvPr id="28" name="Picture 6" descr="Power Automate - Google Play のアプリ">
            <a:extLst>
              <a:ext uri="{FF2B5EF4-FFF2-40B4-BE49-F238E27FC236}">
                <a16:creationId xmlns:a16="http://schemas.microsoft.com/office/drawing/2014/main" xmlns="" id="{516A3D5E-953C-0EA5-9891-15FD1DE30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53" y="4720877"/>
            <a:ext cx="624468" cy="6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Power Apps - Google Play のアプリ">
            <a:extLst>
              <a:ext uri="{FF2B5EF4-FFF2-40B4-BE49-F238E27FC236}">
                <a16:creationId xmlns:a16="http://schemas.microsoft.com/office/drawing/2014/main" xmlns="" id="{557A45B9-3891-4FC2-08DA-F97FA79A4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75" y="5456356"/>
            <a:ext cx="793595" cy="7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xmlns="" id="{B5F836BF-93A8-EB2E-E6DD-3A0B3F97DB3C}"/>
              </a:ext>
            </a:extLst>
          </p:cNvPr>
          <p:cNvSpPr/>
          <p:nvPr/>
        </p:nvSpPr>
        <p:spPr>
          <a:xfrm>
            <a:off x="7160041" y="4147325"/>
            <a:ext cx="571581" cy="2071417"/>
          </a:xfrm>
          <a:prstGeom prst="rect">
            <a:avLst/>
          </a:prstGeom>
          <a:solidFill>
            <a:srgbClr val="D9D9D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xmlns="" id="{C26C6CFC-EB93-27E1-7BF3-5328A142B62B}"/>
              </a:ext>
            </a:extLst>
          </p:cNvPr>
          <p:cNvSpPr txBox="1"/>
          <p:nvPr/>
        </p:nvSpPr>
        <p:spPr>
          <a:xfrm>
            <a:off x="7788922" y="6029538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個々の違いを隠蔽</a:t>
            </a:r>
          </a:p>
        </p:txBody>
      </p:sp>
    </p:spTree>
    <p:extLst>
      <p:ext uri="{BB962C8B-B14F-4D97-AF65-F5344CB8AC3E}">
        <p14:creationId xmlns:p14="http://schemas.microsoft.com/office/powerpoint/2010/main" val="163239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xmlns="" id="{68976D6B-4D6B-9FEC-E80B-545B64C2C19E}"/>
              </a:ext>
            </a:extLst>
          </p:cNvPr>
          <p:cNvSpPr/>
          <p:nvPr/>
        </p:nvSpPr>
        <p:spPr>
          <a:xfrm rot="8100000">
            <a:off x="5172816" y="4983528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rgbClr val="C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7D2E9D3C-60AA-7DFF-AF84-832CEDC365FF}"/>
              </a:ext>
            </a:extLst>
          </p:cNvPr>
          <p:cNvSpPr txBox="1"/>
          <p:nvPr/>
        </p:nvSpPr>
        <p:spPr>
          <a:xfrm>
            <a:off x="1076030" y="3050123"/>
            <a:ext cx="10462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データソースになる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SaaS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API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の違いを吸収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fontAlgn="base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クライアントとの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IF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を統一してくれる （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SQL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のテーブルの読み書きに置き換え）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fontAlgn="base"/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どのクライアントから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でも、</a:t>
            </a:r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</a:t>
            </a:r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SaaS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につなぐときでも </a:t>
            </a:r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同じ作法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タイトル 4">
            <a:extLst>
              <a:ext uri="{FF2B5EF4-FFF2-40B4-BE49-F238E27FC236}">
                <a16:creationId xmlns:a16="http://schemas.microsoft.com/office/drawing/2014/main" xmlns="" id="{290EF965-862F-BB1B-AD77-1D825808B1D7}"/>
              </a:ext>
            </a:extLst>
          </p:cNvPr>
          <p:cNvSpPr txBox="1">
            <a:spLocks/>
          </p:cNvSpPr>
          <p:nvPr/>
        </p:nvSpPr>
        <p:spPr>
          <a:xfrm>
            <a:off x="917963" y="1072763"/>
            <a:ext cx="10779125" cy="1768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CData Connect Cloud</a:t>
            </a:r>
            <a:r>
              <a:rPr lang="ja-JP" altLang="en-US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endParaRPr lang="en-US" altLang="ja-JP" sz="5400" b="0" i="0" dirty="0">
              <a:solidFill>
                <a:srgbClr val="000000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5400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何がすごいの？</a:t>
            </a:r>
            <a:endParaRPr lang="ja-JP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xmlns="" id="{EC4AA1FA-EA75-6AAF-7116-C4D1040033E7}"/>
              </a:ext>
            </a:extLst>
          </p:cNvPr>
          <p:cNvSpPr/>
          <p:nvPr/>
        </p:nvSpPr>
        <p:spPr>
          <a:xfrm rot="8100000">
            <a:off x="7289609" y="4325252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rgbClr val="00B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7350E17B-1A03-AEFA-C4A9-A68D11BE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624" y="4178221"/>
            <a:ext cx="571580" cy="495369"/>
          </a:xfrm>
          <a:prstGeom prst="rect">
            <a:avLst/>
          </a:prstGeom>
        </p:spPr>
      </p:pic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xmlns="" id="{DB71815E-9DA4-D5B3-207B-2F2E18E24BB7}"/>
              </a:ext>
            </a:extLst>
          </p:cNvPr>
          <p:cNvSpPr/>
          <p:nvPr/>
        </p:nvSpPr>
        <p:spPr>
          <a:xfrm rot="8100000">
            <a:off x="7289609" y="4991463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rgbClr val="7030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xmlns="" id="{778AB3EC-5C3D-7EAD-51CF-E72D22A67064}"/>
              </a:ext>
            </a:extLst>
          </p:cNvPr>
          <p:cNvSpPr/>
          <p:nvPr/>
        </p:nvSpPr>
        <p:spPr>
          <a:xfrm rot="8100000">
            <a:off x="7289608" y="5680693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6C0F3F87-9883-18BB-F8E4-3A00C7EF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624" y="4844340"/>
            <a:ext cx="543001" cy="5144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CA0C4E56-25FE-3BB9-0732-39DCB1854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623" y="5475078"/>
            <a:ext cx="543001" cy="52394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xmlns="" id="{F124606D-E6D8-8F2A-6418-67173E3080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02" t="13900" r="9894" b="12902"/>
          <a:stretch/>
        </p:blipFill>
        <p:spPr>
          <a:xfrm>
            <a:off x="5687049" y="4705237"/>
            <a:ext cx="1240950" cy="88435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4509B75B-BB7E-4C00-3E27-3A7C5AB7C312}"/>
              </a:ext>
            </a:extLst>
          </p:cNvPr>
          <p:cNvSpPr txBox="1"/>
          <p:nvPr/>
        </p:nvSpPr>
        <p:spPr>
          <a:xfrm>
            <a:off x="4643747" y="560041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SQL</a:t>
            </a:r>
            <a:r>
              <a:rPr kumimoji="1" lang="ja-JP" altLang="en-US" b="1" dirty="0"/>
              <a:t>の</a:t>
            </a:r>
            <a:r>
              <a:rPr kumimoji="1" lang="en-US" altLang="ja-JP" b="1" dirty="0"/>
              <a:t>IF</a:t>
            </a:r>
            <a:r>
              <a:rPr kumimoji="1" lang="ja-JP" altLang="en-US" b="1" dirty="0"/>
              <a:t>に統一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xmlns="" id="{3B9A936F-5A33-CBC1-DB4B-74BBFAFDA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651" y="4415142"/>
            <a:ext cx="624158" cy="54274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3B9693CD-FB64-9ABE-2F84-57B74F5741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5096" y="4654868"/>
            <a:ext cx="631499" cy="57658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xmlns="" id="{464304AB-8AE9-19E9-8857-D98BC9F1AC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781" t="5465" r="25024" b="30233"/>
          <a:stretch/>
        </p:blipFill>
        <p:spPr>
          <a:xfrm>
            <a:off x="2248028" y="5434926"/>
            <a:ext cx="792584" cy="576586"/>
          </a:xfrm>
          <a:prstGeom prst="rect">
            <a:avLst/>
          </a:prstGeom>
        </p:spPr>
      </p:pic>
      <p:pic>
        <p:nvPicPr>
          <p:cNvPr id="28" name="Picture 6" descr="Power Automate - Google Play のアプリ">
            <a:extLst>
              <a:ext uri="{FF2B5EF4-FFF2-40B4-BE49-F238E27FC236}">
                <a16:creationId xmlns:a16="http://schemas.microsoft.com/office/drawing/2014/main" xmlns="" id="{516A3D5E-953C-0EA5-9891-15FD1DE30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53" y="4720877"/>
            <a:ext cx="624468" cy="6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Power Apps - Google Play のアプリ">
            <a:extLst>
              <a:ext uri="{FF2B5EF4-FFF2-40B4-BE49-F238E27FC236}">
                <a16:creationId xmlns:a16="http://schemas.microsoft.com/office/drawing/2014/main" xmlns="" id="{557A45B9-3891-4FC2-08DA-F97FA79A4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75" y="5456356"/>
            <a:ext cx="793595" cy="7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xmlns="" id="{B5F836BF-93A8-EB2E-E6DD-3A0B3F97DB3C}"/>
              </a:ext>
            </a:extLst>
          </p:cNvPr>
          <p:cNvSpPr/>
          <p:nvPr/>
        </p:nvSpPr>
        <p:spPr>
          <a:xfrm>
            <a:off x="7160041" y="4147325"/>
            <a:ext cx="571581" cy="2071417"/>
          </a:xfrm>
          <a:prstGeom prst="rect">
            <a:avLst/>
          </a:prstGeom>
          <a:solidFill>
            <a:srgbClr val="D9D9D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xmlns="" id="{C26C6CFC-EB93-27E1-7BF3-5328A142B62B}"/>
              </a:ext>
            </a:extLst>
          </p:cNvPr>
          <p:cNvSpPr txBox="1"/>
          <p:nvPr/>
        </p:nvSpPr>
        <p:spPr>
          <a:xfrm>
            <a:off x="7788922" y="6029538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個々の違いを隠蔽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BB7FFA1D-23FD-DEAD-F316-98303127ED94}"/>
              </a:ext>
            </a:extLst>
          </p:cNvPr>
          <p:cNvSpPr txBox="1"/>
          <p:nvPr/>
        </p:nvSpPr>
        <p:spPr>
          <a:xfrm>
            <a:off x="4403079" y="6359600"/>
            <a:ext cx="3632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データ接続 を 抽象化</a:t>
            </a:r>
          </a:p>
        </p:txBody>
      </p:sp>
    </p:spTree>
    <p:extLst>
      <p:ext uri="{BB962C8B-B14F-4D97-AF65-F5344CB8AC3E}">
        <p14:creationId xmlns:p14="http://schemas.microsoft.com/office/powerpoint/2010/main" val="363860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4">
            <a:extLst>
              <a:ext uri="{FF2B5EF4-FFF2-40B4-BE49-F238E27FC236}">
                <a16:creationId xmlns:a16="http://schemas.microsoft.com/office/drawing/2014/main" xmlns="" id="{290EF965-862F-BB1B-AD77-1D825808B1D7}"/>
              </a:ext>
            </a:extLst>
          </p:cNvPr>
          <p:cNvSpPr txBox="1">
            <a:spLocks/>
          </p:cNvSpPr>
          <p:nvPr/>
        </p:nvSpPr>
        <p:spPr>
          <a:xfrm>
            <a:off x="917963" y="1072763"/>
            <a:ext cx="10779125" cy="1768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たとえば</a:t>
            </a:r>
            <a:r>
              <a:rPr lang="ja-JP" altLang="en-US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Power Automate</a:t>
            </a:r>
            <a:r>
              <a:rPr lang="ja-JP" altLang="en-US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ja-JP" altLang="en-US" sz="28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でいうと</a:t>
            </a:r>
            <a:endParaRPr lang="ja-JP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FD182737-587C-1CC6-31FB-C24962D2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05" y="3231625"/>
            <a:ext cx="2600146" cy="280223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xmlns="" id="{7773D6DB-6F83-0FF4-73F0-A4EC7197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824" y="3482591"/>
            <a:ext cx="3469696" cy="2808249"/>
          </a:xfrm>
          <a:prstGeom prst="rect">
            <a:avLst/>
          </a:prstGeom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xmlns="" id="{87684A42-9E03-5CCC-E350-059375114856}"/>
              </a:ext>
            </a:extLst>
          </p:cNvPr>
          <p:cNvSpPr/>
          <p:nvPr/>
        </p:nvSpPr>
        <p:spPr>
          <a:xfrm>
            <a:off x="6709157" y="4016762"/>
            <a:ext cx="926123" cy="869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xmlns="" id="{7575E42F-2A00-8F34-9209-0D383DBE5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090" y="3231625"/>
            <a:ext cx="3623105" cy="2630061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xmlns="" id="{A63DA2CA-D13C-08CE-BB7D-DB25671221C6}"/>
              </a:ext>
            </a:extLst>
          </p:cNvPr>
          <p:cNvSpPr txBox="1"/>
          <p:nvPr/>
        </p:nvSpPr>
        <p:spPr>
          <a:xfrm>
            <a:off x="8138090" y="5933704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SQL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コネクターに置き換えちゃう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5AF58E79-7E8A-8A73-65D4-F26BCA659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7717" y="3896396"/>
            <a:ext cx="3532977" cy="26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0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9ADE89C3-0AC5-9F04-4092-9716F41B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76"/>
            <a:ext cx="12192000" cy="263593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48389383-54FD-98BB-B7DA-D934BE7B40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7838661" y="2617523"/>
            <a:ext cx="4071731" cy="410704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719B03EF-1394-789E-60DA-5EB89B49BF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24"/>
          <a:stretch/>
        </p:blipFill>
        <p:spPr>
          <a:xfrm>
            <a:off x="702365" y="2671767"/>
            <a:ext cx="3760304" cy="410704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CC713ABF-586B-0409-284B-1785F2FED48E}"/>
              </a:ext>
            </a:extLst>
          </p:cNvPr>
          <p:cNvSpPr txBox="1"/>
          <p:nvPr/>
        </p:nvSpPr>
        <p:spPr>
          <a:xfrm flipH="1">
            <a:off x="437670" y="553540"/>
            <a:ext cx="116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Kintone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19FFEA03-D2B9-E367-F36E-1B15E6AAA44E}"/>
              </a:ext>
            </a:extLst>
          </p:cNvPr>
          <p:cNvSpPr txBox="1"/>
          <p:nvPr/>
        </p:nvSpPr>
        <p:spPr>
          <a:xfrm flipH="1">
            <a:off x="10979338" y="553540"/>
            <a:ext cx="116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Airtable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24415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CE23DDE-7FA4-BDB5-6149-2B88D757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A2B5F890-5394-9D30-B0E8-0BE2C8FF3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2634" y="1845735"/>
            <a:ext cx="7643046" cy="4023360"/>
          </a:xfrm>
        </p:spPr>
        <p:txBody>
          <a:bodyPr/>
          <a:lstStyle/>
          <a:p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Hiro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会社員 男性</a:t>
            </a:r>
            <a:r>
              <a:rPr lang="en-US" altLang="ja-JP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Microsoft MVP – Business Applications (2019-2023)</a:t>
            </a:r>
          </a:p>
          <a:p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趣味 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ガンプラ制作</a:t>
            </a: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Twitter : @mofumofu_dance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Blog : https://mofumofupower.hatenablog.com/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GitHub : https://github.com/mofumofu-dance/PowerApps365 </a:t>
            </a:r>
          </a:p>
          <a:p>
            <a:pPr marL="0" indent="0">
              <a:buNone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90F6FEB2-8A4E-1F06-6015-BDA2318C7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49" y="1845734"/>
            <a:ext cx="1990897" cy="40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42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7D2E9D3C-60AA-7DFF-AF84-832CEDC365FF}"/>
              </a:ext>
            </a:extLst>
          </p:cNvPr>
          <p:cNvSpPr txBox="1"/>
          <p:nvPr/>
        </p:nvSpPr>
        <p:spPr>
          <a:xfrm>
            <a:off x="1076030" y="3050123"/>
            <a:ext cx="10462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CData Connect Cloud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は データ接続にまつわるハードルを押し下げてくれる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タイトル 4">
            <a:extLst>
              <a:ext uri="{FF2B5EF4-FFF2-40B4-BE49-F238E27FC236}">
                <a16:creationId xmlns:a16="http://schemas.microsoft.com/office/drawing/2014/main" xmlns="" id="{290EF965-862F-BB1B-AD77-1D825808B1D7}"/>
              </a:ext>
            </a:extLst>
          </p:cNvPr>
          <p:cNvSpPr txBox="1">
            <a:spLocks/>
          </p:cNvSpPr>
          <p:nvPr/>
        </p:nvSpPr>
        <p:spPr>
          <a:xfrm>
            <a:off x="917963" y="1072763"/>
            <a:ext cx="10779125" cy="1768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0" i="0" dirty="0">
                <a:solidFill>
                  <a:srgbClr val="FFC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データ接続したい</a:t>
            </a:r>
            <a:r>
              <a:rPr lang="ja-JP" altLang="en-US" sz="4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わけじゃない！</a:t>
            </a:r>
            <a:endParaRPr lang="en-US" altLang="ja-JP" sz="4400" b="0" i="0" dirty="0">
              <a:solidFill>
                <a:srgbClr val="000000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5400" b="1" dirty="0">
                <a:solidFill>
                  <a:srgbClr val="00B05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データを使いたい</a:t>
            </a:r>
            <a:r>
              <a:rPr lang="ja-JP" altLang="en-US" sz="4400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んだ！</a:t>
            </a:r>
            <a:endParaRPr lang="ja-JP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921C77C4-0609-AF01-9EA9-9CB296EA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94044" y="4727411"/>
            <a:ext cx="456782" cy="1400228"/>
          </a:xfrm>
          <a:prstGeom prst="rect">
            <a:avLst/>
          </a:prstGeom>
        </p:spPr>
      </p:pic>
      <p:pic>
        <p:nvPicPr>
          <p:cNvPr id="15" name="グラフィックス 14" descr="ハイハイ 単色塗りつぶし">
            <a:extLst>
              <a:ext uri="{FF2B5EF4-FFF2-40B4-BE49-F238E27FC236}">
                <a16:creationId xmlns:a16="http://schemas.microsoft.com/office/drawing/2014/main" xmlns="" id="{DA6E1975-DBCA-7DD7-74FC-29A14C464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928745">
            <a:off x="1164278" y="5506016"/>
            <a:ext cx="765335" cy="765335"/>
          </a:xfrm>
          <a:prstGeom prst="rect">
            <a:avLst/>
          </a:prstGeom>
        </p:spPr>
      </p:pic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xmlns="" id="{5D36910F-2E02-ABC5-D551-A5AFD9CAAB54}"/>
              </a:ext>
            </a:extLst>
          </p:cNvPr>
          <p:cNvSpPr/>
          <p:nvPr/>
        </p:nvSpPr>
        <p:spPr>
          <a:xfrm>
            <a:off x="8300828" y="5560228"/>
            <a:ext cx="112229" cy="112229"/>
          </a:xfrm>
          <a:custGeom>
            <a:avLst/>
            <a:gdLst>
              <a:gd name="connsiteX0" fmla="*/ 112229 w 112229"/>
              <a:gd name="connsiteY0" fmla="*/ 56115 h 112229"/>
              <a:gd name="connsiteX1" fmla="*/ 56115 w 112229"/>
              <a:gd name="connsiteY1" fmla="*/ 112229 h 112229"/>
              <a:gd name="connsiteX2" fmla="*/ 0 w 112229"/>
              <a:gd name="connsiteY2" fmla="*/ 56115 h 112229"/>
              <a:gd name="connsiteX3" fmla="*/ 56115 w 112229"/>
              <a:gd name="connsiteY3" fmla="*/ 0 h 112229"/>
              <a:gd name="connsiteX4" fmla="*/ 112229 w 112229"/>
              <a:gd name="connsiteY4" fmla="*/ 56115 h 11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229" h="112229">
                <a:moveTo>
                  <a:pt x="112229" y="56115"/>
                </a:moveTo>
                <a:cubicBezTo>
                  <a:pt x="112229" y="87106"/>
                  <a:pt x="87106" y="112229"/>
                  <a:pt x="56115" y="112229"/>
                </a:cubicBezTo>
                <a:cubicBezTo>
                  <a:pt x="25123" y="112229"/>
                  <a:pt x="0" y="87106"/>
                  <a:pt x="0" y="56115"/>
                </a:cubicBezTo>
                <a:cubicBezTo>
                  <a:pt x="0" y="25123"/>
                  <a:pt x="25123" y="0"/>
                  <a:pt x="56115" y="0"/>
                </a:cubicBezTo>
                <a:cubicBezTo>
                  <a:pt x="87106" y="0"/>
                  <a:pt x="112229" y="25123"/>
                  <a:pt x="112229" y="56115"/>
                </a:cubicBezTo>
                <a:close/>
              </a:path>
            </a:pathLst>
          </a:custGeom>
          <a:solidFill>
            <a:srgbClr val="000000"/>
          </a:solidFill>
          <a:ln w="9327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1" name="フリーフォーム: 図形 50">
            <a:extLst>
              <a:ext uri="{FF2B5EF4-FFF2-40B4-BE49-F238E27FC236}">
                <a16:creationId xmlns:a16="http://schemas.microsoft.com/office/drawing/2014/main" xmlns="" id="{FC60E892-8C4F-1D8A-60EF-D662187A94CC}"/>
              </a:ext>
            </a:extLst>
          </p:cNvPr>
          <p:cNvSpPr/>
          <p:nvPr/>
        </p:nvSpPr>
        <p:spPr>
          <a:xfrm>
            <a:off x="8084973" y="5664301"/>
            <a:ext cx="449224" cy="487001"/>
          </a:xfrm>
          <a:custGeom>
            <a:avLst/>
            <a:gdLst>
              <a:gd name="connsiteX0" fmla="*/ 445925 w 449224"/>
              <a:gd name="connsiteY0" fmla="*/ 109163 h 487001"/>
              <a:gd name="connsiteX1" fmla="*/ 408515 w 449224"/>
              <a:gd name="connsiteY1" fmla="*/ 96070 h 487001"/>
              <a:gd name="connsiteX2" fmla="*/ 356141 w 449224"/>
              <a:gd name="connsiteY2" fmla="*/ 122256 h 487001"/>
              <a:gd name="connsiteX3" fmla="*/ 313120 w 449224"/>
              <a:gd name="connsiteY3" fmla="*/ 51178 h 487001"/>
              <a:gd name="connsiteX4" fmla="*/ 296286 w 449224"/>
              <a:gd name="connsiteY4" fmla="*/ 38084 h 487001"/>
              <a:gd name="connsiteX5" fmla="*/ 165351 w 449224"/>
              <a:gd name="connsiteY5" fmla="*/ 675 h 487001"/>
              <a:gd name="connsiteX6" fmla="*/ 137294 w 449224"/>
              <a:gd name="connsiteY6" fmla="*/ 8157 h 487001"/>
              <a:gd name="connsiteX7" fmla="*/ 84920 w 449224"/>
              <a:gd name="connsiteY7" fmla="*/ 60530 h 487001"/>
              <a:gd name="connsiteX8" fmla="*/ 47510 w 449224"/>
              <a:gd name="connsiteY8" fmla="*/ 11898 h 487001"/>
              <a:gd name="connsiteX9" fmla="*/ 10101 w 449224"/>
              <a:gd name="connsiteY9" fmla="*/ 4416 h 487001"/>
              <a:gd name="connsiteX10" fmla="*/ 4489 w 449224"/>
              <a:gd name="connsiteY10" fmla="*/ 43696 h 487001"/>
              <a:gd name="connsiteX11" fmla="*/ 60604 w 449224"/>
              <a:gd name="connsiteY11" fmla="*/ 118516 h 487001"/>
              <a:gd name="connsiteX12" fmla="*/ 81179 w 449224"/>
              <a:gd name="connsiteY12" fmla="*/ 129738 h 487001"/>
              <a:gd name="connsiteX13" fmla="*/ 103625 w 449224"/>
              <a:gd name="connsiteY13" fmla="*/ 122256 h 487001"/>
              <a:gd name="connsiteX14" fmla="*/ 157869 w 449224"/>
              <a:gd name="connsiteY14" fmla="*/ 68012 h 487001"/>
              <a:gd name="connsiteX15" fmla="*/ 124201 w 449224"/>
              <a:gd name="connsiteY15" fmla="*/ 195206 h 487001"/>
              <a:gd name="connsiteX16" fmla="*/ 120460 w 449224"/>
              <a:gd name="connsiteY16" fmla="*/ 213910 h 487001"/>
              <a:gd name="connsiteX17" fmla="*/ 131682 w 449224"/>
              <a:gd name="connsiteY17" fmla="*/ 245709 h 487001"/>
              <a:gd name="connsiteX18" fmla="*/ 184056 w 449224"/>
              <a:gd name="connsiteY18" fmla="*/ 329881 h 487001"/>
              <a:gd name="connsiteX19" fmla="*/ 150387 w 449224"/>
              <a:gd name="connsiteY19" fmla="*/ 449592 h 487001"/>
              <a:gd name="connsiteX20" fmla="*/ 169092 w 449224"/>
              <a:gd name="connsiteY20" fmla="*/ 485131 h 487001"/>
              <a:gd name="connsiteX21" fmla="*/ 176574 w 449224"/>
              <a:gd name="connsiteY21" fmla="*/ 487002 h 487001"/>
              <a:gd name="connsiteX22" fmla="*/ 202761 w 449224"/>
              <a:gd name="connsiteY22" fmla="*/ 466427 h 487001"/>
              <a:gd name="connsiteX23" fmla="*/ 240171 w 449224"/>
              <a:gd name="connsiteY23" fmla="*/ 335492 h 487001"/>
              <a:gd name="connsiteX24" fmla="*/ 236430 w 449224"/>
              <a:gd name="connsiteY24" fmla="*/ 313046 h 487001"/>
              <a:gd name="connsiteX25" fmla="*/ 204632 w 449224"/>
              <a:gd name="connsiteY25" fmla="*/ 262543 h 487001"/>
              <a:gd name="connsiteX26" fmla="*/ 279451 w 449224"/>
              <a:gd name="connsiteY26" fmla="*/ 307435 h 487001"/>
              <a:gd name="connsiteX27" fmla="*/ 279451 w 449224"/>
              <a:gd name="connsiteY27" fmla="*/ 442110 h 487001"/>
              <a:gd name="connsiteX28" fmla="*/ 307509 w 449224"/>
              <a:gd name="connsiteY28" fmla="*/ 470168 h 487001"/>
              <a:gd name="connsiteX29" fmla="*/ 335566 w 449224"/>
              <a:gd name="connsiteY29" fmla="*/ 442110 h 487001"/>
              <a:gd name="connsiteX30" fmla="*/ 335566 w 449224"/>
              <a:gd name="connsiteY30" fmla="*/ 292471 h 487001"/>
              <a:gd name="connsiteX31" fmla="*/ 322472 w 449224"/>
              <a:gd name="connsiteY31" fmla="*/ 268155 h 487001"/>
              <a:gd name="connsiteX32" fmla="*/ 242041 w 449224"/>
              <a:gd name="connsiteY32" fmla="*/ 219522 h 487001"/>
              <a:gd name="connsiteX33" fmla="*/ 277581 w 449224"/>
              <a:gd name="connsiteY33" fmla="*/ 103552 h 487001"/>
              <a:gd name="connsiteX34" fmla="*/ 320602 w 449224"/>
              <a:gd name="connsiteY34" fmla="*/ 174630 h 487001"/>
              <a:gd name="connsiteX35" fmla="*/ 344918 w 449224"/>
              <a:gd name="connsiteY35" fmla="*/ 187724 h 487001"/>
              <a:gd name="connsiteX36" fmla="*/ 358012 w 449224"/>
              <a:gd name="connsiteY36" fmla="*/ 183983 h 487001"/>
              <a:gd name="connsiteX37" fmla="*/ 432831 w 449224"/>
              <a:gd name="connsiteY37" fmla="*/ 146573 h 487001"/>
              <a:gd name="connsiteX38" fmla="*/ 445925 w 449224"/>
              <a:gd name="connsiteY38" fmla="*/ 109163 h 48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9224" h="487001">
                <a:moveTo>
                  <a:pt x="445925" y="109163"/>
                </a:moveTo>
                <a:cubicBezTo>
                  <a:pt x="438443" y="96070"/>
                  <a:pt x="421608" y="90458"/>
                  <a:pt x="408515" y="96070"/>
                </a:cubicBezTo>
                <a:lnTo>
                  <a:pt x="356141" y="122256"/>
                </a:lnTo>
                <a:lnTo>
                  <a:pt x="313120" y="51178"/>
                </a:lnTo>
                <a:cubicBezTo>
                  <a:pt x="309379" y="45566"/>
                  <a:pt x="303768" y="39955"/>
                  <a:pt x="296286" y="38084"/>
                </a:cubicBezTo>
                <a:lnTo>
                  <a:pt x="165351" y="675"/>
                </a:lnTo>
                <a:cubicBezTo>
                  <a:pt x="155999" y="-1196"/>
                  <a:pt x="144776" y="675"/>
                  <a:pt x="137294" y="8157"/>
                </a:cubicBezTo>
                <a:lnTo>
                  <a:pt x="84920" y="60530"/>
                </a:lnTo>
                <a:lnTo>
                  <a:pt x="47510" y="11898"/>
                </a:lnTo>
                <a:cubicBezTo>
                  <a:pt x="41899" y="-1196"/>
                  <a:pt x="23194" y="-3066"/>
                  <a:pt x="10101" y="4416"/>
                </a:cubicBezTo>
                <a:cubicBezTo>
                  <a:pt x="-1122" y="13768"/>
                  <a:pt x="-2993" y="32473"/>
                  <a:pt x="4489" y="43696"/>
                </a:cubicBezTo>
                <a:lnTo>
                  <a:pt x="60604" y="118516"/>
                </a:lnTo>
                <a:cubicBezTo>
                  <a:pt x="66215" y="124127"/>
                  <a:pt x="73697" y="129738"/>
                  <a:pt x="81179" y="129738"/>
                </a:cubicBezTo>
                <a:cubicBezTo>
                  <a:pt x="88661" y="129738"/>
                  <a:pt x="98014" y="127868"/>
                  <a:pt x="103625" y="122256"/>
                </a:cubicBezTo>
                <a:lnTo>
                  <a:pt x="157869" y="68012"/>
                </a:lnTo>
                <a:lnTo>
                  <a:pt x="124201" y="195206"/>
                </a:lnTo>
                <a:cubicBezTo>
                  <a:pt x="122330" y="200817"/>
                  <a:pt x="120460" y="208299"/>
                  <a:pt x="120460" y="213910"/>
                </a:cubicBezTo>
                <a:cubicBezTo>
                  <a:pt x="120460" y="225133"/>
                  <a:pt x="124201" y="236356"/>
                  <a:pt x="131682" y="245709"/>
                </a:cubicBezTo>
                <a:lnTo>
                  <a:pt x="184056" y="329881"/>
                </a:lnTo>
                <a:lnTo>
                  <a:pt x="150387" y="449592"/>
                </a:lnTo>
                <a:cubicBezTo>
                  <a:pt x="146646" y="464556"/>
                  <a:pt x="154128" y="479520"/>
                  <a:pt x="169092" y="485131"/>
                </a:cubicBezTo>
                <a:cubicBezTo>
                  <a:pt x="170963" y="485131"/>
                  <a:pt x="174704" y="487002"/>
                  <a:pt x="176574" y="487002"/>
                </a:cubicBezTo>
                <a:cubicBezTo>
                  <a:pt x="189668" y="487002"/>
                  <a:pt x="200891" y="479520"/>
                  <a:pt x="202761" y="466427"/>
                </a:cubicBezTo>
                <a:lnTo>
                  <a:pt x="240171" y="335492"/>
                </a:lnTo>
                <a:cubicBezTo>
                  <a:pt x="242041" y="328010"/>
                  <a:pt x="242041" y="318658"/>
                  <a:pt x="236430" y="313046"/>
                </a:cubicBezTo>
                <a:lnTo>
                  <a:pt x="204632" y="262543"/>
                </a:lnTo>
                <a:lnTo>
                  <a:pt x="279451" y="307435"/>
                </a:lnTo>
                <a:lnTo>
                  <a:pt x="279451" y="442110"/>
                </a:lnTo>
                <a:cubicBezTo>
                  <a:pt x="279451" y="457074"/>
                  <a:pt x="292545" y="470168"/>
                  <a:pt x="307509" y="470168"/>
                </a:cubicBezTo>
                <a:cubicBezTo>
                  <a:pt x="322472" y="470168"/>
                  <a:pt x="335566" y="457074"/>
                  <a:pt x="335566" y="442110"/>
                </a:cubicBezTo>
                <a:lnTo>
                  <a:pt x="335566" y="292471"/>
                </a:lnTo>
                <a:cubicBezTo>
                  <a:pt x="335566" y="283119"/>
                  <a:pt x="329954" y="273766"/>
                  <a:pt x="322472" y="268155"/>
                </a:cubicBezTo>
                <a:lnTo>
                  <a:pt x="242041" y="219522"/>
                </a:lnTo>
                <a:lnTo>
                  <a:pt x="277581" y="103552"/>
                </a:lnTo>
                <a:lnTo>
                  <a:pt x="320602" y="174630"/>
                </a:lnTo>
                <a:cubicBezTo>
                  <a:pt x="326213" y="183983"/>
                  <a:pt x="335566" y="187724"/>
                  <a:pt x="344918" y="187724"/>
                </a:cubicBezTo>
                <a:cubicBezTo>
                  <a:pt x="348659" y="187724"/>
                  <a:pt x="354271" y="185853"/>
                  <a:pt x="358012" y="183983"/>
                </a:cubicBezTo>
                <a:lnTo>
                  <a:pt x="432831" y="146573"/>
                </a:lnTo>
                <a:cubicBezTo>
                  <a:pt x="447795" y="139091"/>
                  <a:pt x="453407" y="122256"/>
                  <a:pt x="445925" y="109163"/>
                </a:cubicBezTo>
                <a:close/>
              </a:path>
            </a:pathLst>
          </a:custGeom>
          <a:solidFill>
            <a:srgbClr val="000000"/>
          </a:solidFill>
          <a:ln w="9327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xmlns="" id="{30738393-0DF6-BD30-5A19-E7536FCA0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369" y="5632270"/>
            <a:ext cx="571580" cy="495369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xmlns="" id="{4A967A9E-52E7-6079-3151-27933048C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308" y="5622743"/>
            <a:ext cx="543001" cy="5144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xmlns="" id="{08E1857E-32CF-B290-3C34-FB8D55984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9400" y="5645828"/>
            <a:ext cx="543001" cy="52394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xmlns="" id="{14EDA1DB-BF6A-F0FA-2F85-3BC202738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071"/>
          <a:stretch/>
        </p:blipFill>
        <p:spPr>
          <a:xfrm flipH="1">
            <a:off x="8908096" y="5890591"/>
            <a:ext cx="456782" cy="23704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xmlns="" id="{E060DE2E-7E8F-0351-A06A-BCD4219EF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3421" y="5632270"/>
            <a:ext cx="571580" cy="495369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xmlns="" id="{B4106ECC-E561-7A53-9A17-AB469A4F5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3360" y="5622743"/>
            <a:ext cx="543001" cy="514422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xmlns="" id="{C9C4DEF0-A356-94E8-B782-2BAD69B3CD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3452" y="5645828"/>
            <a:ext cx="543001" cy="523948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xmlns="" id="{2916B849-12D2-06DA-A6DB-4417D4782B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402" t="13900" r="9894" b="12902"/>
          <a:stretch/>
        </p:blipFill>
        <p:spPr>
          <a:xfrm>
            <a:off x="8956545" y="5622743"/>
            <a:ext cx="352874" cy="2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4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4">
            <a:extLst>
              <a:ext uri="{FF2B5EF4-FFF2-40B4-BE49-F238E27FC236}">
                <a16:creationId xmlns:a16="http://schemas.microsoft.com/office/drawing/2014/main" xmlns="" id="{290EF965-862F-BB1B-AD77-1D825808B1D7}"/>
              </a:ext>
            </a:extLst>
          </p:cNvPr>
          <p:cNvSpPr txBox="1">
            <a:spLocks/>
          </p:cNvSpPr>
          <p:nvPr/>
        </p:nvSpPr>
        <p:spPr>
          <a:xfrm>
            <a:off x="974361" y="1952805"/>
            <a:ext cx="10440857" cy="1768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1" i="0" dirty="0" smtClean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デモは会議の動画をご覧ください</a:t>
            </a:r>
            <a:endParaRPr lang="ja-JP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C9C76BD1-FAD7-F98A-8349-39ABA0B8E303}"/>
              </a:ext>
            </a:extLst>
          </p:cNvPr>
          <p:cNvSpPr txBox="1"/>
          <p:nvPr/>
        </p:nvSpPr>
        <p:spPr>
          <a:xfrm>
            <a:off x="8061489" y="6439375"/>
            <a:ext cx="3353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>
                    <a:lumMod val="95000"/>
                  </a:schemeClr>
                </a:solidFill>
              </a:rPr>
              <a:t>https://www.cdata.com/cloud/</a:t>
            </a:r>
            <a:endParaRPr lang="en-US" altLang="ja-JP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CC4A9686-9DBA-A231-1F4E-04657BD8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133" y="3827654"/>
            <a:ext cx="4318682" cy="243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12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C27D56B-CE2B-23C7-EF4D-59B24632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ja-JP" altLang="en-US" dirty="0"/>
              <a:t>おわり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xmlns="" id="{53832C48-97DC-BCC3-6E6C-D497BBC33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30764"/>
              </p:ext>
            </p:extLst>
          </p:nvPr>
        </p:nvGraphicFramePr>
        <p:xfrm>
          <a:off x="1096963" y="2098515"/>
          <a:ext cx="10890598" cy="3778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1416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xmlns="" id="{49508FB0-8068-553F-1861-C5F93C31C2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1193532"/>
            <a:ext cx="10058400" cy="278545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ぜひ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CData Connect Cloud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/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いろんなところ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/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いろんなもの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/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つなげてみてください！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7B6D00D8-F959-5269-0A1E-E11874B4BE08}"/>
              </a:ext>
            </a:extLst>
          </p:cNvPr>
          <p:cNvSpPr txBox="1"/>
          <p:nvPr/>
        </p:nvSpPr>
        <p:spPr>
          <a:xfrm>
            <a:off x="1066800" y="5259945"/>
            <a:ext cx="1067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CData Connect Cloud</a:t>
            </a:r>
            <a:r>
              <a:rPr kumimoji="1" lang="ja-JP" altLang="en-US" dirty="0"/>
              <a:t> の始め方 </a:t>
            </a:r>
            <a:r>
              <a:rPr kumimoji="1" lang="en-US" altLang="ja-JP" dirty="0"/>
              <a:t>: https://www.cdatablog.jp/entry/connect-trial</a:t>
            </a:r>
          </a:p>
          <a:p>
            <a:r>
              <a:rPr kumimoji="1" lang="en-US" altLang="ja-JP" dirty="0"/>
              <a:t>Hiro</a:t>
            </a:r>
            <a:r>
              <a:rPr kumimoji="1" lang="ja-JP" altLang="en-US" dirty="0"/>
              <a:t>が色々試したもの </a:t>
            </a:r>
            <a:r>
              <a:rPr kumimoji="1" lang="en-US" altLang="ja-JP" dirty="0"/>
              <a:t>: https://mofumofupower.hatenablog.com/archive/category/CData%20Connect%20Cloud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02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xmlns="" id="{1956B3C3-2FF4-B047-8A79-621DD6D1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55630"/>
            <a:ext cx="10058400" cy="1769481"/>
          </a:xfrm>
        </p:spPr>
        <p:txBody>
          <a:bodyPr/>
          <a:lstStyle/>
          <a:p>
            <a:r>
              <a:rPr lang="ja-JP" altLang="en-US" dirty="0"/>
              <a:t>今日はデータ接続の話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7D2E9D3C-60AA-7DFF-AF84-832CEDC365FF}"/>
              </a:ext>
            </a:extLst>
          </p:cNvPr>
          <p:cNvSpPr txBox="1"/>
          <p:nvPr/>
        </p:nvSpPr>
        <p:spPr>
          <a:xfrm>
            <a:off x="2268273" y="4557616"/>
            <a:ext cx="856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という名目の 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CData Connect Cloud</a:t>
            </a:r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 すごいから使ってみて！という布教です</a:t>
            </a:r>
          </a:p>
        </p:txBody>
      </p:sp>
    </p:spTree>
    <p:extLst>
      <p:ext uri="{BB962C8B-B14F-4D97-AF65-F5344CB8AC3E}">
        <p14:creationId xmlns:p14="http://schemas.microsoft.com/office/powerpoint/2010/main" val="341945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xmlns="" id="{1956B3C3-2FF4-B047-8A79-621DD6D1B8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7963" y="1072763"/>
            <a:ext cx="10779125" cy="1768475"/>
          </a:xfrm>
        </p:spPr>
        <p:txBody>
          <a:bodyPr>
            <a:noAutofit/>
          </a:bodyPr>
          <a:lstStyle/>
          <a:p>
            <a:r>
              <a:rPr lang="ja-JP" altLang="en-US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アプリ・自動化には</a:t>
            </a:r>
            <a:r>
              <a:rPr lang="en-US" altLang="ja-JP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/>
            </a:r>
            <a:br>
              <a:rPr lang="en-US" altLang="ja-JP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データの読み書き・加工が必要です</a:t>
            </a:r>
            <a:endParaRPr lang="ja-JP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7D2E9D3C-60AA-7DFF-AF84-832CEDC365FF}"/>
              </a:ext>
            </a:extLst>
          </p:cNvPr>
          <p:cNvSpPr txBox="1"/>
          <p:nvPr/>
        </p:nvSpPr>
        <p:spPr>
          <a:xfrm>
            <a:off x="1413059" y="3429000"/>
            <a:ext cx="936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ja-JP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"</a:t>
            </a:r>
            <a:r>
              <a:rPr lang="ja-JP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業務</a:t>
            </a:r>
            <a:r>
              <a:rPr lang="en-US" altLang="ja-JP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"</a:t>
            </a:r>
            <a:r>
              <a:rPr lang="ja-JP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そのものに 人→人、システム→人、</a:t>
            </a:r>
            <a:r>
              <a:rPr lang="en-US" altLang="ja-JP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...</a:t>
            </a:r>
            <a:r>
              <a:rPr lang="ja-JP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へのデータ（情報）の受け渡しが発生するから</a:t>
            </a:r>
          </a:p>
          <a:p>
            <a:r>
              <a:rPr lang="ja-JP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/>
            </a:r>
            <a:br>
              <a:rPr lang="ja-JP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8" name="グラフィックス 7" descr="男性のプロフィール 単色塗りつぶし">
            <a:extLst>
              <a:ext uri="{FF2B5EF4-FFF2-40B4-BE49-F238E27FC236}">
                <a16:creationId xmlns:a16="http://schemas.microsoft.com/office/drawing/2014/main" xmlns="" id="{DFDAD416-B086-D2D6-3049-2D442085D6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50483" y="4161089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男性のプロフィール 単色塗りつぶし">
            <a:extLst>
              <a:ext uri="{FF2B5EF4-FFF2-40B4-BE49-F238E27FC236}">
                <a16:creationId xmlns:a16="http://schemas.microsoft.com/office/drawing/2014/main" xmlns="" id="{2322ACE5-07E9-3E79-4AF2-9AD5E7DD63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537729" y="4161089"/>
            <a:ext cx="914400" cy="914400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xmlns="" id="{FA83722B-AC6B-3922-FD6E-0322CED4E637}"/>
              </a:ext>
            </a:extLst>
          </p:cNvPr>
          <p:cNvCxnSpPr>
            <a:cxnSpLocks/>
          </p:cNvCxnSpPr>
          <p:nvPr/>
        </p:nvCxnSpPr>
        <p:spPr>
          <a:xfrm>
            <a:off x="3464883" y="4752104"/>
            <a:ext cx="10728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グラフィックス 2" descr="ドキュメント 単色塗りつぶし">
            <a:extLst>
              <a:ext uri="{FF2B5EF4-FFF2-40B4-BE49-F238E27FC236}">
                <a16:creationId xmlns:a16="http://schemas.microsoft.com/office/drawing/2014/main" xmlns="" id="{F738EDE2-A057-6821-C98C-01D2B1AB41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802106" y="4252684"/>
            <a:ext cx="452661" cy="452661"/>
          </a:xfrm>
          <a:prstGeom prst="rect">
            <a:avLst/>
          </a:prstGeom>
        </p:spPr>
      </p:pic>
      <p:pic>
        <p:nvPicPr>
          <p:cNvPr id="16" name="グラフィックス 15" descr="男性のプロフィール 単色塗りつぶし">
            <a:extLst>
              <a:ext uri="{FF2B5EF4-FFF2-40B4-BE49-F238E27FC236}">
                <a16:creationId xmlns:a16="http://schemas.microsoft.com/office/drawing/2014/main" xmlns="" id="{47287F48-AC97-0C7D-02F7-677B348BC6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55021" y="4161089"/>
            <a:ext cx="914400" cy="91440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xmlns="" id="{09853644-1015-0E70-6C0D-B8B626978A1B}"/>
              </a:ext>
            </a:extLst>
          </p:cNvPr>
          <p:cNvCxnSpPr>
            <a:cxnSpLocks/>
          </p:cNvCxnSpPr>
          <p:nvPr/>
        </p:nvCxnSpPr>
        <p:spPr>
          <a:xfrm>
            <a:off x="6982175" y="4752104"/>
            <a:ext cx="10728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グラフィックス 17" descr="ドキュメント 単色塗りつぶし">
            <a:extLst>
              <a:ext uri="{FF2B5EF4-FFF2-40B4-BE49-F238E27FC236}">
                <a16:creationId xmlns:a16="http://schemas.microsoft.com/office/drawing/2014/main" xmlns="" id="{114D5989-E05A-89E0-D45B-850C180099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319398" y="4252684"/>
            <a:ext cx="452661" cy="452661"/>
          </a:xfrm>
          <a:prstGeom prst="rect">
            <a:avLst/>
          </a:prstGeom>
        </p:spPr>
      </p:pic>
      <p:pic>
        <p:nvPicPr>
          <p:cNvPr id="20" name="グラフィックス 19" descr="サーバー 単色塗りつぶし">
            <a:extLst>
              <a:ext uri="{FF2B5EF4-FFF2-40B4-BE49-F238E27FC236}">
                <a16:creationId xmlns:a16="http://schemas.microsoft.com/office/drawing/2014/main" xmlns="" id="{6FD6FC5B-3415-1172-F6A5-CD0E4A9DF9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307526" y="4330586"/>
            <a:ext cx="674649" cy="674649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74D58CCB-F866-9873-C15B-1234DA413103}"/>
              </a:ext>
            </a:extLst>
          </p:cNvPr>
          <p:cNvCxnSpPr>
            <a:cxnSpLocks/>
          </p:cNvCxnSpPr>
          <p:nvPr/>
        </p:nvCxnSpPr>
        <p:spPr>
          <a:xfrm flipH="1">
            <a:off x="7027258" y="4926806"/>
            <a:ext cx="10369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0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7D2E9D3C-60AA-7DFF-AF84-832CEDC365FF}"/>
              </a:ext>
            </a:extLst>
          </p:cNvPr>
          <p:cNvSpPr txBox="1"/>
          <p:nvPr/>
        </p:nvSpPr>
        <p:spPr>
          <a:xfrm>
            <a:off x="1424211" y="3194664"/>
            <a:ext cx="9983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サービスに内包される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だけでなく普段使っているサービスに蓄えられた情報を集約・整形する</a:t>
            </a:r>
            <a:r>
              <a:rPr lang="ja-JP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/>
            </a:r>
            <a:br>
              <a:rPr lang="ja-JP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8" name="グラフィックス 7" descr="男性のプロフィール 単色塗りつぶし">
            <a:extLst>
              <a:ext uri="{FF2B5EF4-FFF2-40B4-BE49-F238E27FC236}">
                <a16:creationId xmlns:a16="http://schemas.microsoft.com/office/drawing/2014/main" xmlns="" id="{DFDAD416-B086-D2D6-3049-2D442085D6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93394" y="5119781"/>
            <a:ext cx="914400" cy="914400"/>
          </a:xfrm>
          <a:prstGeom prst="rect">
            <a:avLst/>
          </a:prstGeom>
        </p:spPr>
      </p:pic>
      <p:sp>
        <p:nvSpPr>
          <p:cNvPr id="14" name="タイトル 4">
            <a:extLst>
              <a:ext uri="{FF2B5EF4-FFF2-40B4-BE49-F238E27FC236}">
                <a16:creationId xmlns:a16="http://schemas.microsoft.com/office/drawing/2014/main" xmlns="" id="{290EF965-862F-BB1B-AD77-1D825808B1D7}"/>
              </a:ext>
            </a:extLst>
          </p:cNvPr>
          <p:cNvSpPr txBox="1">
            <a:spLocks/>
          </p:cNvSpPr>
          <p:nvPr/>
        </p:nvSpPr>
        <p:spPr>
          <a:xfrm>
            <a:off x="917963" y="1072763"/>
            <a:ext cx="10779125" cy="1768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ローコード開発では各種</a:t>
            </a:r>
            <a:r>
              <a:rPr lang="en-US" altLang="ja-JP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SaaS</a:t>
            </a:r>
            <a:r>
              <a:rPr lang="ja-JP" altLang="en-US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とのデータ接続が必要です</a:t>
            </a:r>
            <a:endParaRPr lang="ja-JP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15738AD5-2D41-ADEA-EE51-4ED9C2BC6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762" y="4617274"/>
            <a:ext cx="543001" cy="51442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CCCB4C1B-D332-5E35-286E-7E3E8F73E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014" y="4142006"/>
            <a:ext cx="571580" cy="49536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141A9BFA-744F-6C9B-64EA-C0326296A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293" y="4183077"/>
            <a:ext cx="543001" cy="52394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xmlns="" id="{2064D417-D826-F60A-F156-A17A802799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7093" y="4637375"/>
            <a:ext cx="453692" cy="474221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xmlns="" id="{2CD5C627-E514-8916-695B-8BEE1596A9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7649" y="3686641"/>
            <a:ext cx="2467574" cy="257110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xmlns="" id="{94523E23-6CA8-0444-EA0C-494BC0ACA4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9256" y="4149816"/>
            <a:ext cx="2281882" cy="864993"/>
          </a:xfrm>
          <a:prstGeom prst="rect">
            <a:avLst/>
          </a:prstGeom>
        </p:spPr>
      </p:pic>
      <p:pic>
        <p:nvPicPr>
          <p:cNvPr id="1030" name="Picture 6" descr="Power Automate - Google Play のアプリ">
            <a:extLst>
              <a:ext uri="{FF2B5EF4-FFF2-40B4-BE49-F238E27FC236}">
                <a16:creationId xmlns:a16="http://schemas.microsoft.com/office/drawing/2014/main" xmlns="" id="{890E3097-CF93-89BB-101F-0BCF288D4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500" y="5428398"/>
            <a:ext cx="624468" cy="6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xmlns="" id="{95E75D85-9105-41A3-D1DF-0B9C6229F8E2}"/>
              </a:ext>
            </a:extLst>
          </p:cNvPr>
          <p:cNvCxnSpPr>
            <a:cxnSpLocks/>
          </p:cNvCxnSpPr>
          <p:nvPr/>
        </p:nvCxnSpPr>
        <p:spPr>
          <a:xfrm flipH="1" flipV="1">
            <a:off x="9389327" y="5139521"/>
            <a:ext cx="414812" cy="46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xmlns="" id="{A6E77FE4-7E29-A52D-07E6-53521B5E3C8E}"/>
              </a:ext>
            </a:extLst>
          </p:cNvPr>
          <p:cNvCxnSpPr>
            <a:cxnSpLocks/>
          </p:cNvCxnSpPr>
          <p:nvPr/>
        </p:nvCxnSpPr>
        <p:spPr>
          <a:xfrm flipV="1">
            <a:off x="10562141" y="5014809"/>
            <a:ext cx="377206" cy="59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xmlns="" id="{C1D95A12-33F9-AE13-FB82-340C412E6127}"/>
              </a:ext>
            </a:extLst>
          </p:cNvPr>
          <p:cNvCxnSpPr>
            <a:cxnSpLocks/>
          </p:cNvCxnSpPr>
          <p:nvPr/>
        </p:nvCxnSpPr>
        <p:spPr>
          <a:xfrm flipV="1">
            <a:off x="10365630" y="4782117"/>
            <a:ext cx="140631" cy="58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xmlns="" id="{373F3D31-4C6A-11DD-B113-8BA6BB93035F}"/>
              </a:ext>
            </a:extLst>
          </p:cNvPr>
          <p:cNvCxnSpPr>
            <a:cxnSpLocks/>
          </p:cNvCxnSpPr>
          <p:nvPr/>
        </p:nvCxnSpPr>
        <p:spPr>
          <a:xfrm flipH="1" flipV="1">
            <a:off x="9955588" y="4703107"/>
            <a:ext cx="78251" cy="64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67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xmlns="" id="{EEF05B47-D9A2-A858-6CBA-BDD3D2366DE6}"/>
              </a:ext>
            </a:extLst>
          </p:cNvPr>
          <p:cNvSpPr/>
          <p:nvPr/>
        </p:nvSpPr>
        <p:spPr>
          <a:xfrm rot="8100000">
            <a:off x="7001456" y="4262729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7D2E9D3C-60AA-7DFF-AF84-832CEDC365FF}"/>
              </a:ext>
            </a:extLst>
          </p:cNvPr>
          <p:cNvSpPr txBox="1"/>
          <p:nvPr/>
        </p:nvSpPr>
        <p:spPr>
          <a:xfrm>
            <a:off x="1424211" y="3194664"/>
            <a:ext cx="10462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API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があるだけではだめ</a:t>
            </a:r>
            <a:endParaRPr kumimoji="1"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fontAlgn="base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認証情報の管理、リクエストの整形、レスポンスデータの処理、などなどクライアント側での対応が必要</a:t>
            </a:r>
            <a:r>
              <a:rPr lang="ja-JP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/>
            </a:r>
            <a:br>
              <a:rPr lang="ja-JP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タイトル 4">
            <a:extLst>
              <a:ext uri="{FF2B5EF4-FFF2-40B4-BE49-F238E27FC236}">
                <a16:creationId xmlns:a16="http://schemas.microsoft.com/office/drawing/2014/main" xmlns="" id="{290EF965-862F-BB1B-AD77-1D825808B1D7}"/>
              </a:ext>
            </a:extLst>
          </p:cNvPr>
          <p:cNvSpPr txBox="1">
            <a:spLocks/>
          </p:cNvSpPr>
          <p:nvPr/>
        </p:nvSpPr>
        <p:spPr>
          <a:xfrm>
            <a:off x="917963" y="1072763"/>
            <a:ext cx="10779125" cy="1768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データ接続は</a:t>
            </a:r>
            <a:r>
              <a:rPr lang="en-US" altLang="ja-JP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API</a:t>
            </a:r>
            <a:r>
              <a:rPr lang="ja-JP" altLang="en-US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があれば</a:t>
            </a:r>
            <a:r>
              <a:rPr lang="en-US" altLang="ja-JP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OK?</a:t>
            </a:r>
            <a:endParaRPr lang="ja-JP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37818DDF-F2B4-6DE2-3AA6-355110373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471" y="4115698"/>
            <a:ext cx="571580" cy="495369"/>
          </a:xfrm>
          <a:prstGeom prst="rect">
            <a:avLst/>
          </a:prstGeom>
        </p:spPr>
      </p:pic>
      <p:pic>
        <p:nvPicPr>
          <p:cNvPr id="3" name="グラフィックス 2" descr="サーバー 単色塗りつぶし">
            <a:extLst>
              <a:ext uri="{FF2B5EF4-FFF2-40B4-BE49-F238E27FC236}">
                <a16:creationId xmlns:a16="http://schemas.microsoft.com/office/drawing/2014/main" xmlns="" id="{1C1BEC4E-44B4-FF0C-F0A2-D9AFBFF16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163229" y="4574527"/>
            <a:ext cx="914400" cy="914400"/>
          </a:xfrm>
          <a:prstGeom prst="rect">
            <a:avLst/>
          </a:prstGeom>
        </p:spPr>
      </p:pic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xmlns="" id="{CE7C1FD7-7DDE-A25A-D614-45F42781C41B}"/>
              </a:ext>
            </a:extLst>
          </p:cNvPr>
          <p:cNvSpPr/>
          <p:nvPr/>
        </p:nvSpPr>
        <p:spPr>
          <a:xfrm rot="8100000">
            <a:off x="7001456" y="4928940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xmlns="" id="{78C8E7C7-79AD-0FF0-51FB-072DCEAD6877}"/>
              </a:ext>
            </a:extLst>
          </p:cNvPr>
          <p:cNvSpPr/>
          <p:nvPr/>
        </p:nvSpPr>
        <p:spPr>
          <a:xfrm rot="8100000">
            <a:off x="7001455" y="5618170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xmlns="" id="{B2594CB3-1CCE-DFE4-831F-A0D842A6A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471" y="4781817"/>
            <a:ext cx="543001" cy="5144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9C4DEAFB-86C3-23CE-995A-6373267D4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3470" y="5412555"/>
            <a:ext cx="543001" cy="52394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BED12865-47AB-4420-AA00-E0873D668C20}"/>
              </a:ext>
            </a:extLst>
          </p:cNvPr>
          <p:cNvSpPr txBox="1"/>
          <p:nvPr/>
        </p:nvSpPr>
        <p:spPr>
          <a:xfrm>
            <a:off x="8240752" y="5164147"/>
            <a:ext cx="3597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API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はあくまでもインターフェース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実際に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”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使える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”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ようにするには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つなぐための仕組みが必要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xmlns="" id="{2A3268F2-69E5-1E39-794B-49C8BAFA2400}"/>
              </a:ext>
            </a:extLst>
          </p:cNvPr>
          <p:cNvSpPr/>
          <p:nvPr/>
        </p:nvSpPr>
        <p:spPr>
          <a:xfrm>
            <a:off x="4217694" y="4142061"/>
            <a:ext cx="2597278" cy="1945416"/>
          </a:xfrm>
          <a:prstGeom prst="roundRect">
            <a:avLst>
              <a:gd name="adj" fmla="val 8598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ここ</a:t>
            </a:r>
          </a:p>
        </p:txBody>
      </p:sp>
    </p:spTree>
    <p:extLst>
      <p:ext uri="{BB962C8B-B14F-4D97-AF65-F5344CB8AC3E}">
        <p14:creationId xmlns:p14="http://schemas.microsoft.com/office/powerpoint/2010/main" val="329844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4">
            <a:extLst>
              <a:ext uri="{FF2B5EF4-FFF2-40B4-BE49-F238E27FC236}">
                <a16:creationId xmlns:a16="http://schemas.microsoft.com/office/drawing/2014/main" xmlns="" id="{290EF965-862F-BB1B-AD77-1D825808B1D7}"/>
              </a:ext>
            </a:extLst>
          </p:cNvPr>
          <p:cNvSpPr txBox="1">
            <a:spLocks/>
          </p:cNvSpPr>
          <p:nvPr/>
        </p:nvSpPr>
        <p:spPr>
          <a:xfrm>
            <a:off x="917963" y="1072763"/>
            <a:ext cx="10779125" cy="1768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え、そんなこと市民開発でできる？</a:t>
            </a:r>
            <a:endParaRPr lang="ja-JP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BF49E2AD-6A43-2197-D82F-1DBF42C58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813" y="3112584"/>
            <a:ext cx="4451541" cy="28111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F4B39CBB-A2EE-4003-C7C5-EA293B1E1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55" y="3112584"/>
            <a:ext cx="3020238" cy="28852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116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xmlns="" id="{EEF05B47-D9A2-A858-6CBA-BDD3D2366DE6}"/>
              </a:ext>
            </a:extLst>
          </p:cNvPr>
          <p:cNvSpPr/>
          <p:nvPr/>
        </p:nvSpPr>
        <p:spPr>
          <a:xfrm rot="8100000">
            <a:off x="7001456" y="4262729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7D2E9D3C-60AA-7DFF-AF84-832CEDC365FF}"/>
              </a:ext>
            </a:extLst>
          </p:cNvPr>
          <p:cNvSpPr txBox="1"/>
          <p:nvPr/>
        </p:nvSpPr>
        <p:spPr>
          <a:xfrm>
            <a:off x="1697693" y="3138430"/>
            <a:ext cx="10462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kumimoji="1" lang="ja-JP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やってられない！！　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繋がなきゃ始まらないのに、つなぐところがとても大変！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fontAlgn="base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タイトル 4">
            <a:extLst>
              <a:ext uri="{FF2B5EF4-FFF2-40B4-BE49-F238E27FC236}">
                <a16:creationId xmlns:a16="http://schemas.microsoft.com/office/drawing/2014/main" xmlns="" id="{290EF965-862F-BB1B-AD77-1D825808B1D7}"/>
              </a:ext>
            </a:extLst>
          </p:cNvPr>
          <p:cNvSpPr txBox="1">
            <a:spLocks/>
          </p:cNvSpPr>
          <p:nvPr/>
        </p:nvSpPr>
        <p:spPr>
          <a:xfrm>
            <a:off x="917963" y="1072763"/>
            <a:ext cx="10779125" cy="1768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え、そんなこと市民開発でできる？</a:t>
            </a:r>
            <a:endParaRPr lang="ja-JP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37818DDF-F2B4-6DE2-3AA6-355110373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471" y="4115698"/>
            <a:ext cx="571580" cy="495369"/>
          </a:xfrm>
          <a:prstGeom prst="rect">
            <a:avLst/>
          </a:prstGeom>
        </p:spPr>
      </p:pic>
      <p:pic>
        <p:nvPicPr>
          <p:cNvPr id="3" name="グラフィックス 2" descr="サーバー 単色塗りつぶし">
            <a:extLst>
              <a:ext uri="{FF2B5EF4-FFF2-40B4-BE49-F238E27FC236}">
                <a16:creationId xmlns:a16="http://schemas.microsoft.com/office/drawing/2014/main" xmlns="" id="{1C1BEC4E-44B4-FF0C-F0A2-D9AFBFF16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163229" y="4574527"/>
            <a:ext cx="914400" cy="914400"/>
          </a:xfrm>
          <a:prstGeom prst="rect">
            <a:avLst/>
          </a:prstGeom>
        </p:spPr>
      </p:pic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xmlns="" id="{CE7C1FD7-7DDE-A25A-D614-45F42781C41B}"/>
              </a:ext>
            </a:extLst>
          </p:cNvPr>
          <p:cNvSpPr/>
          <p:nvPr/>
        </p:nvSpPr>
        <p:spPr>
          <a:xfrm rot="8100000">
            <a:off x="7001456" y="4928940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xmlns="" id="{78C8E7C7-79AD-0FF0-51FB-072DCEAD6877}"/>
              </a:ext>
            </a:extLst>
          </p:cNvPr>
          <p:cNvSpPr/>
          <p:nvPr/>
        </p:nvSpPr>
        <p:spPr>
          <a:xfrm rot="8100000">
            <a:off x="7001455" y="5618170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xmlns="" id="{B2594CB3-1CCE-DFE4-831F-A0D842A6A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471" y="4781817"/>
            <a:ext cx="543001" cy="5144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9C4DEAFB-86C3-23CE-995A-6373267D4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3470" y="5412555"/>
            <a:ext cx="543001" cy="523948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xmlns="" id="{2A3268F2-69E5-1E39-794B-49C8BAFA2400}"/>
              </a:ext>
            </a:extLst>
          </p:cNvPr>
          <p:cNvSpPr/>
          <p:nvPr/>
        </p:nvSpPr>
        <p:spPr>
          <a:xfrm>
            <a:off x="4217694" y="4142061"/>
            <a:ext cx="2597278" cy="1945416"/>
          </a:xfrm>
          <a:prstGeom prst="roundRect">
            <a:avLst>
              <a:gd name="adj" fmla="val 8598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ここ</a:t>
            </a:r>
          </a:p>
        </p:txBody>
      </p:sp>
    </p:spTree>
    <p:extLst>
      <p:ext uri="{BB962C8B-B14F-4D97-AF65-F5344CB8AC3E}">
        <p14:creationId xmlns:p14="http://schemas.microsoft.com/office/powerpoint/2010/main" val="366184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xmlns="" id="{EEF05B47-D9A2-A858-6CBA-BDD3D2366DE6}"/>
              </a:ext>
            </a:extLst>
          </p:cNvPr>
          <p:cNvSpPr/>
          <p:nvPr/>
        </p:nvSpPr>
        <p:spPr>
          <a:xfrm rot="8100000">
            <a:off x="7001456" y="4262729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7D2E9D3C-60AA-7DFF-AF84-832CEDC365FF}"/>
              </a:ext>
            </a:extLst>
          </p:cNvPr>
          <p:cNvSpPr txBox="1"/>
          <p:nvPr/>
        </p:nvSpPr>
        <p:spPr>
          <a:xfrm>
            <a:off x="1697693" y="3138430"/>
            <a:ext cx="10462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kumimoji="1" lang="ja-JP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やってられない！！　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繋がなきゃ始まらないのに、つなぐところがとても大変！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fontAlgn="base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タイトル 4">
            <a:extLst>
              <a:ext uri="{FF2B5EF4-FFF2-40B4-BE49-F238E27FC236}">
                <a16:creationId xmlns:a16="http://schemas.microsoft.com/office/drawing/2014/main" xmlns="" id="{290EF965-862F-BB1B-AD77-1D825808B1D7}"/>
              </a:ext>
            </a:extLst>
          </p:cNvPr>
          <p:cNvSpPr txBox="1">
            <a:spLocks/>
          </p:cNvSpPr>
          <p:nvPr/>
        </p:nvSpPr>
        <p:spPr>
          <a:xfrm>
            <a:off x="917963" y="1072763"/>
            <a:ext cx="10779125" cy="1768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0" i="0" dirty="0">
                <a:solidFill>
                  <a:srgbClr val="000000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え、そんなこと市民開発でできる？</a:t>
            </a:r>
            <a:endParaRPr lang="ja-JP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37818DDF-F2B4-6DE2-3AA6-355110373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471" y="4115698"/>
            <a:ext cx="571580" cy="495369"/>
          </a:xfrm>
          <a:prstGeom prst="rect">
            <a:avLst/>
          </a:prstGeom>
        </p:spPr>
      </p:pic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xmlns="" id="{CE7C1FD7-7DDE-A25A-D614-45F42781C41B}"/>
              </a:ext>
            </a:extLst>
          </p:cNvPr>
          <p:cNvSpPr/>
          <p:nvPr/>
        </p:nvSpPr>
        <p:spPr>
          <a:xfrm rot="8100000">
            <a:off x="7001456" y="4928940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xmlns="" id="{78C8E7C7-79AD-0FF0-51FB-072DCEAD6877}"/>
              </a:ext>
            </a:extLst>
          </p:cNvPr>
          <p:cNvSpPr/>
          <p:nvPr/>
        </p:nvSpPr>
        <p:spPr>
          <a:xfrm rot="8100000">
            <a:off x="7001455" y="5618170"/>
            <a:ext cx="514185" cy="417382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185" h="417382">
                <a:moveTo>
                  <a:pt x="411690" y="368770"/>
                </a:moveTo>
                <a:lnTo>
                  <a:pt x="357807" y="314887"/>
                </a:lnTo>
                <a:lnTo>
                  <a:pt x="411690" y="261004"/>
                </a:lnTo>
                <a:lnTo>
                  <a:pt x="465573" y="314887"/>
                </a:lnTo>
                <a:cubicBezTo>
                  <a:pt x="476823" y="325954"/>
                  <a:pt x="494915" y="325805"/>
                  <a:pt x="505982" y="314554"/>
                </a:cubicBezTo>
                <a:cubicBezTo>
                  <a:pt x="516922" y="303431"/>
                  <a:pt x="516920" y="285592"/>
                  <a:pt x="505978" y="274472"/>
                </a:cubicBezTo>
                <a:lnTo>
                  <a:pt x="452095" y="220599"/>
                </a:lnTo>
                <a:lnTo>
                  <a:pt x="485775" y="186919"/>
                </a:lnTo>
                <a:lnTo>
                  <a:pt x="418424" y="119567"/>
                </a:lnTo>
                <a:cubicBezTo>
                  <a:pt x="370492" y="71618"/>
                  <a:pt x="295463" y="63958"/>
                  <a:pt x="238830" y="101232"/>
                </a:cubicBezTo>
                <a:lnTo>
                  <a:pt x="216741" y="78372"/>
                </a:lnTo>
                <a:cubicBezTo>
                  <a:pt x="168193" y="28414"/>
                  <a:pt x="101541" y="157"/>
                  <a:pt x="31880" y="0"/>
                </a:cubicBezTo>
                <a:lnTo>
                  <a:pt x="0" y="0"/>
                </a:lnTo>
                <a:lnTo>
                  <a:pt x="0" y="57150"/>
                </a:lnTo>
                <a:lnTo>
                  <a:pt x="31880" y="57150"/>
                </a:lnTo>
                <a:cubicBezTo>
                  <a:pt x="86078" y="57258"/>
                  <a:pt x="137939" y="79238"/>
                  <a:pt x="175708" y="118110"/>
                </a:cubicBezTo>
                <a:lnTo>
                  <a:pt x="198396" y="141580"/>
                </a:lnTo>
                <a:cubicBezTo>
                  <a:pt x="160805" y="198231"/>
                  <a:pt x="168342" y="273526"/>
                  <a:pt x="216418" y="321602"/>
                </a:cubicBezTo>
                <a:lnTo>
                  <a:pt x="283721" y="388972"/>
                </a:lnTo>
                <a:lnTo>
                  <a:pt x="317402" y="355292"/>
                </a:lnTo>
                <a:lnTo>
                  <a:pt x="371275" y="409175"/>
                </a:lnTo>
                <a:cubicBezTo>
                  <a:pt x="382523" y="420244"/>
                  <a:pt x="400616" y="420099"/>
                  <a:pt x="411685" y="408851"/>
                </a:cubicBezTo>
                <a:cubicBezTo>
                  <a:pt x="422627" y="397732"/>
                  <a:pt x="422629" y="379891"/>
                  <a:pt x="411690" y="36877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xmlns="" id="{B2594CB3-1CCE-DFE4-831F-A0D842A6A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471" y="4781817"/>
            <a:ext cx="543001" cy="5144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9C4DEAFB-86C3-23CE-995A-6373267D4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470" y="5412555"/>
            <a:ext cx="543001" cy="523948"/>
          </a:xfrm>
          <a:prstGeom prst="rect">
            <a:avLst/>
          </a:prstGeom>
        </p:spPr>
      </p:pic>
      <p:pic>
        <p:nvPicPr>
          <p:cNvPr id="12" name="Picture 6" descr="Power Automate - Google Play のアプリ">
            <a:extLst>
              <a:ext uri="{FF2B5EF4-FFF2-40B4-BE49-F238E27FC236}">
                <a16:creationId xmlns:a16="http://schemas.microsoft.com/office/drawing/2014/main" xmlns="" id="{11A49A65-0F4E-40A7-1C5B-9EEAAEDCE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62" y="5191504"/>
            <a:ext cx="624468" cy="6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ower Apps - Google Play のアプリ">
            <a:extLst>
              <a:ext uri="{FF2B5EF4-FFF2-40B4-BE49-F238E27FC236}">
                <a16:creationId xmlns:a16="http://schemas.microsoft.com/office/drawing/2014/main" xmlns="" id="{A063C122-F325-FE4E-24B9-C27A50D77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49" y="4214269"/>
            <a:ext cx="793595" cy="7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xmlns="" id="{C68213FF-969B-6967-FAA8-BC905FFD9A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850" b="13309"/>
          <a:stretch/>
        </p:blipFill>
        <p:spPr>
          <a:xfrm>
            <a:off x="4690761" y="4228867"/>
            <a:ext cx="1548903" cy="15587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xmlns="" id="{40EC8A15-3603-9EAA-28B3-E25D0B8E77A1}"/>
              </a:ext>
            </a:extLst>
          </p:cNvPr>
          <p:cNvSpPr txBox="1"/>
          <p:nvPr/>
        </p:nvSpPr>
        <p:spPr>
          <a:xfrm>
            <a:off x="8157894" y="5211883"/>
            <a:ext cx="39292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Power Platform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では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コネクター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によって接続を容易に</a:t>
            </a:r>
          </a:p>
        </p:txBody>
      </p:sp>
    </p:spTree>
    <p:extLst>
      <p:ext uri="{BB962C8B-B14F-4D97-AF65-F5344CB8AC3E}">
        <p14:creationId xmlns:p14="http://schemas.microsoft.com/office/powerpoint/2010/main" val="280530294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</TotalTime>
  <Words>639</Words>
  <Application>Microsoft Office PowerPoint</Application>
  <PresentationFormat>ワイド画面</PresentationFormat>
  <Paragraphs>85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BIZ UDPゴシック</vt:lpstr>
      <vt:lpstr>Lucida Grande</vt:lpstr>
      <vt:lpstr>ＭＳ Ｐゴシック</vt:lpstr>
      <vt:lpstr>Calibri</vt:lpstr>
      <vt:lpstr>Calibri Light</vt:lpstr>
      <vt:lpstr>レトロスペクト</vt:lpstr>
      <vt:lpstr>ローコード開発におけるデータ接続の重要性</vt:lpstr>
      <vt:lpstr>自己紹介</vt:lpstr>
      <vt:lpstr>今日はデータ接続の話</vt:lpstr>
      <vt:lpstr>アプリ・自動化には データの読み書き・加工が必要です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おわり</vt:lpstr>
      <vt:lpstr>ぜひCData Connect Cloudで いろんなところから いろんなものに つなげてみてください！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ローコード開発におけるデータ接続の重要性</dc:title>
  <dc:creator>Nagao Hiroaki</dc:creator>
  <cp:lastModifiedBy>Nagao Hiroaki</cp:lastModifiedBy>
  <cp:revision>4</cp:revision>
  <dcterms:created xsi:type="dcterms:W3CDTF">2022-07-07T12:33:39Z</dcterms:created>
  <dcterms:modified xsi:type="dcterms:W3CDTF">2022-07-09T12:39:27Z</dcterms:modified>
</cp:coreProperties>
</file>