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60" r:id="rId4"/>
    <p:sldId id="272" r:id="rId5"/>
    <p:sldId id="257" r:id="rId6"/>
    <p:sldId id="258" r:id="rId7"/>
    <p:sldId id="270" r:id="rId8"/>
    <p:sldId id="271" r:id="rId9"/>
    <p:sldId id="294" r:id="rId10"/>
    <p:sldId id="295" r:id="rId11"/>
    <p:sldId id="269" r:id="rId12"/>
    <p:sldId id="261" r:id="rId13"/>
    <p:sldId id="268" r:id="rId14"/>
    <p:sldId id="293" r:id="rId15"/>
    <p:sldId id="259" r:id="rId16"/>
    <p:sldId id="265" r:id="rId17"/>
    <p:sldId id="266" r:id="rId18"/>
    <p:sldId id="267" r:id="rId19"/>
    <p:sldId id="263" r:id="rId20"/>
    <p:sldId id="264" r:id="rId21"/>
    <p:sldId id="289" r:id="rId22"/>
    <p:sldId id="286" r:id="rId23"/>
    <p:sldId id="287" r:id="rId24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</a:rPr>
              <a:t>Mofum</a:t>
            </a:r>
            <a:r>
              <a:rPr lang="en-US" altLang="zh-CN" b="1">
                <a:solidFill>
                  <a:srgbClr val="00B0F0"/>
                </a:solidFill>
              </a:rPr>
              <a:t>UI </a:t>
            </a:r>
            <a:r>
              <a:rPr lang="en-US" altLang="zh-CN" sz="1600" b="1">
                <a:solidFill>
                  <a:srgbClr val="FFC000"/>
                </a:solidFill>
              </a:rPr>
              <a:t>MIT</a:t>
            </a:r>
            <a:br>
              <a:rPr lang="en-US" altLang="zh-CN" sz="1600" b="1">
                <a:solidFill>
                  <a:srgbClr val="FFC000"/>
                </a:solidFill>
              </a:rPr>
            </a:br>
            <a:r>
              <a:rPr lang="en-US" altLang="zh-CN" sz="1600" b="1">
                <a:solidFill>
                  <a:schemeClr val="bg1">
                    <a:lumMod val="75000"/>
                  </a:schemeClr>
                </a:solidFill>
              </a:rPr>
              <a:t>极</a:t>
            </a:r>
            <a:r>
              <a:rPr lang="zh-CN" altLang="en-US" sz="1600" b="1">
                <a:solidFill>
                  <a:schemeClr val="bg1">
                    <a:lumMod val="75000"/>
                  </a:schemeClr>
                </a:solidFill>
              </a:rPr>
              <a:t>简、高效、轻量级，易维护</a:t>
            </a:r>
            <a:endParaRPr lang="zh-CN" altLang="en-US" sz="16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表格和树组件（</a:t>
            </a:r>
            <a:r>
              <a:rPr lang="en-US" altLang="zh-CN">
                <a:sym typeface="+mn-ea"/>
              </a:rPr>
              <a:t>Table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静态表格（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StaticTable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数据表格（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DataTable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树状表格（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TreeTable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树组件（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zh-CN"/>
              <a:t>表内容（MTableContent）</a:t>
            </a:r>
            <a:endParaRPr lang="zh-CN" altLang="zh-CN"/>
          </a:p>
          <a:p>
            <a:r>
              <a:rPr lang="zh-CN" altLang="en-US"/>
              <a:t>表头部（MTableHeader）</a:t>
            </a:r>
            <a:endParaRPr lang="zh-CN" altLang="en-US"/>
          </a:p>
          <a:p>
            <a:r>
              <a:rPr lang="zh-CN" altLang="en-US"/>
              <a:t>表底部</a:t>
            </a:r>
            <a:r>
              <a:rPr lang="zh-CN" altLang="en-US">
                <a:sym typeface="+mn-ea"/>
              </a:rPr>
              <a:t>（MTableFooter）</a:t>
            </a:r>
            <a:endParaRPr lang="zh-CN" altLang="en-US"/>
          </a:p>
          <a:p>
            <a:r>
              <a:rPr lang="zh-CN" altLang="en-US"/>
              <a:t>表头部行</a:t>
            </a:r>
            <a:r>
              <a:rPr lang="zh-CN" altLang="en-US">
                <a:sym typeface="+mn-ea"/>
              </a:rPr>
              <a:t>（MTableHeadRow）</a:t>
            </a:r>
            <a:endParaRPr lang="zh-CN" altLang="en-US"/>
          </a:p>
          <a:p>
            <a:r>
              <a:rPr lang="zh-CN" altLang="en-US"/>
              <a:t>表行</a:t>
            </a:r>
            <a:r>
              <a:rPr lang="zh-CN" altLang="en-US">
                <a:sym typeface="+mn-ea"/>
              </a:rPr>
              <a:t>（MTableRow）</a:t>
            </a:r>
            <a:endParaRPr lang="zh-CN" altLang="en-US"/>
          </a:p>
          <a:p>
            <a:r>
              <a:rPr lang="zh-CN" altLang="en-US"/>
              <a:t>表格</a:t>
            </a:r>
            <a:r>
              <a:rPr lang="zh-CN" altLang="en-US">
                <a:sym typeface="+mn-ea"/>
              </a:rPr>
              <a:t>（MTableGrid）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表单组件（</a:t>
            </a:r>
            <a:r>
              <a:rPr lang="en-US" altLang="zh-CN">
                <a:sym typeface="+mn-ea"/>
              </a:rPr>
              <a:t>Form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文本框组件（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Text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密码框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Password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单选框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Radio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多选框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Checkbox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下拉列表框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Selection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标签框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Tag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日历框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Calendar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微调框</a:t>
            </a:r>
            <a:r>
              <a:rPr lang="zh-CN" altLang="en-US">
                <a:sym typeface="+mn-ea"/>
              </a:rPr>
              <a:t>组件（</a:t>
            </a:r>
            <a:r>
              <a:rPr lang="en-US" altLang="zh-CN">
                <a:sym typeface="+mn-ea"/>
              </a:rPr>
              <a:t>MFT</a:t>
            </a:r>
            <a:r>
              <a:rPr lang="zh-CN" altLang="en-US">
                <a:sym typeface="+mn-ea"/>
              </a:rPr>
              <a:t>iny）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表单组件（</a:t>
            </a:r>
            <a:r>
              <a:rPr lang="en-US" altLang="zh-CN">
                <a:sym typeface="+mn-ea"/>
              </a:rPr>
              <a:t>Form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滑动条组件（</a:t>
            </a:r>
            <a:r>
              <a:rPr lang="en-US" altLang="zh-CN">
                <a:sym typeface="+mn-ea"/>
              </a:rPr>
              <a:t>MF</a:t>
            </a:r>
            <a:r>
              <a:rPr lang="zh-CN" altLang="en-US"/>
              <a:t>Slide</a:t>
            </a:r>
            <a:r>
              <a:rPr lang="en-US" altLang="zh-CN"/>
              <a:t>bar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文件上传框组件（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FileUpload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文本区域（</a:t>
            </a:r>
            <a:r>
              <a:rPr lang="en-US" altLang="zh-CN"/>
              <a:t>MFTextArea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菜单组件（</a:t>
            </a:r>
            <a:r>
              <a:rPr lang="en-US" altLang="zh-CN">
                <a:sym typeface="+mn-ea"/>
              </a:rPr>
              <a:t>Menu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菜单栏（</a:t>
            </a:r>
            <a:r>
              <a:rPr lang="en-US" altLang="zh-CN"/>
              <a:t>MMenuBar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菜单（</a:t>
            </a:r>
            <a:r>
              <a:rPr lang="en-US" altLang="zh-CN"/>
              <a:t>MMenu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菜单项（</a:t>
            </a:r>
            <a:r>
              <a:rPr lang="en-US" altLang="zh-CN"/>
              <a:t>MMenuItem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网页菜单（</a:t>
            </a:r>
            <a:r>
              <a:rPr lang="en-US" altLang="zh-CN"/>
              <a:t>MMenu</a:t>
            </a:r>
            <a:r>
              <a:rPr lang="en-US" altLang="zh-CN"/>
              <a:t>Context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社交组件（</a:t>
            </a:r>
            <a:r>
              <a:rPr lang="en-US" altLang="zh-CN">
                <a:sym typeface="+mn-ea"/>
              </a:rPr>
              <a:t>Social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弹幕组件（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Barrage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WebIM</a:t>
            </a:r>
            <a:r>
              <a:rPr lang="zh-CN" altLang="en-US"/>
              <a:t>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WebIM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时间轴组件（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T</a:t>
            </a:r>
            <a:r>
              <a:rPr lang="zh-CN" altLang="en-US"/>
              <a:t>ime</a:t>
            </a:r>
            <a:r>
              <a:rPr lang="en-US" altLang="zh-CN"/>
              <a:t>A</a:t>
            </a:r>
            <a:r>
              <a:rPr lang="zh-CN" altLang="en-US"/>
              <a:t>xis）</a:t>
            </a:r>
            <a:endParaRPr lang="zh-CN" altLang="en-US"/>
          </a:p>
          <a:p>
            <a:r>
              <a:rPr lang="zh-CN" altLang="en-US"/>
              <a:t>视频组件（</a:t>
            </a:r>
            <a:r>
              <a:rPr lang="en-US" altLang="zh-CN"/>
              <a:t>MVideo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音频组件（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Audio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图片组件（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Image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绘图组件（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Paint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调色板组件（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Palette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社交组件（</a:t>
            </a:r>
            <a:r>
              <a:rPr lang="en-US" altLang="zh-CN">
                <a:sym typeface="+mn-ea"/>
              </a:rPr>
              <a:t>Social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相册组件（</a:t>
            </a:r>
            <a:r>
              <a:rPr lang="en-US" altLang="zh-CN"/>
              <a:t>M</a:t>
            </a:r>
            <a:r>
              <a:rPr lang="zh-CN" altLang="en-US"/>
              <a:t>Album）</a:t>
            </a:r>
            <a:endParaRPr lang="zh-CN" altLang="en-US"/>
          </a:p>
          <a:p>
            <a:r>
              <a:rPr lang="zh-CN" altLang="en-US"/>
              <a:t>徽章组件（</a:t>
            </a:r>
            <a:r>
              <a:rPr lang="en-US" altLang="zh-CN"/>
              <a:t>MB</a:t>
            </a:r>
            <a:r>
              <a:rPr lang="zh-CN" altLang="en-US"/>
              <a:t>adge）</a:t>
            </a:r>
            <a:endParaRPr lang="zh-CN" altLang="en-US"/>
          </a:p>
          <a:p>
            <a:r>
              <a:rPr lang="zh-CN" altLang="en-US"/>
              <a:t>轮播组件（</a:t>
            </a:r>
            <a:r>
              <a:rPr lang="en-US" altLang="zh-CN"/>
              <a:t>MCarousel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游戏组件（</a:t>
            </a:r>
            <a:r>
              <a:rPr lang="en-US" altLang="zh-CN">
                <a:sym typeface="+mn-ea"/>
              </a:rPr>
              <a:t>Game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画布组件（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Canvas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背包组件（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Bag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地图组件（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Map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小地图组件（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MiniMap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剧情组件（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Plot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精灵组件（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Spirit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虚拟操作组件（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VirtualHandle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进度条组件（</a:t>
            </a:r>
            <a:r>
              <a:rPr lang="en-US" altLang="zh-CN">
                <a:sym typeface="+mn-ea"/>
              </a:rPr>
              <a:t>M</a:t>
            </a:r>
            <a:r>
              <a:rPr lang="zh-CN" altLang="en-US"/>
              <a:t>Progress</a:t>
            </a:r>
            <a:r>
              <a:rPr lang="en-US" altLang="zh-CN"/>
              <a:t>bar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游戏组件（</a:t>
            </a:r>
            <a:r>
              <a:rPr lang="en-US" altLang="zh-CN">
                <a:sym typeface="+mn-ea"/>
              </a:rPr>
              <a:t>Game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头像组件（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Head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衣架肢体组件（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H</a:t>
            </a:r>
            <a:r>
              <a:rPr lang="zh-CN" altLang="en-US"/>
              <a:t>anger）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对象组件（</a:t>
            </a:r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定时器组件（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Timer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点组件（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Point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Base64</a:t>
            </a:r>
            <a:r>
              <a:rPr lang="zh-CN" altLang="en-US"/>
              <a:t>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Base64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字符串格式化组件（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StringFormat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日期格式化组件（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DateFormat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WebSocket</a:t>
            </a:r>
            <a:r>
              <a:rPr lang="zh-CN" altLang="en-US"/>
              <a:t>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WebSocket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数据库组件（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DBToolkit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Cookie</a:t>
            </a:r>
            <a:r>
              <a:rPr lang="zh-CN" altLang="en-US"/>
              <a:t>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Cookie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对象组件（</a:t>
            </a:r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存储组件（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Storage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en-US"/>
              <a:t>随机组件（</a:t>
            </a:r>
            <a:r>
              <a:rPr lang="en-US" altLang="zh-CN"/>
              <a:t>MORandom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JSON</a:t>
            </a:r>
            <a:r>
              <a:rPr lang="zh-CN" altLang="en-US"/>
              <a:t>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JSONToolkit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请求组件（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Poster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对象操作组件（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ObjectToolkit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zh-CN"/>
              <a:t>前端多线程组件（</a:t>
            </a:r>
            <a:r>
              <a:rPr lang="en-US" altLang="zh-CN"/>
              <a:t>MORunable</a:t>
            </a:r>
            <a:r>
              <a:rPr lang="zh-CN" altLang="zh-CN"/>
              <a:t>）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简介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一款基于</a:t>
            </a:r>
            <a:r>
              <a:rPr lang="en-US" altLang="zh-CN"/>
              <a:t>JQuery</a:t>
            </a:r>
            <a:r>
              <a:rPr lang="zh-CN" altLang="en-US"/>
              <a:t>，</a:t>
            </a:r>
            <a:r>
              <a:rPr lang="en-US" altLang="zh-CN"/>
              <a:t>Requare</a:t>
            </a:r>
            <a:r>
              <a:rPr lang="zh-CN" altLang="en-US"/>
              <a:t>的建立起来的极度自由灵活的面向对象的</a:t>
            </a:r>
            <a:r>
              <a:rPr lang="en-US" altLang="zh-CN"/>
              <a:t>UI</a:t>
            </a:r>
            <a:r>
              <a:rPr lang="zh-CN" altLang="en-US"/>
              <a:t>框架。</a:t>
            </a:r>
            <a:endParaRPr lang="zh-CN" altLang="en-US"/>
          </a:p>
          <a:p>
            <a:r>
              <a:rPr lang="zh-CN" altLang="en-US"/>
              <a:t>它的书写风格和</a:t>
            </a:r>
            <a:r>
              <a:rPr lang="en-US" altLang="zh-CN"/>
              <a:t>JAVA</a:t>
            </a:r>
            <a:r>
              <a:rPr lang="zh-CN" altLang="en-US"/>
              <a:t>面向对象十分相似，所以它也可以交</a:t>
            </a:r>
            <a:r>
              <a:rPr lang="en-US" altLang="zh-CN"/>
              <a:t>JAVA</a:t>
            </a:r>
            <a:r>
              <a:rPr lang="zh-CN" altLang="en-US"/>
              <a:t>书写风格的框架。</a:t>
            </a:r>
            <a:endParaRPr lang="zh-CN" altLang="en-US"/>
          </a:p>
          <a:p>
            <a:r>
              <a:rPr lang="zh-CN" altLang="en-US"/>
              <a:t>它的优点：高复用，高自由，高效率。你可以以你喜欢的方式组织它的一切组件。来达到你想要的最终界面目的。</a:t>
            </a:r>
            <a:endParaRPr lang="zh-CN" altLang="en-US"/>
          </a:p>
          <a:p>
            <a:r>
              <a:rPr lang="zh-CN" altLang="en-US"/>
              <a:t>它的组件定义方式：组件</a:t>
            </a:r>
            <a:r>
              <a:rPr lang="en-US" altLang="zh-CN"/>
              <a:t>+</a:t>
            </a:r>
            <a:r>
              <a:rPr lang="zh-CN" altLang="en-US"/>
              <a:t>组件</a:t>
            </a:r>
            <a:r>
              <a:rPr lang="en-US" altLang="zh-CN"/>
              <a:t>=</a:t>
            </a:r>
            <a:r>
              <a:rPr lang="zh-CN" altLang="en-US"/>
              <a:t>新组件或新界面。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游戏引擎组件（</a:t>
            </a:r>
            <a:r>
              <a:rPr lang="en-US" altLang="zh-CN">
                <a:sym typeface="+mn-ea"/>
              </a:rPr>
              <a:t>GameEngine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物理引擎（</a:t>
            </a:r>
            <a:r>
              <a:rPr lang="en-US" altLang="zh-CN"/>
              <a:t>MG</a:t>
            </a:r>
            <a:r>
              <a:rPr lang="zh-CN" altLang="en-US"/>
              <a:t>Physics）</a:t>
            </a:r>
            <a:endParaRPr lang="zh-CN" altLang="en-US"/>
          </a:p>
          <a:p>
            <a:r>
              <a:rPr lang="zh-CN" altLang="en-US"/>
              <a:t>碰撞检测系统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MGC</a:t>
            </a:r>
            <a:r>
              <a:rPr lang="zh-CN" altLang="en-US">
                <a:sym typeface="+mn-ea"/>
              </a:rPr>
              <a:t>ollision）</a:t>
            </a:r>
            <a:endParaRPr lang="zh-CN" altLang="en-US"/>
          </a:p>
          <a:p>
            <a:r>
              <a:rPr lang="zh-CN" altLang="en-US"/>
              <a:t>场景引擎（</a:t>
            </a:r>
            <a:r>
              <a:rPr lang="en-US" altLang="zh-CN">
                <a:sym typeface="+mn-ea"/>
              </a:rPr>
              <a:t>MG</a:t>
            </a:r>
            <a:r>
              <a:rPr lang="en-US" altLang="zh-CN"/>
              <a:t>S</a:t>
            </a:r>
            <a:r>
              <a:rPr lang="zh-CN" altLang="en-US"/>
              <a:t>cene）</a:t>
            </a:r>
            <a:endParaRPr lang="en-US" altLang="zh-CN"/>
          </a:p>
          <a:p>
            <a:r>
              <a:rPr lang="zh-CN" altLang="en-US"/>
              <a:t>人工智能引擎（</a:t>
            </a:r>
            <a:r>
              <a:rPr lang="en-US" altLang="zh-CN">
                <a:sym typeface="+mn-ea"/>
              </a:rPr>
              <a:t>MG</a:t>
            </a:r>
            <a:r>
              <a:rPr lang="en-US" altLang="zh-CN"/>
              <a:t>AI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游戏商城引擎（</a:t>
            </a:r>
            <a:r>
              <a:rPr lang="en-US" altLang="zh-CN"/>
              <a:t>MGShop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渲染引擎（</a:t>
            </a:r>
            <a:r>
              <a:rPr lang="en-US" altLang="zh-CN"/>
              <a:t>MGWebGLToolkit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显示组件（</a:t>
            </a:r>
            <a:r>
              <a:rPr lang="en-US" altLang="zh-CN">
                <a:sym typeface="+mn-ea"/>
              </a:rPr>
              <a:t>Component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49195" y="1930400"/>
            <a:ext cx="5509895" cy="424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5895" y="2183130"/>
            <a:ext cx="2205990" cy="1536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CSS</a:t>
            </a:r>
            <a:r>
              <a:rPr lang="zh-CN" altLang="en-US"/>
              <a:t>样式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15895" y="4234180"/>
            <a:ext cx="2205990" cy="15360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 DOM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367655" y="2183130"/>
            <a:ext cx="2205990" cy="15360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 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67655" y="4234180"/>
            <a:ext cx="2205990" cy="1536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</a:t>
            </a:r>
            <a:r>
              <a:rPr lang="zh-CN" altLang="en-US"/>
              <a:t>脚本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58505" y="21831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显示组件模型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14080" y="3209290"/>
            <a:ext cx="36322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Mofum UI</a:t>
            </a:r>
            <a:r>
              <a:rPr lang="zh-CN" altLang="en-US"/>
              <a:t>是一款侧重于侧重于</a:t>
            </a:r>
            <a:r>
              <a:rPr lang="en-US" altLang="zh-CN"/>
              <a:t>JS</a:t>
            </a:r>
            <a:endParaRPr lang="en-US" altLang="zh-CN"/>
          </a:p>
          <a:p>
            <a:r>
              <a:rPr lang="zh-CN" altLang="en-US"/>
              <a:t>渲染界面的框架。而不是使用</a:t>
            </a:r>
            <a:endParaRPr lang="zh-CN" altLang="en-US"/>
          </a:p>
          <a:p>
            <a:r>
              <a:rPr lang="en-US" altLang="zh-CN"/>
              <a:t>HTML,CSS</a:t>
            </a:r>
            <a:r>
              <a:rPr lang="zh-CN" altLang="en-US"/>
              <a:t>。所以它很简单，因为用</a:t>
            </a:r>
            <a:endParaRPr lang="zh-CN" altLang="en-US"/>
          </a:p>
          <a:p>
            <a:r>
              <a:rPr lang="zh-CN" altLang="en-US"/>
              <a:t>它你仅仅只需要会</a:t>
            </a:r>
            <a:r>
              <a:rPr lang="en-US" altLang="zh-CN"/>
              <a:t>JS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界面（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） </a:t>
            </a:r>
            <a:r>
              <a:rPr lang="en-US" altLang="zh-CN">
                <a:sym typeface="+mn-ea"/>
              </a:rPr>
              <a:t>- 1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5845" y="1922145"/>
            <a:ext cx="10226040" cy="452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5845" y="15538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最终界面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63980" y="2261235"/>
            <a:ext cx="9589770" cy="3847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67205" y="25444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边框布局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54505" y="3194685"/>
            <a:ext cx="3832860" cy="26593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95805" y="330327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层布局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2970" y="2459990"/>
            <a:ext cx="4695190" cy="33940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63030" y="265811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95805" y="3775710"/>
            <a:ext cx="3350895" cy="17684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组件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界面（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） </a:t>
            </a:r>
            <a:r>
              <a:rPr lang="en-US" altLang="zh-CN">
                <a:sym typeface="+mn-ea"/>
              </a:rPr>
              <a:t>- 2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正如上图所说，我们所定义的组件是具备高灵活性，高延展性。因此它可以用极少的代码来实现非常复杂的</a:t>
            </a:r>
            <a:r>
              <a:rPr lang="en-US" altLang="zh-CN"/>
              <a:t>UI</a:t>
            </a:r>
            <a:r>
              <a:rPr lang="zh-CN" altLang="en-US"/>
              <a:t>界面。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框架（</a:t>
            </a:r>
            <a:r>
              <a:rPr lang="en-US" altLang="zh-CN">
                <a:sym typeface="+mn-ea"/>
              </a:rPr>
              <a:t>Frame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框架（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Frame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子框架（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SubFrame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</a:rPr>
              <a:t>Mofum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B0F0"/>
                </a:solidFill>
              </a:rPr>
              <a:t>UI</a:t>
            </a:r>
            <a:r>
              <a:rPr lang="en-US" altLang="zh-CN"/>
              <a:t> - </a:t>
            </a:r>
            <a:r>
              <a:rPr lang="zh-CN" altLang="en-US"/>
              <a:t>布局（</a:t>
            </a:r>
            <a:r>
              <a:rPr lang="en-US" altLang="zh-CN"/>
              <a:t>Layout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层布局（</a:t>
            </a:r>
            <a:r>
              <a:rPr lang="en-US" altLang="zh-CN">
                <a:sym typeface="+mn-ea"/>
              </a:rPr>
              <a:t>ML</a:t>
            </a:r>
            <a:r>
              <a:rPr lang="en-US" altLang="zh-CN"/>
              <a:t>Layer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边框布局（</a:t>
            </a:r>
            <a:r>
              <a:rPr lang="en-US" altLang="zh-CN">
                <a:sym typeface="+mn-ea"/>
              </a:rPr>
              <a:t>ML</a:t>
            </a:r>
            <a:r>
              <a:rPr lang="en-US" altLang="zh-CN"/>
              <a:t>Boder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网格布局（</a:t>
            </a:r>
            <a:r>
              <a:rPr lang="en-US" altLang="zh-CN">
                <a:sym typeface="+mn-ea"/>
              </a:rPr>
              <a:t>ML</a:t>
            </a:r>
            <a:r>
              <a:rPr lang="zh-CN" altLang="en-US"/>
              <a:t>Grid）</a:t>
            </a:r>
            <a:endParaRPr lang="zh-CN" altLang="en-US"/>
          </a:p>
          <a:p>
            <a:r>
              <a:rPr lang="zh-CN" altLang="en-US"/>
              <a:t>响应式布局（</a:t>
            </a:r>
            <a:r>
              <a:rPr lang="en-US" altLang="zh-CN">
                <a:sym typeface="+mn-ea"/>
              </a:rPr>
              <a:t>ML</a:t>
            </a:r>
            <a:r>
              <a:rPr lang="en-US" altLang="zh-CN"/>
              <a:t>Response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自由布局（</a:t>
            </a:r>
            <a:r>
              <a:rPr lang="en-US" altLang="zh-CN">
                <a:sym typeface="+mn-ea"/>
              </a:rPr>
              <a:t>ML</a:t>
            </a:r>
            <a:r>
              <a:rPr lang="en-US" altLang="zh-CN"/>
              <a:t>Free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- </a:t>
            </a:r>
            <a:r>
              <a:rPr lang="zh-CN" altLang="en-US"/>
              <a:t>包装器（</a:t>
            </a:r>
            <a:r>
              <a:rPr lang="en-US" altLang="zh-CN"/>
              <a:t>Wrapper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动画包装器（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Animate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过渡特效包装器（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Transition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拖拽包装器（</a:t>
            </a:r>
            <a:r>
              <a:rPr lang="en-US" altLang="zh-CN">
                <a:sym typeface="+mn-ea"/>
              </a:rPr>
              <a:t>MW</a:t>
            </a:r>
            <a:r>
              <a:rPr lang="zh-CN" altLang="en-US"/>
              <a:t>Drag</a:t>
            </a:r>
            <a:r>
              <a:rPr lang="en-US" altLang="zh-CN"/>
              <a:t>Drop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滤镜包装器（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Filter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旋转包装器（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T</a:t>
            </a:r>
            <a:r>
              <a:rPr lang="zh-CN" altLang="en-US"/>
              <a:t>ransform）</a:t>
            </a:r>
            <a:endParaRPr lang="zh-CN" altLang="en-US"/>
          </a:p>
          <a:p>
            <a:r>
              <a:rPr lang="zh-CN" altLang="en-US"/>
              <a:t>盒子包装器（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Box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可移动包装器（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Move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外部</a:t>
            </a:r>
            <a:r>
              <a:rPr lang="en-US" altLang="zh-CN"/>
              <a:t>UI</a:t>
            </a:r>
            <a:r>
              <a:rPr lang="zh-CN" altLang="en-US"/>
              <a:t>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OuterUI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窗口包装器（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Window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预加载显示包装器（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Loading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滚动条包装器（</a:t>
            </a:r>
            <a:r>
              <a:rPr lang="en-US" altLang="zh-CN"/>
              <a:t>MWScroll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面板组件（</a:t>
            </a:r>
            <a:r>
              <a:rPr lang="en-US" altLang="zh-CN">
                <a:sym typeface="+mn-ea"/>
              </a:rPr>
              <a:t>Panel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基础面板（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Panel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子窗口面板（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Window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对话框面板（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Dialog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确认框面板（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Confirm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选项卡组件（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Tab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手风琴面板组件（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Accordion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轮播组件（</a:t>
            </a:r>
            <a:r>
              <a:rPr lang="en-US" altLang="zh-CN">
                <a:sym typeface="+mn-ea"/>
              </a:rPr>
              <a:t>MP</a:t>
            </a:r>
            <a:r>
              <a:rPr lang="zh-CN" altLang="en-US"/>
              <a:t>Carousel）</a:t>
            </a:r>
            <a:endParaRPr lang="zh-CN" altLang="en-US"/>
          </a:p>
          <a:p>
            <a:r>
              <a:rPr lang="zh-CN" altLang="en-US"/>
              <a:t>代码面板组件（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Code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操作组件（</a:t>
            </a:r>
            <a:r>
              <a:rPr lang="en-US" altLang="zh-CN">
                <a:sym typeface="+mn-ea"/>
              </a:rPr>
              <a:t>Handle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鼠标控制器（</a:t>
            </a:r>
            <a:r>
              <a:rPr lang="en-US" altLang="zh-CN">
                <a:sym typeface="+mn-ea"/>
              </a:rPr>
              <a:t>MH</a:t>
            </a:r>
            <a:r>
              <a:rPr lang="en-US" altLang="zh-CN"/>
              <a:t>Mouse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键盘控制器（</a:t>
            </a:r>
            <a:r>
              <a:rPr lang="en-US" altLang="zh-CN">
                <a:sym typeface="+mn-ea"/>
              </a:rPr>
              <a:t>MH</a:t>
            </a:r>
            <a:r>
              <a:rPr lang="en-US" altLang="zh-CN"/>
              <a:t>Keyboard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按钮（</a:t>
            </a:r>
            <a:r>
              <a:rPr lang="en-US" altLang="zh-CN">
                <a:sym typeface="+mn-ea"/>
              </a:rPr>
              <a:t>MH</a:t>
            </a:r>
            <a:r>
              <a:rPr lang="en-US" altLang="zh-CN"/>
              <a:t>Button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列表（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列表（</a:t>
            </a:r>
            <a:r>
              <a:rPr lang="en-US" altLang="zh-CN">
                <a:sym typeface="+mn-ea"/>
              </a:rPr>
              <a:t>MList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菜单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Menu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菜单（</a:t>
            </a:r>
            <a:r>
              <a:rPr lang="en-US" altLang="zh-CN"/>
              <a:t>MMenu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菜单栏（</a:t>
            </a:r>
            <a:r>
              <a:rPr lang="en-US" altLang="zh-CN"/>
              <a:t>MMenuBar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网页菜单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MMenuContext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/>
              <a:t>菜单项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MMenuItem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2367</Words>
  <Application>WPS 演示</Application>
  <PresentationFormat>宽屏</PresentationFormat>
  <Paragraphs>204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MofumUI MIT 极简、高效、轻量级，易维护</vt:lpstr>
      <vt:lpstr>Mofum UI - 简介</vt:lpstr>
      <vt:lpstr>Mofum UI - 框架（Frame）</vt:lpstr>
      <vt:lpstr>Mofum UI - 布局（Layout）</vt:lpstr>
      <vt:lpstr>Mofum UI - 包装器（Wrapper）</vt:lpstr>
      <vt:lpstr>Mofum UI - 面板组件（Panel）</vt:lpstr>
      <vt:lpstr>Mofum UI - 操作组件（Handle）</vt:lpstr>
      <vt:lpstr>PowerPoint 演示文稿</vt:lpstr>
      <vt:lpstr>PowerPoint 演示文稿</vt:lpstr>
      <vt:lpstr>Mofum UI - 表格和树组件（Table）</vt:lpstr>
      <vt:lpstr>Mofum UI - 表单组件（Form）- 1</vt:lpstr>
      <vt:lpstr>Mofum UI - 表单组件（Form）- 2</vt:lpstr>
      <vt:lpstr>PowerPoint 演示文稿</vt:lpstr>
      <vt:lpstr>Mofum UI - 社交组件（Social）- 1</vt:lpstr>
      <vt:lpstr>Mofum UI - 社交组件（Social）- 2</vt:lpstr>
      <vt:lpstr>Mofum UI - 游戏组件（Game）- 1</vt:lpstr>
      <vt:lpstr>Mofum UI - 游戏组件（Game）- 2</vt:lpstr>
      <vt:lpstr>Mofum UI - 对象组件（Object）- 1</vt:lpstr>
      <vt:lpstr>Mofum UI - 对象组件（Object）- 2</vt:lpstr>
      <vt:lpstr>Mofum UI - 游戏引擎组件（GameEngine）</vt:lpstr>
      <vt:lpstr>Mofum UI - 显示组件（Component） </vt:lpstr>
      <vt:lpstr>Mofum UI - 界面（View） - 1</vt:lpstr>
      <vt:lpstr>Mofum UI - 界面（View） - 2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135</cp:revision>
  <dcterms:created xsi:type="dcterms:W3CDTF">2015-05-05T08:02:00Z</dcterms:created>
  <dcterms:modified xsi:type="dcterms:W3CDTF">2018-05-18T14:54:33Z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