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8" r:id="rId8"/>
    <p:sldId id="269" r:id="rId9"/>
    <p:sldId id="270" r:id="rId10"/>
    <p:sldId id="262" r:id="rId11"/>
    <p:sldId id="274" r:id="rId12"/>
    <p:sldId id="276" r:id="rId13"/>
    <p:sldId id="275" r:id="rId14"/>
    <p:sldId id="283" r:id="rId15"/>
    <p:sldId id="284" r:id="rId16"/>
    <p:sldId id="285" r:id="rId17"/>
    <p:sldId id="286"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0" d="100"/>
          <a:sy n="80"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2305C-3447-46FC-93A8-98C6C41D5EC4}"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EACAC-C2B4-4270-86A6-4C63D98FF597}" type="slidenum">
              <a:rPr lang="en-IN" smtClean="0"/>
              <a:t>‹#›</a:t>
            </a:fld>
            <a:endParaRPr lang="en-IN"/>
          </a:p>
        </p:txBody>
      </p:sp>
    </p:spTree>
    <p:extLst>
      <p:ext uri="{BB962C8B-B14F-4D97-AF65-F5344CB8AC3E}">
        <p14:creationId xmlns:p14="http://schemas.microsoft.com/office/powerpoint/2010/main" val="4160924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6EACAC-C2B4-4270-86A6-4C63D98FF597}" type="slidenum">
              <a:rPr lang="en-IN" smtClean="0"/>
              <a:t>7</a:t>
            </a:fld>
            <a:endParaRPr lang="en-IN"/>
          </a:p>
        </p:txBody>
      </p:sp>
    </p:spTree>
    <p:extLst>
      <p:ext uri="{BB962C8B-B14F-4D97-AF65-F5344CB8AC3E}">
        <p14:creationId xmlns:p14="http://schemas.microsoft.com/office/powerpoint/2010/main" val="365293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8A62-A80C-F06B-EB6C-3565050DE3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D5BCA1-425D-E4AE-FAD1-5295A5AEC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371264-B465-6074-E199-FDB107942C6E}"/>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B2D0BB57-99EC-EB26-2A8C-B1CA82D46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A71D4A-5CBE-A194-141D-348917770E81}"/>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102480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30BA-1626-56CD-63F0-29E703DB78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6B8357-F2CE-702B-85E9-C4B8AAB21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0A22F-BE99-02DC-10C6-AA1C5A911F22}"/>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EA8C74C7-4673-6CE4-0FF7-5FD64B6E5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0DA79-F89C-80DA-7F95-BB6DB9972F0D}"/>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219282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A75A-A3A6-9719-F009-E9060A4CE2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9229-035D-6D3C-F337-602FACBC3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95DFF-9863-3DA2-D213-9C62615FC55F}"/>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D7002AE5-E4B0-1B64-9CBF-90D4292E4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CC4AF-3E67-39BD-DA6F-8BB277F5378F}"/>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259574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BB59-4340-D3E2-A98A-56E8992C09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5E96F0-4ECE-A129-100E-6DC151F20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9E4A5-EE58-99C6-7AE7-A7E7B506127C}"/>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C0CC6900-1D30-050A-9E5C-AE8B405B3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D64EC-D5CE-E2DD-4C64-B93C80352C4A}"/>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243128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0404-A177-E8CA-FA38-55BAD51B8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1E010D-A769-17DD-8CE5-EEA97622E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3A8D6-3B71-4DD9-1072-45550220108D}"/>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B2861E8D-96BC-8057-0A35-2C2890568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B4673D-295B-2587-721F-A4C5A130A580}"/>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190285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0D0A-6540-3FBF-BAC4-8DDFFD8F6D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22777F-334F-557B-21C1-2DE1DB430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67CD57-DF06-9634-F28E-C39AF650F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EB1189-8342-6656-B9C2-DAA616B07318}"/>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6" name="Footer Placeholder 5">
            <a:extLst>
              <a:ext uri="{FF2B5EF4-FFF2-40B4-BE49-F238E27FC236}">
                <a16:creationId xmlns:a16="http://schemas.microsoft.com/office/drawing/2014/main" id="{5C13AD97-28A2-1395-8E4A-7DCCD47B9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170952-680F-FFA2-821B-21ECCAE7074B}"/>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25158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2DA4-7D1C-BC54-801A-2B603C63A7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F74C5B-54F5-454F-7B8F-3357668E17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B0F39-265D-9805-0B90-2544F9DD8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CEFB95-0687-3CA5-6343-C581C45DF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99E260-22AE-D5AF-5748-B316268EE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7CB57D-E9AC-4F5D-8EEC-082777C37057}"/>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8" name="Footer Placeholder 7">
            <a:extLst>
              <a:ext uri="{FF2B5EF4-FFF2-40B4-BE49-F238E27FC236}">
                <a16:creationId xmlns:a16="http://schemas.microsoft.com/office/drawing/2014/main" id="{561554CF-013A-E29B-57B9-B9F62EFE0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8A03BB-97B0-8965-5FEB-ADE79334BEC6}"/>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1921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755B-8E6C-7F7B-076E-087F0DC3D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CB4156-198F-2DFE-4897-3165547670A1}"/>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4" name="Footer Placeholder 3">
            <a:extLst>
              <a:ext uri="{FF2B5EF4-FFF2-40B4-BE49-F238E27FC236}">
                <a16:creationId xmlns:a16="http://schemas.microsoft.com/office/drawing/2014/main" id="{8C499E91-E5B2-E3B5-B281-4EC824F826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0C96EF-010C-E3AB-D1E6-901257C7C599}"/>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419080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B4523-9501-F71E-2D7A-AC186DF0D59A}"/>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3" name="Footer Placeholder 2">
            <a:extLst>
              <a:ext uri="{FF2B5EF4-FFF2-40B4-BE49-F238E27FC236}">
                <a16:creationId xmlns:a16="http://schemas.microsoft.com/office/drawing/2014/main" id="{A7AD50E4-BB24-F7E4-F241-750363BF1A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3FF231-0910-7F0A-AD0A-07665CF6E0BF}"/>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376262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66AA-6E8D-A5D4-CA00-873AE983D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AEEC77-E3AA-1D4A-69C1-D92D14892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6237E8-0B15-65FF-0B1D-31B22954A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A8D4A-629A-7582-D866-BD106E6AAFB4}"/>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6" name="Footer Placeholder 5">
            <a:extLst>
              <a:ext uri="{FF2B5EF4-FFF2-40B4-BE49-F238E27FC236}">
                <a16:creationId xmlns:a16="http://schemas.microsoft.com/office/drawing/2014/main" id="{353CCD5C-A0B1-0C8B-8E34-6548B38CD8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4384C8-5CD2-365F-1EFD-548533ACED19}"/>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58857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41C7-A245-2F45-5C89-F7B0E6DA8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025204-51CA-7C95-F74F-1DA4C0BE4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363141-BEE7-F5B9-14FC-3F4FA5F18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8612DC-B3FD-7050-C012-97A2F3DC66D1}"/>
              </a:ext>
            </a:extLst>
          </p:cNvPr>
          <p:cNvSpPr>
            <a:spLocks noGrp="1"/>
          </p:cNvSpPr>
          <p:nvPr>
            <p:ph type="dt" sz="half" idx="10"/>
          </p:nvPr>
        </p:nvSpPr>
        <p:spPr/>
        <p:txBody>
          <a:bodyPr/>
          <a:lstStyle/>
          <a:p>
            <a:fld id="{818114B5-77D5-4279-9FEE-35E5DAC2F732}" type="datetimeFigureOut">
              <a:rPr lang="en-IN" smtClean="0"/>
              <a:t>24-06-2024</a:t>
            </a:fld>
            <a:endParaRPr lang="en-IN"/>
          </a:p>
        </p:txBody>
      </p:sp>
      <p:sp>
        <p:nvSpPr>
          <p:cNvPr id="6" name="Footer Placeholder 5">
            <a:extLst>
              <a:ext uri="{FF2B5EF4-FFF2-40B4-BE49-F238E27FC236}">
                <a16:creationId xmlns:a16="http://schemas.microsoft.com/office/drawing/2014/main" id="{AA356BDA-1394-F63D-506E-414DDCA4A7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F01E7-FB80-C855-90A7-8694B8EC72E9}"/>
              </a:ext>
            </a:extLst>
          </p:cNvPr>
          <p:cNvSpPr>
            <a:spLocks noGrp="1"/>
          </p:cNvSpPr>
          <p:nvPr>
            <p:ph type="sldNum" sz="quarter" idx="12"/>
          </p:nvPr>
        </p:nvSpPr>
        <p:spPr/>
        <p:txBody>
          <a:bodyPr/>
          <a:lstStyle/>
          <a:p>
            <a:fld id="{A0C93BC7-C1CA-4D3A-900D-6243395DFB31}" type="slidenum">
              <a:rPr lang="en-IN" smtClean="0"/>
              <a:t>‹#›</a:t>
            </a:fld>
            <a:endParaRPr lang="en-IN"/>
          </a:p>
        </p:txBody>
      </p:sp>
    </p:spTree>
    <p:extLst>
      <p:ext uri="{BB962C8B-B14F-4D97-AF65-F5344CB8AC3E}">
        <p14:creationId xmlns:p14="http://schemas.microsoft.com/office/powerpoint/2010/main" val="109224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04D1D-901E-91C6-4054-8A22BD5AF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1E7562-9C97-2252-35F4-F97DDE350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0798A-B57C-4AFA-8AA1-262248F8E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114B5-77D5-4279-9FEE-35E5DAC2F732}" type="datetimeFigureOut">
              <a:rPr lang="en-IN" smtClean="0"/>
              <a:t>24-06-2024</a:t>
            </a:fld>
            <a:endParaRPr lang="en-IN"/>
          </a:p>
        </p:txBody>
      </p:sp>
      <p:sp>
        <p:nvSpPr>
          <p:cNvPr id="5" name="Footer Placeholder 4">
            <a:extLst>
              <a:ext uri="{FF2B5EF4-FFF2-40B4-BE49-F238E27FC236}">
                <a16:creationId xmlns:a16="http://schemas.microsoft.com/office/drawing/2014/main" id="{0B30EC00-EFCA-4228-EF8F-DA57A7DAB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7E05C-01FC-3989-42C5-FFCE17437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93BC7-C1CA-4D3A-900D-6243395DFB31}" type="slidenum">
              <a:rPr lang="en-IN" smtClean="0"/>
              <a:t>‹#›</a:t>
            </a:fld>
            <a:endParaRPr lang="en-IN"/>
          </a:p>
        </p:txBody>
      </p:sp>
    </p:spTree>
    <p:extLst>
      <p:ext uri="{BB962C8B-B14F-4D97-AF65-F5344CB8AC3E}">
        <p14:creationId xmlns:p14="http://schemas.microsoft.com/office/powerpoint/2010/main" val="1142476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E351-93CD-FD6E-FC66-D688D52666EA}"/>
              </a:ext>
            </a:extLst>
          </p:cNvPr>
          <p:cNvSpPr>
            <a:spLocks noGrp="1"/>
          </p:cNvSpPr>
          <p:nvPr>
            <p:ph type="ctrTitle"/>
          </p:nvPr>
        </p:nvSpPr>
        <p:spPr/>
        <p:txBody>
          <a:bodyPr>
            <a:normAutofit fontScale="90000"/>
          </a:bodyPr>
          <a:lstStyle/>
          <a:p>
            <a:r>
              <a:rPr lang="en-IN" b="1" dirty="0">
                <a:solidFill>
                  <a:schemeClr val="accent1">
                    <a:lumMod val="75000"/>
                  </a:schemeClr>
                </a:solidFill>
              </a:rPr>
              <a:t>Sensor Fusion Based Ego Localization using Kalman Filter for Autonomous Vehicles</a:t>
            </a:r>
            <a:endParaRPr lang="en-IN" dirty="0"/>
          </a:p>
        </p:txBody>
      </p:sp>
      <p:sp>
        <p:nvSpPr>
          <p:cNvPr id="3" name="Subtitle 2">
            <a:extLst>
              <a:ext uri="{FF2B5EF4-FFF2-40B4-BE49-F238E27FC236}">
                <a16:creationId xmlns:a16="http://schemas.microsoft.com/office/drawing/2014/main" id="{065E9EC4-AAFE-C26E-6216-2FFF47CC43A7}"/>
              </a:ext>
            </a:extLst>
          </p:cNvPr>
          <p:cNvSpPr>
            <a:spLocks noGrp="1"/>
          </p:cNvSpPr>
          <p:nvPr>
            <p:ph type="subTitle" idx="1"/>
          </p:nvPr>
        </p:nvSpPr>
        <p:spPr>
          <a:xfrm>
            <a:off x="1524000" y="3602037"/>
            <a:ext cx="9144000" cy="2536370"/>
          </a:xfrm>
        </p:spPr>
        <p:txBody>
          <a:bodyPr>
            <a:normAutofit fontScale="85000" lnSpcReduction="20000"/>
          </a:bodyPr>
          <a:lstStyle/>
          <a:p>
            <a:r>
              <a:rPr lang="en-IN" sz="2400" b="1" dirty="0"/>
              <a:t>MINOR-1 </a:t>
            </a:r>
          </a:p>
          <a:p>
            <a:r>
              <a:rPr lang="en-IN" sz="2400" b="1" dirty="0"/>
              <a:t>Team Members</a:t>
            </a:r>
          </a:p>
          <a:p>
            <a:r>
              <a:rPr lang="en-IN" sz="2400" dirty="0"/>
              <a:t>Nandan – 01FE21BEI058</a:t>
            </a:r>
          </a:p>
          <a:p>
            <a:r>
              <a:rPr lang="en-IN" sz="2400" dirty="0"/>
              <a:t>Nishchit – 01FE21BEC198</a:t>
            </a:r>
          </a:p>
          <a:p>
            <a:r>
              <a:rPr lang="en-IN" sz="2400" dirty="0"/>
              <a:t>Madhushree – 01FE21BEI040</a:t>
            </a:r>
            <a:endParaRPr lang="en-IN" sz="2400" b="1" dirty="0"/>
          </a:p>
          <a:p>
            <a:r>
              <a:rPr lang="en-IN" sz="2400" dirty="0"/>
              <a:t>Vijay - 01FE21BEC370</a:t>
            </a:r>
          </a:p>
          <a:p>
            <a:r>
              <a:rPr lang="en-IN" sz="2400" dirty="0"/>
              <a:t>Prajwal – 01FE21BEC187</a:t>
            </a:r>
          </a:p>
          <a:p>
            <a:endParaRPr lang="en-IN" sz="2400" dirty="0"/>
          </a:p>
          <a:p>
            <a:endParaRPr lang="en-IN" sz="2400" dirty="0"/>
          </a:p>
          <a:p>
            <a:endParaRPr lang="en-IN" sz="2400" dirty="0"/>
          </a:p>
          <a:p>
            <a:endParaRPr lang="en-IN" dirty="0"/>
          </a:p>
        </p:txBody>
      </p:sp>
      <p:pic>
        <p:nvPicPr>
          <p:cNvPr id="4" name="Picture 2">
            <a:extLst>
              <a:ext uri="{FF2B5EF4-FFF2-40B4-BE49-F238E27FC236}">
                <a16:creationId xmlns:a16="http://schemas.microsoft.com/office/drawing/2014/main" id="{675DF833-95EB-7873-E50F-064F452707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42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52A4A-6C85-B685-7BC7-0087A7F87337}"/>
              </a:ext>
            </a:extLst>
          </p:cNvPr>
          <p:cNvSpPr txBox="1"/>
          <p:nvPr/>
        </p:nvSpPr>
        <p:spPr>
          <a:xfrm>
            <a:off x="257092" y="205169"/>
            <a:ext cx="11934908" cy="6463308"/>
          </a:xfrm>
          <a:prstGeom prst="rect">
            <a:avLst/>
          </a:prstGeom>
          <a:noFill/>
        </p:spPr>
        <p:txBody>
          <a:bodyPr wrap="square">
            <a:spAutoFit/>
          </a:bodyPr>
          <a:lstStyle/>
          <a:p>
            <a:r>
              <a:rPr lang="en-IN" b="1" dirty="0"/>
              <a:t>Solutions:</a:t>
            </a:r>
          </a:p>
          <a:p>
            <a:endParaRPr lang="en-IN" dirty="0"/>
          </a:p>
          <a:p>
            <a:r>
              <a:rPr lang="en-IN" dirty="0"/>
              <a:t>1. Ensure clear sky visibility for GPS receivers, use external antennas for better reception.</a:t>
            </a:r>
          </a:p>
          <a:p>
            <a:endParaRPr lang="en-IN" dirty="0"/>
          </a:p>
          <a:p>
            <a:r>
              <a:rPr lang="en-IN" dirty="0"/>
              <a:t>2. Employ GPS repeaters or alternative technologies like Wi-Fi for indoor positioning.</a:t>
            </a:r>
          </a:p>
          <a:p>
            <a:endParaRPr lang="en-IN" dirty="0"/>
          </a:p>
          <a:p>
            <a:r>
              <a:rPr lang="en-IN" dirty="0"/>
              <a:t>3. Use multi-frequency receivers to reduce signal reflections, choose locations with minimal obstructions.</a:t>
            </a:r>
          </a:p>
          <a:p>
            <a:endParaRPr lang="en-IN" dirty="0"/>
          </a:p>
          <a:p>
            <a:r>
              <a:rPr lang="en-IN" dirty="0"/>
              <a:t>4. Implement signal filters, shielding, and anti-jamming technologies in GPS receivers.</a:t>
            </a:r>
          </a:p>
          <a:p>
            <a:endParaRPr lang="en-IN" dirty="0"/>
          </a:p>
          <a:p>
            <a:r>
              <a:rPr lang="en-IN" dirty="0"/>
              <a:t>5. Use backup systems or inertial navigation during solar disturbances.</a:t>
            </a:r>
          </a:p>
          <a:p>
            <a:endParaRPr lang="en-IN" dirty="0"/>
          </a:p>
          <a:p>
            <a:r>
              <a:rPr lang="en-IN" dirty="0"/>
              <a:t>6. Utilize differential GPS correction services during satellite maintenance.</a:t>
            </a:r>
          </a:p>
          <a:p>
            <a:endParaRPr lang="en-IN" dirty="0"/>
          </a:p>
          <a:p>
            <a:r>
              <a:rPr lang="en-IN" dirty="0"/>
              <a:t>7. Comply with standards, update firmware for accurate GPS data.</a:t>
            </a:r>
          </a:p>
          <a:p>
            <a:endParaRPr lang="en-IN" dirty="0"/>
          </a:p>
          <a:p>
            <a:r>
              <a:rPr lang="en-IN" dirty="0"/>
              <a:t>8. Use updated maps, calibrate GPS systems for improved accuracy.</a:t>
            </a:r>
          </a:p>
          <a:p>
            <a:endParaRPr lang="en-IN" dirty="0"/>
          </a:p>
          <a:p>
            <a:r>
              <a:rPr lang="en-IN" dirty="0"/>
              <a:t>9. Optimize satellite data download processes to reduce delays.</a:t>
            </a:r>
          </a:p>
          <a:p>
            <a:endParaRPr lang="en-IN" dirty="0"/>
          </a:p>
          <a:p>
            <a:r>
              <a:rPr lang="en-IN" dirty="0"/>
              <a:t>10. Use multi-constellation receivers for improved accuracy in low satellite visibility areas.</a:t>
            </a:r>
          </a:p>
          <a:p>
            <a:endParaRPr lang="en-IN" dirty="0"/>
          </a:p>
          <a:p>
            <a:r>
              <a:rPr lang="en-IN" dirty="0"/>
              <a:t>11. Invest in high-quality GPS hardware, perform regular maintenance for optimal performance.</a:t>
            </a:r>
          </a:p>
        </p:txBody>
      </p:sp>
      <p:pic>
        <p:nvPicPr>
          <p:cNvPr id="1026" name="Picture 2" descr="A Comprehensive Review of Indoor/Outdoor Localization Solutions in IoT era:  Research Challenges and Future Perspectives - ScienceDirect">
            <a:extLst>
              <a:ext uri="{FF2B5EF4-FFF2-40B4-BE49-F238E27FC236}">
                <a16:creationId xmlns:a16="http://schemas.microsoft.com/office/drawing/2014/main" id="{91B3DB5E-BB38-E896-1B82-D997A47FC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273" y="2888851"/>
            <a:ext cx="3554605" cy="242187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DE67062-815D-BF97-B4F9-D6B09725E5AA}"/>
              </a:ext>
            </a:extLst>
          </p:cNvPr>
          <p:cNvSpPr>
            <a:spLocks noGrp="1"/>
          </p:cNvSpPr>
          <p:nvPr>
            <p:ph type="sldNum" sz="quarter" idx="12"/>
          </p:nvPr>
        </p:nvSpPr>
        <p:spPr/>
        <p:txBody>
          <a:bodyPr/>
          <a:lstStyle/>
          <a:p>
            <a:fld id="{E4A9609A-CE25-4E22-9780-7309B6818CC9}" type="slidenum">
              <a:rPr lang="en-IN" smtClean="0"/>
              <a:t>10</a:t>
            </a:fld>
            <a:endParaRPr lang="en-IN"/>
          </a:p>
        </p:txBody>
      </p:sp>
      <p:pic>
        <p:nvPicPr>
          <p:cNvPr id="2" name="Picture 2">
            <a:extLst>
              <a:ext uri="{FF2B5EF4-FFF2-40B4-BE49-F238E27FC236}">
                <a16:creationId xmlns:a16="http://schemas.microsoft.com/office/drawing/2014/main" id="{21EBED1C-C403-66C6-C99C-9AAEA1FF73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9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63B14-9895-4303-9F33-56C6FD5C0D7D}"/>
              </a:ext>
            </a:extLst>
          </p:cNvPr>
          <p:cNvSpPr>
            <a:spLocks noGrp="1"/>
          </p:cNvSpPr>
          <p:nvPr>
            <p:ph type="sldNum" sz="quarter" idx="12"/>
          </p:nvPr>
        </p:nvSpPr>
        <p:spPr/>
        <p:txBody>
          <a:bodyPr/>
          <a:lstStyle/>
          <a:p>
            <a:fld id="{E4A9609A-CE25-4E22-9780-7309B6818CC9}" type="slidenum">
              <a:rPr lang="en-IN" smtClean="0"/>
              <a:t>11</a:t>
            </a:fld>
            <a:endParaRPr lang="en-IN"/>
          </a:p>
        </p:txBody>
      </p:sp>
      <p:sp>
        <p:nvSpPr>
          <p:cNvPr id="4" name="Rectangle 3">
            <a:extLst>
              <a:ext uri="{FF2B5EF4-FFF2-40B4-BE49-F238E27FC236}">
                <a16:creationId xmlns:a16="http://schemas.microsoft.com/office/drawing/2014/main" id="{F1D8DA23-72C3-8C01-903D-401C49DCF108}"/>
              </a:ext>
            </a:extLst>
          </p:cNvPr>
          <p:cNvSpPr/>
          <p:nvPr/>
        </p:nvSpPr>
        <p:spPr>
          <a:xfrm>
            <a:off x="333261" y="380889"/>
            <a:ext cx="28517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Objective</a:t>
            </a:r>
          </a:p>
        </p:txBody>
      </p:sp>
      <p:sp>
        <p:nvSpPr>
          <p:cNvPr id="5" name="TextBox 4">
            <a:extLst>
              <a:ext uri="{FF2B5EF4-FFF2-40B4-BE49-F238E27FC236}">
                <a16:creationId xmlns:a16="http://schemas.microsoft.com/office/drawing/2014/main" id="{C6491992-F7C0-4859-8F39-988ABEB6F901}"/>
              </a:ext>
            </a:extLst>
          </p:cNvPr>
          <p:cNvSpPr txBox="1"/>
          <p:nvPr/>
        </p:nvSpPr>
        <p:spPr>
          <a:xfrm>
            <a:off x="1445623" y="2290354"/>
            <a:ext cx="9065623"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Fusion of GPS(NEO6m) and IMU(MPU6050) sensor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Reducing error in the GPS output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endParaRPr lang="en-IN" sz="2400" dirty="0"/>
          </a:p>
          <a:p>
            <a:endParaRPr lang="en-IN" sz="2400" dirty="0"/>
          </a:p>
          <a:p>
            <a:endParaRPr lang="en-IN" sz="2400" dirty="0"/>
          </a:p>
        </p:txBody>
      </p:sp>
      <p:pic>
        <p:nvPicPr>
          <p:cNvPr id="2" name="Picture 2">
            <a:extLst>
              <a:ext uri="{FF2B5EF4-FFF2-40B4-BE49-F238E27FC236}">
                <a16:creationId xmlns:a16="http://schemas.microsoft.com/office/drawing/2014/main" id="{E6FA64B7-C2EF-B057-D430-8BFD56983D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19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F4B0B1-3E9C-9CB0-6C25-78D92792D550}"/>
              </a:ext>
            </a:extLst>
          </p:cNvPr>
          <p:cNvSpPr>
            <a:spLocks noGrp="1"/>
          </p:cNvSpPr>
          <p:nvPr>
            <p:ph type="sldNum" sz="quarter" idx="12"/>
          </p:nvPr>
        </p:nvSpPr>
        <p:spPr/>
        <p:txBody>
          <a:bodyPr/>
          <a:lstStyle/>
          <a:p>
            <a:fld id="{E4A9609A-CE25-4E22-9780-7309B6818CC9}" type="slidenum">
              <a:rPr lang="en-IN" smtClean="0"/>
              <a:t>12</a:t>
            </a:fld>
            <a:endParaRPr lang="en-IN"/>
          </a:p>
        </p:txBody>
      </p:sp>
      <p:sp>
        <p:nvSpPr>
          <p:cNvPr id="4" name="TextBox 3">
            <a:extLst>
              <a:ext uri="{FF2B5EF4-FFF2-40B4-BE49-F238E27FC236}">
                <a16:creationId xmlns:a16="http://schemas.microsoft.com/office/drawing/2014/main" id="{D0ECBE42-9BAF-1999-F649-16C1D2BF9D73}"/>
              </a:ext>
            </a:extLst>
          </p:cNvPr>
          <p:cNvSpPr txBox="1"/>
          <p:nvPr/>
        </p:nvSpPr>
        <p:spPr>
          <a:xfrm>
            <a:off x="496388" y="1471748"/>
            <a:ext cx="4493623" cy="3385542"/>
          </a:xfrm>
          <a:prstGeom prst="rect">
            <a:avLst/>
          </a:prstGeom>
          <a:noFill/>
        </p:spPr>
        <p:txBody>
          <a:bodyPr wrap="square" rtlCol="0">
            <a:spAutoFit/>
          </a:bodyPr>
          <a:lstStyle/>
          <a:p>
            <a:pPr marL="0" indent="0">
              <a:lnSpc>
                <a:spcPct val="170000"/>
              </a:lnSpc>
              <a:buNone/>
            </a:pPr>
            <a:r>
              <a:rPr lang="en-US" sz="2000" b="1" dirty="0">
                <a:latin typeface="Times New Roman" panose="02020603050405020304" charset="0"/>
                <a:cs typeface="Times New Roman" panose="02020603050405020304" charset="0"/>
              </a:rPr>
              <a:t>GPS :Neo 6</a:t>
            </a:r>
            <a:r>
              <a:rPr lang="en-IN" altLang="en-US" sz="2000" b="1" dirty="0">
                <a:latin typeface="Times New Roman" panose="02020603050405020304" charset="0"/>
                <a:cs typeface="Times New Roman" panose="02020603050405020304" charset="0"/>
              </a:rPr>
              <a:t>m</a:t>
            </a:r>
            <a:r>
              <a:rPr lang="en-US" sz="2000" b="1" dirty="0">
                <a:latin typeface="Times New Roman" panose="02020603050405020304" charset="0"/>
                <a:cs typeface="Times New Roman" panose="02020603050405020304" charset="0"/>
              </a:rPr>
              <a:t> Ublo</a:t>
            </a:r>
            <a:r>
              <a:rPr lang="en-IN" altLang="en-US" sz="2000" b="1" dirty="0">
                <a:latin typeface="Times New Roman" panose="02020603050405020304" charset="0"/>
                <a:cs typeface="Times New Roman" panose="02020603050405020304" charset="0"/>
              </a:rPr>
              <a:t>x</a:t>
            </a:r>
            <a:endParaRPr lang="en-US" sz="2400" b="1"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rPr>
              <a:t>Output: Latitude, Longitude, Altitude</a:t>
            </a:r>
          </a:p>
          <a:p>
            <a:pPr>
              <a:lnSpc>
                <a:spcPct val="100000"/>
              </a:lnSpc>
            </a:pPr>
            <a:r>
              <a:rPr lang="en-US" dirty="0">
                <a:latin typeface="Times New Roman" panose="02020603050405020304" charset="0"/>
                <a:cs typeface="Times New Roman" panose="02020603050405020304" charset="0"/>
              </a:rPr>
              <a:t>Vertical Accuracy (Latitude): 7.5 meters</a:t>
            </a:r>
          </a:p>
          <a:p>
            <a:pPr>
              <a:lnSpc>
                <a:spcPct val="100000"/>
              </a:lnSpc>
            </a:pPr>
            <a:r>
              <a:rPr lang="en-US" dirty="0">
                <a:latin typeface="Times New Roman" panose="02020603050405020304" charset="0"/>
                <a:cs typeface="Times New Roman" panose="02020603050405020304" charset="0"/>
              </a:rPr>
              <a:t>Horizontal Accuracy (Longitude): 2.5 meters</a:t>
            </a:r>
          </a:p>
          <a:p>
            <a:pPr>
              <a:lnSpc>
                <a:spcPct val="100000"/>
              </a:lnSpc>
            </a:pPr>
            <a:r>
              <a:rPr lang="en-IN" altLang="en-US" dirty="0">
                <a:latin typeface="Times New Roman" panose="02020603050405020304" charset="0"/>
                <a:cs typeface="Times New Roman" panose="02020603050405020304" charset="0"/>
                <a:sym typeface="+mn-ea"/>
              </a:rPr>
              <a:t>Working Voltage : 3.3 V - 5 V</a:t>
            </a:r>
            <a:endParaRPr lang="en-US" dirty="0">
              <a:latin typeface="Times New Roman" panose="02020603050405020304" charset="0"/>
              <a:cs typeface="Times New Roman" panose="02020603050405020304" charset="0"/>
            </a:endParaRPr>
          </a:p>
          <a:p>
            <a:pPr>
              <a:lnSpc>
                <a:spcPct val="100000"/>
              </a:lnSpc>
            </a:pPr>
            <a:r>
              <a:rPr lang="en-IN" altLang="en-US" dirty="0">
                <a:latin typeface="Times New Roman" panose="02020603050405020304" charset="0"/>
                <a:cs typeface="Times New Roman" panose="02020603050405020304" charset="0"/>
              </a:rPr>
              <a:t>Working Frequency : 1 Hz</a:t>
            </a:r>
          </a:p>
          <a:p>
            <a:pPr>
              <a:lnSpc>
                <a:spcPct val="100000"/>
              </a:lnSpc>
            </a:pPr>
            <a:endParaRPr lang="en-IN" sz="2400" dirty="0">
              <a:latin typeface="Times New Roman" panose="02020603050405020304" charset="0"/>
              <a:cs typeface="Times New Roman" panose="02020603050405020304" charset="0"/>
            </a:endParaRPr>
          </a:p>
          <a:p>
            <a:pPr>
              <a:lnSpc>
                <a:spcPct val="100000"/>
              </a:lnSpc>
            </a:pPr>
            <a:endParaRPr lang="en-IN" sz="2400" dirty="0">
              <a:latin typeface="Times New Roman" panose="02020603050405020304" charset="0"/>
              <a:cs typeface="Times New Roman" panose="02020603050405020304" charset="0"/>
            </a:endParaRPr>
          </a:p>
          <a:p>
            <a:pPr>
              <a:lnSpc>
                <a:spcPct val="100000"/>
              </a:lnSpc>
            </a:pPr>
            <a:endParaRPr lang="en-US" sz="2400" dirty="0">
              <a:latin typeface="Times New Roman" panose="02020603050405020304" charset="0"/>
              <a:cs typeface="Times New Roman" panose="02020603050405020304" charset="0"/>
            </a:endParaRPr>
          </a:p>
          <a:p>
            <a:endParaRPr lang="en-IN" dirty="0"/>
          </a:p>
        </p:txBody>
      </p:sp>
      <p:sp>
        <p:nvSpPr>
          <p:cNvPr id="5" name="Rectangle 4">
            <a:extLst>
              <a:ext uri="{FF2B5EF4-FFF2-40B4-BE49-F238E27FC236}">
                <a16:creationId xmlns:a16="http://schemas.microsoft.com/office/drawing/2014/main" id="{F224FE92-DB04-20F0-44B8-F18346ED110E}"/>
              </a:ext>
            </a:extLst>
          </p:cNvPr>
          <p:cNvSpPr/>
          <p:nvPr/>
        </p:nvSpPr>
        <p:spPr>
          <a:xfrm>
            <a:off x="496388" y="370975"/>
            <a:ext cx="412311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Sensor Specifications</a:t>
            </a:r>
          </a:p>
        </p:txBody>
      </p:sp>
      <p:sp>
        <p:nvSpPr>
          <p:cNvPr id="8" name="TextBox 7">
            <a:extLst>
              <a:ext uri="{FF2B5EF4-FFF2-40B4-BE49-F238E27FC236}">
                <a16:creationId xmlns:a16="http://schemas.microsoft.com/office/drawing/2014/main" id="{279F6465-F0B0-682F-363C-979460A9EA7C}"/>
              </a:ext>
            </a:extLst>
          </p:cNvPr>
          <p:cNvSpPr txBox="1"/>
          <p:nvPr/>
        </p:nvSpPr>
        <p:spPr>
          <a:xfrm>
            <a:off x="6479178" y="1688986"/>
            <a:ext cx="5562600" cy="2147767"/>
          </a:xfrm>
          <a:prstGeom prst="rect">
            <a:avLst/>
          </a:prstGeom>
          <a:noFill/>
        </p:spPr>
        <p:txBody>
          <a:bodyPr wrap="square">
            <a:spAutoFit/>
          </a:bodyPr>
          <a:lstStyle/>
          <a:p>
            <a:pPr marL="0" indent="0">
              <a:lnSpc>
                <a:spcPct val="90000"/>
              </a:lnSpc>
              <a:buNone/>
            </a:pPr>
            <a:r>
              <a:rPr lang="en-IN" altLang="en-US" b="1" dirty="0">
                <a:latin typeface="Times New Roman" panose="02020603050405020304" charset="0"/>
                <a:cs typeface="Times New Roman" panose="02020603050405020304" charset="0"/>
              </a:rPr>
              <a:t>IMU : </a:t>
            </a:r>
            <a:r>
              <a:rPr lang="en-US" b="1" dirty="0">
                <a:latin typeface="Times New Roman" panose="02020603050405020304" charset="0"/>
                <a:cs typeface="Times New Roman" panose="02020603050405020304" charset="0"/>
              </a:rPr>
              <a:t>MPU 6000/6050</a:t>
            </a:r>
            <a:endParaRPr lang="en-US" dirty="0">
              <a:latin typeface="Times New Roman" panose="02020603050405020304" charset="0"/>
              <a:cs typeface="Times New Roman" panose="02020603050405020304" charset="0"/>
            </a:endParaRPr>
          </a:p>
          <a:p>
            <a:pPr marL="0" indent="0">
              <a:lnSpc>
                <a:spcPct val="110000"/>
              </a:lnSpc>
              <a:buNone/>
            </a:pPr>
            <a:r>
              <a:rPr lang="en-US" dirty="0">
                <a:latin typeface="Times New Roman" panose="02020603050405020304" charset="0"/>
                <a:cs typeface="Times New Roman" panose="02020603050405020304" charset="0"/>
              </a:rPr>
              <a:t>Gyroscope  : Angular Velocity</a:t>
            </a:r>
          </a:p>
          <a:p>
            <a:pPr marL="0" indent="0">
              <a:lnSpc>
                <a:spcPct val="110000"/>
              </a:lnSpc>
              <a:buNone/>
            </a:pPr>
            <a:r>
              <a:rPr lang="en-US" dirty="0">
                <a:latin typeface="Times New Roman" panose="02020603050405020304" charset="0"/>
                <a:cs typeface="Times New Roman" panose="02020603050405020304" charset="0"/>
              </a:rPr>
              <a:t>Accelerometer : Rate of change of acceleration in x, y and z directions.</a:t>
            </a:r>
          </a:p>
          <a:p>
            <a:pPr marL="0" indent="0">
              <a:lnSpc>
                <a:spcPct val="110000"/>
              </a:lnSpc>
              <a:buNone/>
            </a:pPr>
            <a:r>
              <a:rPr lang="en-IN" altLang="en-US" dirty="0">
                <a:latin typeface="Times New Roman" panose="02020603050405020304" charset="0"/>
                <a:cs typeface="Times New Roman" panose="02020603050405020304" charset="0"/>
              </a:rPr>
              <a:t>Working Voltage : 3.3 V - 5 V</a:t>
            </a:r>
          </a:p>
          <a:p>
            <a:pPr marL="0" indent="0">
              <a:lnSpc>
                <a:spcPct val="110000"/>
              </a:lnSpc>
              <a:buNone/>
            </a:pPr>
            <a:r>
              <a:rPr lang="en-IN" altLang="en-US" dirty="0">
                <a:latin typeface="Times New Roman" panose="02020603050405020304" charset="0"/>
                <a:cs typeface="Times New Roman" panose="02020603050405020304" charset="0"/>
              </a:rPr>
              <a:t>Working Frequency : 1.2 Hz – 8KHz</a:t>
            </a:r>
          </a:p>
          <a:p>
            <a:pPr marL="0" indent="0">
              <a:lnSpc>
                <a:spcPct val="110000"/>
              </a:lnSpc>
              <a:buNone/>
            </a:pPr>
            <a:r>
              <a:rPr lang="en-IN" altLang="en-US" dirty="0">
                <a:latin typeface="Times New Roman" panose="02020603050405020304" charset="0"/>
                <a:cs typeface="Times New Roman" panose="02020603050405020304" charset="0"/>
              </a:rPr>
              <a:t>Sampling Frequency : 1 KHz</a:t>
            </a:r>
          </a:p>
        </p:txBody>
      </p:sp>
      <p:pic>
        <p:nvPicPr>
          <p:cNvPr id="1028" name="Picture 4" descr="Complete guide to connect and program NEO-6M GPS module with Arduino">
            <a:extLst>
              <a:ext uri="{FF2B5EF4-FFF2-40B4-BE49-F238E27FC236}">
                <a16:creationId xmlns:a16="http://schemas.microsoft.com/office/drawing/2014/main" id="{3B6C04A7-5B77-C170-A39D-EAA7872F7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77" y="3745404"/>
            <a:ext cx="3240678" cy="15663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PU-6050 Triple-Axis Accelerometer &amp; Gyroscope Module">
            <a:extLst>
              <a:ext uri="{FF2B5EF4-FFF2-40B4-BE49-F238E27FC236}">
                <a16:creationId xmlns:a16="http://schemas.microsoft.com/office/drawing/2014/main" id="{952BDCC2-DE7E-6EBB-48F5-2BE1AA72B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729" y="3922483"/>
            <a:ext cx="2107746" cy="174340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A8B8CDFC-0C42-FACB-64C1-D218F1AED2D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4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3A2BC7-FB3B-3453-2F1C-01C1382296B2}"/>
              </a:ext>
            </a:extLst>
          </p:cNvPr>
          <p:cNvSpPr>
            <a:spLocks noGrp="1"/>
          </p:cNvSpPr>
          <p:nvPr>
            <p:ph type="sldNum" sz="quarter" idx="12"/>
          </p:nvPr>
        </p:nvSpPr>
        <p:spPr/>
        <p:txBody>
          <a:bodyPr/>
          <a:lstStyle/>
          <a:p>
            <a:fld id="{E4A9609A-CE25-4E22-9780-7309B6818CC9}" type="slidenum">
              <a:rPr lang="en-IN" smtClean="0"/>
              <a:t>13</a:t>
            </a:fld>
            <a:endParaRPr lang="en-IN"/>
          </a:p>
        </p:txBody>
      </p:sp>
      <p:sp>
        <p:nvSpPr>
          <p:cNvPr id="4" name="TextBox 3">
            <a:extLst>
              <a:ext uri="{FF2B5EF4-FFF2-40B4-BE49-F238E27FC236}">
                <a16:creationId xmlns:a16="http://schemas.microsoft.com/office/drawing/2014/main" id="{F027C3A8-6502-CC95-1F8D-50E3F8E971AD}"/>
              </a:ext>
            </a:extLst>
          </p:cNvPr>
          <p:cNvSpPr txBox="1"/>
          <p:nvPr/>
        </p:nvSpPr>
        <p:spPr>
          <a:xfrm>
            <a:off x="404948" y="1465103"/>
            <a:ext cx="11382103" cy="2215991"/>
          </a:xfrm>
          <a:prstGeom prst="rect">
            <a:avLst/>
          </a:prstGeom>
          <a:noFill/>
        </p:spPr>
        <p:txBody>
          <a:bodyPr wrap="square" rtlCol="0">
            <a:spAutoFit/>
          </a:bodyPr>
          <a:lstStyle/>
          <a:p>
            <a:endParaRPr lang="en-IN" sz="2000" dirty="0"/>
          </a:p>
          <a:p>
            <a:pPr marL="285750" indent="-285750">
              <a:buFont typeface="Arial" panose="020B0604020202020204" pitchFamily="34" charset="0"/>
              <a:buChar char="•"/>
            </a:pPr>
            <a:r>
              <a:rPr lang="en-IN" sz="2000" dirty="0"/>
              <a:t>Clock errors, multiple path errors</a:t>
            </a:r>
          </a:p>
          <a:p>
            <a:endParaRPr lang="en-IN" sz="2000" dirty="0"/>
          </a:p>
          <a:p>
            <a:pPr marL="285750" indent="-285750">
              <a:buFont typeface="Arial" panose="020B0604020202020204" pitchFamily="34" charset="0"/>
              <a:buChar char="•"/>
            </a:pPr>
            <a:r>
              <a:rPr lang="en-IN" sz="2000" dirty="0"/>
              <a:t>Uncertainty of good signal strength due to weather conditions or physical barriers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Its low update rate is not suitable for Autonomous Localization </a:t>
            </a:r>
          </a:p>
          <a:p>
            <a:endParaRPr lang="en-IN" dirty="0"/>
          </a:p>
        </p:txBody>
      </p:sp>
      <p:pic>
        <p:nvPicPr>
          <p:cNvPr id="2" name="Picture 2">
            <a:extLst>
              <a:ext uri="{FF2B5EF4-FFF2-40B4-BE49-F238E27FC236}">
                <a16:creationId xmlns:a16="http://schemas.microsoft.com/office/drawing/2014/main" id="{3BA23C36-5A75-85D4-F902-419B0D5929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8AC0EF7-829E-F5CC-1094-C1642C4FAA4A}"/>
              </a:ext>
            </a:extLst>
          </p:cNvPr>
          <p:cNvSpPr/>
          <p:nvPr/>
        </p:nvSpPr>
        <p:spPr>
          <a:xfrm>
            <a:off x="404948" y="421065"/>
            <a:ext cx="3176895"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Drawbacks of GPS</a:t>
            </a:r>
          </a:p>
        </p:txBody>
      </p:sp>
    </p:spTree>
    <p:extLst>
      <p:ext uri="{BB962C8B-B14F-4D97-AF65-F5344CB8AC3E}">
        <p14:creationId xmlns:p14="http://schemas.microsoft.com/office/powerpoint/2010/main" val="97380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F10F0C-398B-F1C4-159B-BA77073C36B2}"/>
              </a:ext>
            </a:extLst>
          </p:cNvPr>
          <p:cNvSpPr>
            <a:spLocks noGrp="1"/>
          </p:cNvSpPr>
          <p:nvPr>
            <p:ph type="sldNum" sz="quarter" idx="12"/>
          </p:nvPr>
        </p:nvSpPr>
        <p:spPr/>
        <p:txBody>
          <a:bodyPr/>
          <a:lstStyle/>
          <a:p>
            <a:fld id="{E4A9609A-CE25-4E22-9780-7309B6818CC9}" type="slidenum">
              <a:rPr lang="en-IN" smtClean="0"/>
              <a:t>14</a:t>
            </a:fld>
            <a:endParaRPr lang="en-IN"/>
          </a:p>
        </p:txBody>
      </p:sp>
      <p:pic>
        <p:nvPicPr>
          <p:cNvPr id="11" name="Picture 10">
            <a:extLst>
              <a:ext uri="{FF2B5EF4-FFF2-40B4-BE49-F238E27FC236}">
                <a16:creationId xmlns:a16="http://schemas.microsoft.com/office/drawing/2014/main" id="{4C5B8BCD-B2C4-9C2C-4711-5A787D59D38F}"/>
              </a:ext>
            </a:extLst>
          </p:cNvPr>
          <p:cNvPicPr>
            <a:picLocks noChangeAspect="1"/>
          </p:cNvPicPr>
          <p:nvPr/>
        </p:nvPicPr>
        <p:blipFill>
          <a:blip r:embed="rId2"/>
          <a:stretch>
            <a:fillRect/>
          </a:stretch>
        </p:blipFill>
        <p:spPr>
          <a:xfrm>
            <a:off x="9209599" y="1236757"/>
            <a:ext cx="2578233" cy="2616334"/>
          </a:xfrm>
          <a:prstGeom prst="rect">
            <a:avLst/>
          </a:prstGeom>
        </p:spPr>
      </p:pic>
      <p:pic>
        <p:nvPicPr>
          <p:cNvPr id="14" name="Picture 13">
            <a:extLst>
              <a:ext uri="{FF2B5EF4-FFF2-40B4-BE49-F238E27FC236}">
                <a16:creationId xmlns:a16="http://schemas.microsoft.com/office/drawing/2014/main" id="{B2A2549F-5418-829D-8002-7149B6125E7E}"/>
              </a:ext>
            </a:extLst>
          </p:cNvPr>
          <p:cNvPicPr>
            <a:picLocks noChangeAspect="1"/>
          </p:cNvPicPr>
          <p:nvPr/>
        </p:nvPicPr>
        <p:blipFill>
          <a:blip r:embed="rId3"/>
          <a:stretch>
            <a:fillRect/>
          </a:stretch>
        </p:blipFill>
        <p:spPr>
          <a:xfrm>
            <a:off x="780368" y="982319"/>
            <a:ext cx="984821" cy="889795"/>
          </a:xfrm>
          <a:prstGeom prst="rect">
            <a:avLst/>
          </a:prstGeom>
        </p:spPr>
      </p:pic>
      <p:sp>
        <p:nvSpPr>
          <p:cNvPr id="16" name="TextBox 15">
            <a:extLst>
              <a:ext uri="{FF2B5EF4-FFF2-40B4-BE49-F238E27FC236}">
                <a16:creationId xmlns:a16="http://schemas.microsoft.com/office/drawing/2014/main" id="{58C4B6E4-AACE-F30B-4981-142AFF2B4FEF}"/>
              </a:ext>
            </a:extLst>
          </p:cNvPr>
          <p:cNvSpPr txBox="1"/>
          <p:nvPr/>
        </p:nvSpPr>
        <p:spPr>
          <a:xfrm>
            <a:off x="2412227" y="1231476"/>
            <a:ext cx="6094674" cy="523220"/>
          </a:xfrm>
          <a:prstGeom prst="rect">
            <a:avLst/>
          </a:prstGeom>
          <a:noFill/>
        </p:spPr>
        <p:txBody>
          <a:bodyPr wrap="square">
            <a:spAutoFit/>
          </a:bodyPr>
          <a:lstStyle/>
          <a:p>
            <a:r>
              <a:rPr lang="en-US" sz="1400" b="1" i="1" dirty="0">
                <a:solidFill>
                  <a:srgbClr val="202122"/>
                </a:solidFill>
                <a:effectLst/>
                <a:highlight>
                  <a:srgbClr val="FFFFFF"/>
                </a:highlight>
                <a:latin typeface="Nimbus Roman No9 L"/>
              </a:rPr>
              <a:t>d</a:t>
            </a:r>
            <a:r>
              <a:rPr lang="en-US" sz="1400" b="0" i="0" dirty="0">
                <a:solidFill>
                  <a:srgbClr val="202122"/>
                </a:solidFill>
                <a:effectLst/>
                <a:highlight>
                  <a:srgbClr val="FFFFFF"/>
                </a:highlight>
                <a:latin typeface="Arial" panose="020B0604020202020204" pitchFamily="34" charset="0"/>
              </a:rPr>
              <a:t> is the distance between the two points,</a:t>
            </a:r>
            <a:r>
              <a:rPr lang="en-US" sz="1400" b="0" i="1" dirty="0">
                <a:solidFill>
                  <a:srgbClr val="202122"/>
                </a:solidFill>
                <a:effectLst/>
                <a:highlight>
                  <a:srgbClr val="FFFFFF"/>
                </a:highlight>
                <a:latin typeface="Nimbus Roman No9 L"/>
              </a:rPr>
              <a:t> </a:t>
            </a:r>
            <a:r>
              <a:rPr lang="en-US" sz="1400" b="1" i="1" dirty="0">
                <a:solidFill>
                  <a:srgbClr val="202122"/>
                </a:solidFill>
                <a:effectLst/>
                <a:highlight>
                  <a:srgbClr val="FFFFFF"/>
                </a:highlight>
                <a:latin typeface="Nimbus Roman No9 L"/>
              </a:rPr>
              <a:t>r</a:t>
            </a:r>
            <a:r>
              <a:rPr lang="en-US" sz="1400" b="0" i="0" dirty="0">
                <a:solidFill>
                  <a:srgbClr val="202122"/>
                </a:solidFill>
                <a:effectLst/>
                <a:highlight>
                  <a:srgbClr val="FFFFFF"/>
                </a:highlight>
                <a:latin typeface="Arial" panose="020B0604020202020204" pitchFamily="34" charset="0"/>
              </a:rPr>
              <a:t> is the radius of the sphere.</a:t>
            </a:r>
          </a:p>
          <a:p>
            <a:r>
              <a:rPr lang="en-US" sz="1400" b="0" i="0" dirty="0">
                <a:solidFill>
                  <a:srgbClr val="202122"/>
                </a:solidFill>
                <a:effectLst/>
                <a:highlight>
                  <a:srgbClr val="FFFFFF"/>
                </a:highlight>
                <a:latin typeface="Arial" panose="020B0604020202020204" pitchFamily="34" charset="0"/>
              </a:rPr>
              <a:t> </a:t>
            </a:r>
            <a:endParaRPr lang="en-IN" sz="1400" dirty="0"/>
          </a:p>
        </p:txBody>
      </p:sp>
      <p:pic>
        <p:nvPicPr>
          <p:cNvPr id="18" name="Picture 17">
            <a:extLst>
              <a:ext uri="{FF2B5EF4-FFF2-40B4-BE49-F238E27FC236}">
                <a16:creationId xmlns:a16="http://schemas.microsoft.com/office/drawing/2014/main" id="{31613C0B-C514-6663-8A29-BE8396C8C79E}"/>
              </a:ext>
            </a:extLst>
          </p:cNvPr>
          <p:cNvPicPr>
            <a:picLocks noChangeAspect="1"/>
          </p:cNvPicPr>
          <p:nvPr/>
        </p:nvPicPr>
        <p:blipFill>
          <a:blip r:embed="rId4"/>
          <a:stretch>
            <a:fillRect/>
          </a:stretch>
        </p:blipFill>
        <p:spPr>
          <a:xfrm>
            <a:off x="780368" y="2344889"/>
            <a:ext cx="4896102" cy="400071"/>
          </a:xfrm>
          <a:prstGeom prst="rect">
            <a:avLst/>
          </a:prstGeom>
        </p:spPr>
      </p:pic>
      <p:sp>
        <p:nvSpPr>
          <p:cNvPr id="20" name="TextBox 19">
            <a:extLst>
              <a:ext uri="{FF2B5EF4-FFF2-40B4-BE49-F238E27FC236}">
                <a16:creationId xmlns:a16="http://schemas.microsoft.com/office/drawing/2014/main" id="{C9A69727-F42D-08BD-66ED-8306E3DA8DFF}"/>
              </a:ext>
            </a:extLst>
          </p:cNvPr>
          <p:cNvSpPr txBox="1"/>
          <p:nvPr/>
        </p:nvSpPr>
        <p:spPr>
          <a:xfrm>
            <a:off x="780368" y="3073543"/>
            <a:ext cx="6094674" cy="523220"/>
          </a:xfrm>
          <a:prstGeom prst="rect">
            <a:avLst/>
          </a:prstGeom>
          <a:noFill/>
        </p:spPr>
        <p:txBody>
          <a:bodyPr wrap="square">
            <a:spAutoFit/>
          </a:bodyPr>
          <a:lstStyle/>
          <a:p>
            <a:pPr algn="l">
              <a:buFont typeface="Arial" panose="020B0604020202020204" pitchFamily="34" charset="0"/>
              <a:buChar char="•"/>
            </a:pPr>
            <a:r>
              <a:rPr lang="en-US" sz="1400" b="0" i="1" dirty="0">
                <a:solidFill>
                  <a:srgbClr val="202122"/>
                </a:solidFill>
                <a:effectLst/>
                <a:highlight>
                  <a:srgbClr val="FFFFFF"/>
                </a:highlight>
                <a:latin typeface="Nimbus Roman No9 L"/>
              </a:rPr>
              <a:t>φ</a:t>
            </a:r>
            <a:r>
              <a:rPr lang="en-US" sz="1400" b="0" i="0" baseline="-25000" dirty="0">
                <a:solidFill>
                  <a:srgbClr val="202122"/>
                </a:solidFill>
                <a:effectLst/>
                <a:highlight>
                  <a:srgbClr val="FFFFFF"/>
                </a:highlight>
                <a:latin typeface="Nimbus Roman No9 L"/>
              </a:rPr>
              <a:t>1</a:t>
            </a:r>
            <a:r>
              <a:rPr lang="en-US" sz="1400" b="0" i="0" dirty="0">
                <a:solidFill>
                  <a:srgbClr val="202122"/>
                </a:solidFill>
                <a:effectLst/>
                <a:highlight>
                  <a:srgbClr val="FFFFFF"/>
                </a:highlight>
                <a:latin typeface="Arial" panose="020B0604020202020204" pitchFamily="34" charset="0"/>
              </a:rPr>
              <a:t>, </a:t>
            </a:r>
            <a:r>
              <a:rPr lang="en-US" sz="1400" b="0" i="1" dirty="0">
                <a:solidFill>
                  <a:srgbClr val="202122"/>
                </a:solidFill>
                <a:effectLst/>
                <a:highlight>
                  <a:srgbClr val="FFFFFF"/>
                </a:highlight>
                <a:latin typeface="Nimbus Roman No9 L"/>
              </a:rPr>
              <a:t>φ</a:t>
            </a:r>
            <a:r>
              <a:rPr lang="en-US" sz="1400" b="0" i="0" baseline="-25000" dirty="0">
                <a:solidFill>
                  <a:srgbClr val="202122"/>
                </a:solidFill>
                <a:effectLst/>
                <a:highlight>
                  <a:srgbClr val="FFFFFF"/>
                </a:highlight>
                <a:latin typeface="Nimbus Roman No9 L"/>
              </a:rPr>
              <a:t>2</a:t>
            </a:r>
            <a:r>
              <a:rPr lang="en-US" sz="1400" b="0" i="0" dirty="0">
                <a:solidFill>
                  <a:srgbClr val="202122"/>
                </a:solidFill>
                <a:effectLst/>
                <a:highlight>
                  <a:srgbClr val="FFFFFF"/>
                </a:highlight>
                <a:latin typeface="Arial" panose="020B0604020202020204" pitchFamily="34" charset="0"/>
              </a:rPr>
              <a:t> are the latitude of point 1 and latitude of point 2,</a:t>
            </a:r>
          </a:p>
          <a:p>
            <a:pPr algn="l">
              <a:buFont typeface="Arial" panose="020B0604020202020204" pitchFamily="34" charset="0"/>
              <a:buChar char="•"/>
            </a:pPr>
            <a:r>
              <a:rPr lang="en-US" sz="1400" b="0" i="1" dirty="0">
                <a:solidFill>
                  <a:srgbClr val="202122"/>
                </a:solidFill>
                <a:effectLst/>
                <a:highlight>
                  <a:srgbClr val="FFFFFF"/>
                </a:highlight>
                <a:latin typeface="Nimbus Roman No9 L"/>
              </a:rPr>
              <a:t>λ</a:t>
            </a:r>
            <a:r>
              <a:rPr lang="en-US" sz="1400" b="0" i="0" baseline="-25000" dirty="0">
                <a:solidFill>
                  <a:srgbClr val="202122"/>
                </a:solidFill>
                <a:effectLst/>
                <a:highlight>
                  <a:srgbClr val="FFFFFF"/>
                </a:highlight>
                <a:latin typeface="Nimbus Roman No9 L"/>
              </a:rPr>
              <a:t>1</a:t>
            </a:r>
            <a:r>
              <a:rPr lang="en-US" sz="1400" b="0" i="0" dirty="0">
                <a:solidFill>
                  <a:srgbClr val="202122"/>
                </a:solidFill>
                <a:effectLst/>
                <a:highlight>
                  <a:srgbClr val="FFFFFF"/>
                </a:highlight>
                <a:latin typeface="Arial" panose="020B0604020202020204" pitchFamily="34" charset="0"/>
              </a:rPr>
              <a:t>, </a:t>
            </a:r>
            <a:r>
              <a:rPr lang="en-US" sz="1400" b="0" i="1" dirty="0">
                <a:solidFill>
                  <a:srgbClr val="202122"/>
                </a:solidFill>
                <a:effectLst/>
                <a:highlight>
                  <a:srgbClr val="FFFFFF"/>
                </a:highlight>
                <a:latin typeface="Nimbus Roman No9 L"/>
              </a:rPr>
              <a:t>λ</a:t>
            </a:r>
            <a:r>
              <a:rPr lang="en-US" sz="1400" b="0" i="0" baseline="-25000" dirty="0">
                <a:solidFill>
                  <a:srgbClr val="202122"/>
                </a:solidFill>
                <a:effectLst/>
                <a:highlight>
                  <a:srgbClr val="FFFFFF"/>
                </a:highlight>
                <a:latin typeface="Nimbus Roman No9 L"/>
              </a:rPr>
              <a:t>2</a:t>
            </a:r>
            <a:r>
              <a:rPr lang="en-US" sz="1400" b="0" i="0" dirty="0">
                <a:solidFill>
                  <a:srgbClr val="202122"/>
                </a:solidFill>
                <a:effectLst/>
                <a:highlight>
                  <a:srgbClr val="FFFFFF"/>
                </a:highlight>
                <a:latin typeface="Arial" panose="020B0604020202020204" pitchFamily="34" charset="0"/>
              </a:rPr>
              <a:t> are the longitude of point 1 and longitude of point 2.</a:t>
            </a:r>
          </a:p>
        </p:txBody>
      </p:sp>
      <p:graphicFrame>
        <p:nvGraphicFramePr>
          <p:cNvPr id="22" name="Table 21">
            <a:extLst>
              <a:ext uri="{FF2B5EF4-FFF2-40B4-BE49-F238E27FC236}">
                <a16:creationId xmlns:a16="http://schemas.microsoft.com/office/drawing/2014/main" id="{1F4E5293-5174-89A6-DC78-71B91E3CEFB6}"/>
              </a:ext>
            </a:extLst>
          </p:cNvPr>
          <p:cNvGraphicFramePr>
            <a:graphicFrameLocks noGrp="1"/>
          </p:cNvGraphicFramePr>
          <p:nvPr/>
        </p:nvGraphicFramePr>
        <p:xfrm>
          <a:off x="752723" y="2257702"/>
          <a:ext cx="5343277" cy="524301"/>
        </p:xfrm>
        <a:graphic>
          <a:graphicData uri="http://schemas.openxmlformats.org/drawingml/2006/table">
            <a:tbl>
              <a:tblPr firstRow="1" bandRow="1">
                <a:tableStyleId>{5940675A-B579-460E-94D1-54222C63F5DA}</a:tableStyleId>
              </a:tblPr>
              <a:tblGrid>
                <a:gridCol w="5343277">
                  <a:extLst>
                    <a:ext uri="{9D8B030D-6E8A-4147-A177-3AD203B41FA5}">
                      <a16:colId xmlns:a16="http://schemas.microsoft.com/office/drawing/2014/main" val="2091258924"/>
                    </a:ext>
                  </a:extLst>
                </a:gridCol>
              </a:tblGrid>
              <a:tr h="524301">
                <a:tc>
                  <a:txBody>
                    <a:bodyPr/>
                    <a:lstStyle/>
                    <a:p>
                      <a:endParaRPr lang="en-IN" dirty="0"/>
                    </a:p>
                  </a:txBody>
                  <a:tcPr/>
                </a:tc>
                <a:extLst>
                  <a:ext uri="{0D108BD9-81ED-4DB2-BD59-A6C34878D82A}">
                    <a16:rowId xmlns:a16="http://schemas.microsoft.com/office/drawing/2014/main" val="2982325546"/>
                  </a:ext>
                </a:extLst>
              </a:tr>
            </a:tbl>
          </a:graphicData>
        </a:graphic>
      </p:graphicFrame>
      <p:graphicFrame>
        <p:nvGraphicFramePr>
          <p:cNvPr id="23" name="Table 22">
            <a:extLst>
              <a:ext uri="{FF2B5EF4-FFF2-40B4-BE49-F238E27FC236}">
                <a16:creationId xmlns:a16="http://schemas.microsoft.com/office/drawing/2014/main" id="{54825898-1868-5868-0537-CAAA4F528EC7}"/>
              </a:ext>
            </a:extLst>
          </p:cNvPr>
          <p:cNvGraphicFramePr>
            <a:graphicFrameLocks noGrp="1"/>
          </p:cNvGraphicFramePr>
          <p:nvPr/>
        </p:nvGraphicFramePr>
        <p:xfrm>
          <a:off x="759128" y="1041276"/>
          <a:ext cx="1006060" cy="830838"/>
        </p:xfrm>
        <a:graphic>
          <a:graphicData uri="http://schemas.openxmlformats.org/drawingml/2006/table">
            <a:tbl>
              <a:tblPr firstRow="1" bandRow="1">
                <a:tableStyleId>{5940675A-B579-460E-94D1-54222C63F5DA}</a:tableStyleId>
              </a:tblPr>
              <a:tblGrid>
                <a:gridCol w="1006060">
                  <a:extLst>
                    <a:ext uri="{9D8B030D-6E8A-4147-A177-3AD203B41FA5}">
                      <a16:colId xmlns:a16="http://schemas.microsoft.com/office/drawing/2014/main" val="1253190842"/>
                    </a:ext>
                  </a:extLst>
                </a:gridCol>
              </a:tblGrid>
              <a:tr h="830838">
                <a:tc>
                  <a:txBody>
                    <a:bodyPr/>
                    <a:lstStyle/>
                    <a:p>
                      <a:endParaRPr lang="en-IN" dirty="0"/>
                    </a:p>
                  </a:txBody>
                  <a:tcPr/>
                </a:tc>
                <a:extLst>
                  <a:ext uri="{0D108BD9-81ED-4DB2-BD59-A6C34878D82A}">
                    <a16:rowId xmlns:a16="http://schemas.microsoft.com/office/drawing/2014/main" val="3106806639"/>
                  </a:ext>
                </a:extLst>
              </a:tr>
            </a:tbl>
          </a:graphicData>
        </a:graphic>
      </p:graphicFrame>
      <p:pic>
        <p:nvPicPr>
          <p:cNvPr id="25" name="Picture 24">
            <a:extLst>
              <a:ext uri="{FF2B5EF4-FFF2-40B4-BE49-F238E27FC236}">
                <a16:creationId xmlns:a16="http://schemas.microsoft.com/office/drawing/2014/main" id="{2BF9F4EF-3003-8A41-89AC-9F81280DF0EE}"/>
              </a:ext>
            </a:extLst>
          </p:cNvPr>
          <p:cNvPicPr>
            <a:picLocks noChangeAspect="1"/>
          </p:cNvPicPr>
          <p:nvPr/>
        </p:nvPicPr>
        <p:blipFill>
          <a:blip r:embed="rId5"/>
          <a:stretch>
            <a:fillRect/>
          </a:stretch>
        </p:blipFill>
        <p:spPr>
          <a:xfrm>
            <a:off x="752723" y="4166271"/>
            <a:ext cx="3200564" cy="749339"/>
          </a:xfrm>
          <a:prstGeom prst="rect">
            <a:avLst/>
          </a:prstGeom>
        </p:spPr>
      </p:pic>
      <p:graphicFrame>
        <p:nvGraphicFramePr>
          <p:cNvPr id="26" name="Table 25">
            <a:extLst>
              <a:ext uri="{FF2B5EF4-FFF2-40B4-BE49-F238E27FC236}">
                <a16:creationId xmlns:a16="http://schemas.microsoft.com/office/drawing/2014/main" id="{1DCAD132-CE97-D472-E27D-42DFC29D9DE7}"/>
              </a:ext>
            </a:extLst>
          </p:cNvPr>
          <p:cNvGraphicFramePr>
            <a:graphicFrameLocks noGrp="1"/>
          </p:cNvGraphicFramePr>
          <p:nvPr/>
        </p:nvGraphicFramePr>
        <p:xfrm>
          <a:off x="780369" y="3980801"/>
          <a:ext cx="3200564" cy="934809"/>
        </p:xfrm>
        <a:graphic>
          <a:graphicData uri="http://schemas.openxmlformats.org/drawingml/2006/table">
            <a:tbl>
              <a:tblPr firstRow="1" bandRow="1">
                <a:tableStyleId>{5940675A-B579-460E-94D1-54222C63F5DA}</a:tableStyleId>
              </a:tblPr>
              <a:tblGrid>
                <a:gridCol w="3200564">
                  <a:extLst>
                    <a:ext uri="{9D8B030D-6E8A-4147-A177-3AD203B41FA5}">
                      <a16:colId xmlns:a16="http://schemas.microsoft.com/office/drawing/2014/main" val="2091258924"/>
                    </a:ext>
                  </a:extLst>
                </a:gridCol>
              </a:tblGrid>
              <a:tr h="934809">
                <a:tc>
                  <a:txBody>
                    <a:bodyPr/>
                    <a:lstStyle/>
                    <a:p>
                      <a:endParaRPr lang="en-IN" dirty="0"/>
                    </a:p>
                  </a:txBody>
                  <a:tcPr/>
                </a:tc>
                <a:extLst>
                  <a:ext uri="{0D108BD9-81ED-4DB2-BD59-A6C34878D82A}">
                    <a16:rowId xmlns:a16="http://schemas.microsoft.com/office/drawing/2014/main" val="2982325546"/>
                  </a:ext>
                </a:extLst>
              </a:tr>
            </a:tbl>
          </a:graphicData>
        </a:graphic>
      </p:graphicFrame>
      <p:pic>
        <p:nvPicPr>
          <p:cNvPr id="3" name="Picture 2">
            <a:extLst>
              <a:ext uri="{FF2B5EF4-FFF2-40B4-BE49-F238E27FC236}">
                <a16:creationId xmlns:a16="http://schemas.microsoft.com/office/drawing/2014/main" id="{5F7CACB1-EFA4-B7C7-BF79-D3447847557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77E7CD4-BB98-4016-C397-B0A141A7E340}"/>
              </a:ext>
            </a:extLst>
          </p:cNvPr>
          <p:cNvSpPr/>
          <p:nvPr/>
        </p:nvSpPr>
        <p:spPr>
          <a:xfrm>
            <a:off x="561504" y="179380"/>
            <a:ext cx="3299878"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Haversine Formula</a:t>
            </a:r>
          </a:p>
        </p:txBody>
      </p:sp>
    </p:spTree>
    <p:extLst>
      <p:ext uri="{BB962C8B-B14F-4D97-AF65-F5344CB8AC3E}">
        <p14:creationId xmlns:p14="http://schemas.microsoft.com/office/powerpoint/2010/main" val="123183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0DCC9E-A5A8-E106-8E69-BB0AA303A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064" y="2065784"/>
            <a:ext cx="8887422" cy="3298067"/>
          </a:xfrm>
          <a:prstGeom prst="rect">
            <a:avLst/>
          </a:prstGeom>
        </p:spPr>
      </p:pic>
      <p:sp>
        <p:nvSpPr>
          <p:cNvPr id="6" name="Rectangle 5">
            <a:extLst>
              <a:ext uri="{FF2B5EF4-FFF2-40B4-BE49-F238E27FC236}">
                <a16:creationId xmlns:a16="http://schemas.microsoft.com/office/drawing/2014/main" id="{E0860503-A83F-6804-B481-4902ADBB0C84}"/>
              </a:ext>
            </a:extLst>
          </p:cNvPr>
          <p:cNvSpPr/>
          <p:nvPr/>
        </p:nvSpPr>
        <p:spPr>
          <a:xfrm>
            <a:off x="708625" y="421065"/>
            <a:ext cx="2569551"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Block Diagram</a:t>
            </a:r>
          </a:p>
        </p:txBody>
      </p:sp>
      <p:pic>
        <p:nvPicPr>
          <p:cNvPr id="7" name="Picture 6">
            <a:extLst>
              <a:ext uri="{FF2B5EF4-FFF2-40B4-BE49-F238E27FC236}">
                <a16:creationId xmlns:a16="http://schemas.microsoft.com/office/drawing/2014/main" id="{3B6DE727-5002-D516-8EA5-7221498C45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705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278681-3FC6-5B75-26C7-15624AD8A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076" y="983480"/>
            <a:ext cx="8448675" cy="5343525"/>
          </a:xfrm>
          <a:prstGeom prst="rect">
            <a:avLst/>
          </a:prstGeom>
        </p:spPr>
      </p:pic>
      <p:sp>
        <p:nvSpPr>
          <p:cNvPr id="5" name="Rectangle 4">
            <a:extLst>
              <a:ext uri="{FF2B5EF4-FFF2-40B4-BE49-F238E27FC236}">
                <a16:creationId xmlns:a16="http://schemas.microsoft.com/office/drawing/2014/main" id="{4384D8F5-1AC7-89A8-79BE-4EA57FD1ACA1}"/>
              </a:ext>
            </a:extLst>
          </p:cNvPr>
          <p:cNvSpPr/>
          <p:nvPr/>
        </p:nvSpPr>
        <p:spPr>
          <a:xfrm>
            <a:off x="219172" y="259657"/>
            <a:ext cx="2435283"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Final Design</a:t>
            </a:r>
          </a:p>
        </p:txBody>
      </p:sp>
      <p:pic>
        <p:nvPicPr>
          <p:cNvPr id="4" name="Picture 3">
            <a:extLst>
              <a:ext uri="{FF2B5EF4-FFF2-40B4-BE49-F238E27FC236}">
                <a16:creationId xmlns:a16="http://schemas.microsoft.com/office/drawing/2014/main" id="{01526F83-DC4F-0678-73A6-10EA42AC0D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51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32AC9-A27E-E23F-B44B-1823A4631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35" y="1426399"/>
            <a:ext cx="9963983" cy="4802951"/>
          </a:xfrm>
          <a:prstGeom prst="rect">
            <a:avLst/>
          </a:prstGeom>
        </p:spPr>
      </p:pic>
      <p:sp>
        <p:nvSpPr>
          <p:cNvPr id="4" name="Rectangle 3">
            <a:extLst>
              <a:ext uri="{FF2B5EF4-FFF2-40B4-BE49-F238E27FC236}">
                <a16:creationId xmlns:a16="http://schemas.microsoft.com/office/drawing/2014/main" id="{20AAD1E9-05C8-F7AA-717D-8D0B8B4CDB93}"/>
              </a:ext>
            </a:extLst>
          </p:cNvPr>
          <p:cNvSpPr/>
          <p:nvPr/>
        </p:nvSpPr>
        <p:spPr>
          <a:xfrm>
            <a:off x="749652" y="245933"/>
            <a:ext cx="1963679"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GPS data </a:t>
            </a:r>
          </a:p>
        </p:txBody>
      </p:sp>
      <p:pic>
        <p:nvPicPr>
          <p:cNvPr id="9" name="Graphic 8" descr="Marker">
            <a:extLst>
              <a:ext uri="{FF2B5EF4-FFF2-40B4-BE49-F238E27FC236}">
                <a16:creationId xmlns:a16="http://schemas.microsoft.com/office/drawing/2014/main" id="{76799280-B237-F379-16AC-05AD6E773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195" y="316807"/>
            <a:ext cx="575457" cy="575457"/>
          </a:xfrm>
          <a:prstGeom prst="rect">
            <a:avLst/>
          </a:prstGeom>
        </p:spPr>
      </p:pic>
      <p:pic>
        <p:nvPicPr>
          <p:cNvPr id="5" name="Picture 4">
            <a:extLst>
              <a:ext uri="{FF2B5EF4-FFF2-40B4-BE49-F238E27FC236}">
                <a16:creationId xmlns:a16="http://schemas.microsoft.com/office/drawing/2014/main" id="{0032D4D4-7370-890C-EF70-775CCB2E8B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4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23FCB-FD1F-DB4F-86F0-773C7603F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01" y="1253765"/>
            <a:ext cx="5518759" cy="5229228"/>
          </a:xfrm>
          <a:prstGeom prst="rect">
            <a:avLst/>
          </a:prstGeom>
        </p:spPr>
      </p:pic>
      <p:pic>
        <p:nvPicPr>
          <p:cNvPr id="5" name="Picture 4">
            <a:extLst>
              <a:ext uri="{FF2B5EF4-FFF2-40B4-BE49-F238E27FC236}">
                <a16:creationId xmlns:a16="http://schemas.microsoft.com/office/drawing/2014/main" id="{B5FE506F-88F9-D331-BDD7-CFFC4635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440" y="1253765"/>
            <a:ext cx="5565654" cy="5229228"/>
          </a:xfrm>
          <a:prstGeom prst="rect">
            <a:avLst/>
          </a:prstGeom>
        </p:spPr>
      </p:pic>
      <p:sp>
        <p:nvSpPr>
          <p:cNvPr id="6" name="Rectangle 5">
            <a:extLst>
              <a:ext uri="{FF2B5EF4-FFF2-40B4-BE49-F238E27FC236}">
                <a16:creationId xmlns:a16="http://schemas.microsoft.com/office/drawing/2014/main" id="{F0CBAD3B-1008-F25F-1FB0-DD98B61A55B7}"/>
              </a:ext>
            </a:extLst>
          </p:cNvPr>
          <p:cNvSpPr/>
          <p:nvPr/>
        </p:nvSpPr>
        <p:spPr>
          <a:xfrm>
            <a:off x="374353" y="375007"/>
            <a:ext cx="4421595"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 After applying Kalman</a:t>
            </a:r>
          </a:p>
        </p:txBody>
      </p:sp>
    </p:spTree>
    <p:extLst>
      <p:ext uri="{BB962C8B-B14F-4D97-AF65-F5344CB8AC3E}">
        <p14:creationId xmlns:p14="http://schemas.microsoft.com/office/powerpoint/2010/main" val="221946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24409-7185-B66F-9C6A-83EF4A9B0152}"/>
              </a:ext>
            </a:extLst>
          </p:cNvPr>
          <p:cNvSpPr txBox="1"/>
          <p:nvPr/>
        </p:nvSpPr>
        <p:spPr>
          <a:xfrm>
            <a:off x="216673" y="629506"/>
            <a:ext cx="7408627" cy="4247317"/>
          </a:xfrm>
          <a:prstGeom prst="rect">
            <a:avLst/>
          </a:prstGeom>
          <a:noFill/>
        </p:spPr>
        <p:txBody>
          <a:bodyPr wrap="square">
            <a:spAutoFit/>
          </a:bodyPr>
          <a:lstStyle/>
          <a:p>
            <a:r>
              <a:rPr lang="en-US" sz="2000" b="1" i="0" dirty="0">
                <a:effectLst/>
                <a:latin typeface="Google Sans"/>
              </a:rPr>
              <a:t>INTRODUCTION:</a:t>
            </a:r>
          </a:p>
          <a:p>
            <a:endParaRPr lang="en-US" b="1" dirty="0">
              <a:latin typeface="Google Sans"/>
            </a:endParaRPr>
          </a:p>
          <a:p>
            <a:r>
              <a:rPr lang="en-US" b="1" i="0" dirty="0">
                <a:effectLst/>
                <a:latin typeface="Google Sans"/>
              </a:rPr>
              <a:t>What is The Sustainable Development Goals (SDGs) </a:t>
            </a:r>
            <a:r>
              <a:rPr lang="en-US" b="1" dirty="0">
                <a:latin typeface="Google Sans"/>
              </a:rPr>
              <a:t>and why it established?</a:t>
            </a:r>
            <a:endParaRPr lang="en-US" b="1" i="0" dirty="0">
              <a:effectLst/>
              <a:latin typeface="Google Sans"/>
            </a:endParaRPr>
          </a:p>
          <a:p>
            <a:endParaRPr lang="en-US" b="1" dirty="0">
              <a:latin typeface="Google Sans"/>
            </a:endParaRPr>
          </a:p>
          <a:p>
            <a:pPr marL="285750" indent="-285750">
              <a:buFont typeface="Arial" panose="020B0604020202020204" pitchFamily="34" charset="0"/>
              <a:buChar char="•"/>
            </a:pPr>
            <a:r>
              <a:rPr lang="en-US" dirty="0">
                <a:latin typeface="Google Sans"/>
              </a:rPr>
              <a:t>SDGs </a:t>
            </a:r>
            <a:r>
              <a:rPr lang="en-US" b="0" i="0" dirty="0">
                <a:effectLst/>
                <a:latin typeface="Google Sans"/>
              </a:rPr>
              <a:t>are a set of 17 targets adopted by all United Nations countries in 2015 to guide global development through 2030. </a:t>
            </a:r>
          </a:p>
          <a:p>
            <a:pPr marL="285750" indent="-285750">
              <a:buFont typeface="Arial" panose="020B0604020202020204" pitchFamily="34" charset="0"/>
              <a:buChar char="•"/>
            </a:pPr>
            <a:endParaRPr lang="en-US" b="0" i="0" dirty="0">
              <a:effectLst/>
              <a:latin typeface="Google Sans"/>
            </a:endParaRPr>
          </a:p>
          <a:p>
            <a:pPr marL="285750" indent="-285750">
              <a:buFont typeface="Arial" panose="020B0604020202020204" pitchFamily="34" charset="0"/>
              <a:buChar char="•"/>
            </a:pPr>
            <a:r>
              <a:rPr lang="en-US" b="0" i="0" dirty="0">
                <a:effectLst/>
                <a:latin typeface="Google Sans"/>
              </a:rPr>
              <a:t>The goals are intended to address the world's environmental, political, and economic challenges, and promote prosperity while protecting the planet</a:t>
            </a:r>
            <a:endParaRPr lang="en-US" dirty="0">
              <a:latin typeface="Google Sans"/>
            </a:endParaRPr>
          </a:p>
          <a:p>
            <a:endParaRPr lang="en-US" b="0" i="0" dirty="0">
              <a:effectLst/>
              <a:latin typeface="Google Sans"/>
            </a:endParaRPr>
          </a:p>
          <a:p>
            <a:pPr marL="285750" indent="-285750">
              <a:buFont typeface="Arial" panose="020B0604020202020204" pitchFamily="34" charset="0"/>
              <a:buChar char="•"/>
            </a:pPr>
            <a:r>
              <a:rPr lang="en-US" b="0" i="0" dirty="0">
                <a:effectLst/>
                <a:latin typeface="Google Sans"/>
              </a:rPr>
              <a:t>The Sustainable Development Goals (SDGs) aim to transform our world. They are a call to action to end poverty and inequality, protect the planet, and ensure that all people enjoy health, justice and prosperity.</a:t>
            </a:r>
          </a:p>
          <a:p>
            <a:endParaRPr lang="en-US" dirty="0">
              <a:latin typeface="Google Sans"/>
            </a:endParaRPr>
          </a:p>
          <a:p>
            <a:endParaRPr lang="en-IN" dirty="0"/>
          </a:p>
        </p:txBody>
      </p:sp>
      <p:pic>
        <p:nvPicPr>
          <p:cNvPr id="3" name="Picture 4" descr="Sustainable Development Goals - European Commission">
            <a:extLst>
              <a:ext uri="{FF2B5EF4-FFF2-40B4-BE49-F238E27FC236}">
                <a16:creationId xmlns:a16="http://schemas.microsoft.com/office/drawing/2014/main" id="{FA5EB123-3E6A-FC3A-4CC9-551E1EE88D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45" r="12827"/>
          <a:stretch/>
        </p:blipFill>
        <p:spPr bwMode="auto">
          <a:xfrm>
            <a:off x="8078525" y="2125693"/>
            <a:ext cx="3737113" cy="35594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B740BE8-8529-EF17-910D-1FEEA48101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73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15D8F9-25EE-80A6-E870-926352D9A838}"/>
              </a:ext>
            </a:extLst>
          </p:cNvPr>
          <p:cNvSpPr txBox="1"/>
          <p:nvPr/>
        </p:nvSpPr>
        <p:spPr>
          <a:xfrm>
            <a:off x="447262" y="720566"/>
            <a:ext cx="6094674" cy="5416868"/>
          </a:xfrm>
          <a:prstGeom prst="rect">
            <a:avLst/>
          </a:prstGeom>
          <a:noFill/>
        </p:spPr>
        <p:txBody>
          <a:bodyPr wrap="square">
            <a:spAutoFit/>
          </a:bodyPr>
          <a:lstStyle/>
          <a:p>
            <a:r>
              <a:rPr lang="en-IN" sz="2000" b="1" dirty="0"/>
              <a:t>17 Sustainable Development Goals are:</a:t>
            </a:r>
          </a:p>
          <a:p>
            <a:endParaRPr lang="en-IN" sz="2000" b="1" dirty="0"/>
          </a:p>
          <a:p>
            <a:r>
              <a:rPr lang="en-IN" dirty="0"/>
              <a:t>1. No Poverty</a:t>
            </a:r>
          </a:p>
          <a:p>
            <a:r>
              <a:rPr lang="en-IN" dirty="0"/>
              <a:t>2. Zero Hunger</a:t>
            </a:r>
          </a:p>
          <a:p>
            <a:r>
              <a:rPr lang="en-IN" dirty="0"/>
              <a:t>3. Good Health and Well-being</a:t>
            </a:r>
          </a:p>
          <a:p>
            <a:r>
              <a:rPr lang="en-IN" dirty="0"/>
              <a:t>4. Quality Education</a:t>
            </a:r>
          </a:p>
          <a:p>
            <a:r>
              <a:rPr lang="en-IN" dirty="0"/>
              <a:t>5. Gender Equality</a:t>
            </a:r>
          </a:p>
          <a:p>
            <a:r>
              <a:rPr lang="en-IN" dirty="0"/>
              <a:t>6. Clean Water and Sanitation</a:t>
            </a:r>
          </a:p>
          <a:p>
            <a:r>
              <a:rPr lang="en-IN" dirty="0"/>
              <a:t>7. Affordable and Clean Energy</a:t>
            </a:r>
          </a:p>
          <a:p>
            <a:r>
              <a:rPr lang="en-IN" dirty="0"/>
              <a:t>8. Decent Work and Economic Growth</a:t>
            </a:r>
          </a:p>
          <a:p>
            <a:r>
              <a:rPr lang="en-IN" dirty="0"/>
              <a:t>9. Industry, Innovation, and Infrastructure</a:t>
            </a:r>
          </a:p>
          <a:p>
            <a:r>
              <a:rPr lang="en-IN" dirty="0"/>
              <a:t>10. Reduced Inequality</a:t>
            </a:r>
          </a:p>
          <a:p>
            <a:r>
              <a:rPr lang="en-IN" dirty="0"/>
              <a:t>11. Sustainable Cities and Communities</a:t>
            </a:r>
          </a:p>
          <a:p>
            <a:r>
              <a:rPr lang="en-IN" dirty="0"/>
              <a:t>12. Responsible Consumption and Production</a:t>
            </a:r>
          </a:p>
          <a:p>
            <a:r>
              <a:rPr lang="en-IN" dirty="0"/>
              <a:t>13. Climate Action</a:t>
            </a:r>
          </a:p>
          <a:p>
            <a:r>
              <a:rPr lang="en-IN" dirty="0"/>
              <a:t>14. Life Below Water</a:t>
            </a:r>
          </a:p>
          <a:p>
            <a:r>
              <a:rPr lang="en-IN" dirty="0"/>
              <a:t>15. Life on Land</a:t>
            </a:r>
          </a:p>
          <a:p>
            <a:r>
              <a:rPr lang="en-IN" dirty="0"/>
              <a:t>16. Peace, Justice, and Strong Institutions</a:t>
            </a:r>
          </a:p>
          <a:p>
            <a:r>
              <a:rPr lang="en-IN" dirty="0"/>
              <a:t>17. Partnerships for the Goals</a:t>
            </a:r>
          </a:p>
        </p:txBody>
      </p:sp>
      <p:pic>
        <p:nvPicPr>
          <p:cNvPr id="3" name="Picture 2" descr="Translating the UN's Sustainable Development Goals - FM">
            <a:extLst>
              <a:ext uri="{FF2B5EF4-FFF2-40B4-BE49-F238E27FC236}">
                <a16:creationId xmlns:a16="http://schemas.microsoft.com/office/drawing/2014/main" id="{A64236EE-40C8-387F-BCCB-AC6267AC33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500"/>
          <a:stretch/>
        </p:blipFill>
        <p:spPr bwMode="auto">
          <a:xfrm>
            <a:off x="6541936" y="1159560"/>
            <a:ext cx="4843504" cy="4800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A97900E-46A9-A358-D868-68AE016125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51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ustainable Development Goals - Wikipedia">
            <a:extLst>
              <a:ext uri="{FF2B5EF4-FFF2-40B4-BE49-F238E27FC236}">
                <a16:creationId xmlns:a16="http://schemas.microsoft.com/office/drawing/2014/main" id="{A480C834-FCAC-74A7-75FE-04FD664FE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7" y="159024"/>
            <a:ext cx="2874396" cy="16538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5714AB-1C06-80F5-2734-AFA05DA7AFA0}"/>
              </a:ext>
            </a:extLst>
          </p:cNvPr>
          <p:cNvSpPr txBox="1"/>
          <p:nvPr/>
        </p:nvSpPr>
        <p:spPr>
          <a:xfrm>
            <a:off x="250467" y="2420426"/>
            <a:ext cx="11941533" cy="3693319"/>
          </a:xfrm>
          <a:prstGeom prst="rect">
            <a:avLst/>
          </a:prstGeom>
          <a:noFill/>
        </p:spPr>
        <p:txBody>
          <a:bodyPr wrap="square">
            <a:spAutoFit/>
          </a:bodyPr>
          <a:lstStyle/>
          <a:p>
            <a:pPr algn="just"/>
            <a:r>
              <a:rPr lang="en-IN" b="1" dirty="0"/>
              <a:t>9.Industry, Innovation, and Infrastructure:</a:t>
            </a:r>
          </a:p>
          <a:p>
            <a:pPr algn="just"/>
            <a:r>
              <a:rPr lang="en-US" dirty="0"/>
              <a:t>In the realm of Industry, Innovation, and Infrastructure, ego localization is pivotal for advancing autonomous driving technologies. By utilizing sensors like LIDAR and GPS, vehicles can accurately determine their position and navigate effectively. Research focuses on enhancing accuracy through landmark detection and cloud-based systems. These developments drive innovation in intelligent transportation systems, shaping a safer and more efficient future for mobility.</a:t>
            </a:r>
            <a:endParaRPr lang="en-IN" dirty="0"/>
          </a:p>
          <a:p>
            <a:pPr algn="just"/>
            <a:endParaRPr lang="en-IN" dirty="0"/>
          </a:p>
          <a:p>
            <a:pPr algn="just"/>
            <a:endParaRPr lang="en-IN" dirty="0"/>
          </a:p>
          <a:p>
            <a:pPr algn="just"/>
            <a:r>
              <a:rPr lang="en-IN" b="1" dirty="0"/>
              <a:t>11.Sustainable Cities and Communities:</a:t>
            </a:r>
          </a:p>
          <a:p>
            <a:pPr algn="just"/>
            <a:r>
              <a:rPr lang="en-US" dirty="0"/>
              <a:t>In the context of Sustainable Cities and Communities, ego localization is vital for enhancing urban sustainability by enabling precise navigation for autonomous vehicles within city environments. By leveraging technologies like LIDAR and GPS, ego localization supports efficient transportation systems, promotes inclusive urban planning, and enhances access to safe and sustainable transport options. This advancement contributes to creating resilient cities with improved mobility and reduced environmental impact.</a:t>
            </a:r>
            <a:endParaRPr lang="en-IN" dirty="0"/>
          </a:p>
        </p:txBody>
      </p:sp>
      <p:pic>
        <p:nvPicPr>
          <p:cNvPr id="7" name="Picture 2">
            <a:extLst>
              <a:ext uri="{FF2B5EF4-FFF2-40B4-BE49-F238E27FC236}">
                <a16:creationId xmlns:a16="http://schemas.microsoft.com/office/drawing/2014/main" id="{5E6F7FAB-500E-990D-2034-C4CF2A576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14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7;g26b869a32ef_0_0">
            <a:extLst>
              <a:ext uri="{FF2B5EF4-FFF2-40B4-BE49-F238E27FC236}">
                <a16:creationId xmlns:a16="http://schemas.microsoft.com/office/drawing/2014/main" id="{35DBAE27-5A00-FC03-C81C-89362AF76F0C}"/>
              </a:ext>
            </a:extLst>
          </p:cNvPr>
          <p:cNvSpPr/>
          <p:nvPr/>
        </p:nvSpPr>
        <p:spPr>
          <a:xfrm>
            <a:off x="214686" y="1005840"/>
            <a:ext cx="11167800" cy="21762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7000"/>
              </a:lnSpc>
              <a:spcBef>
                <a:spcPts val="0"/>
              </a:spcBef>
              <a:spcAft>
                <a:spcPts val="0"/>
              </a:spcAft>
              <a:buClr>
                <a:srgbClr val="4D4D4D"/>
              </a:buClr>
              <a:buSzPts val="1800"/>
              <a:buFont typeface="Calibri"/>
              <a:buChar char="➢"/>
            </a:pPr>
            <a:r>
              <a:rPr lang="en-IN" sz="1800" b="0" i="0" u="none" strike="noStrike" cap="none" dirty="0">
                <a:solidFill>
                  <a:srgbClr val="4D4D4D"/>
                </a:solidFill>
                <a:highlight>
                  <a:srgbClr val="FFFFFF"/>
                </a:highlight>
                <a:latin typeface="Calibri"/>
                <a:ea typeface="Calibri"/>
                <a:cs typeface="Calibri"/>
                <a:sym typeface="Calibri"/>
              </a:rPr>
              <a:t>The Sustainable Development Goals are the blueprint to achieve a better and more sustainable future for all. </a:t>
            </a:r>
            <a:endParaRPr sz="1800" b="0" i="0" u="none" strike="noStrike" cap="none" dirty="0">
              <a:solidFill>
                <a:srgbClr val="4D4D4D"/>
              </a:solidFill>
              <a:highlight>
                <a:srgbClr val="FFFFFF"/>
              </a:highlight>
              <a:latin typeface="Calibri"/>
              <a:ea typeface="Calibri"/>
              <a:cs typeface="Calibri"/>
              <a:sym typeface="Calibri"/>
            </a:endParaRPr>
          </a:p>
          <a:p>
            <a:pPr marL="457200" marR="0" lvl="0" indent="-342900" algn="just" rtl="0">
              <a:lnSpc>
                <a:spcPct val="107000"/>
              </a:lnSpc>
              <a:spcBef>
                <a:spcPts val="0"/>
              </a:spcBef>
              <a:spcAft>
                <a:spcPts val="0"/>
              </a:spcAft>
              <a:buClr>
                <a:srgbClr val="4D4D4D"/>
              </a:buClr>
              <a:buSzPts val="1800"/>
              <a:buFont typeface="Calibri"/>
              <a:buChar char="➢"/>
            </a:pPr>
            <a:r>
              <a:rPr lang="en-IN" sz="1800" b="0" i="0" u="none" strike="noStrike" cap="none" dirty="0">
                <a:solidFill>
                  <a:srgbClr val="4D4D4D"/>
                </a:solidFill>
                <a:highlight>
                  <a:srgbClr val="FFFFFF"/>
                </a:highlight>
                <a:latin typeface="Calibri"/>
                <a:ea typeface="Calibri"/>
                <a:cs typeface="Calibri"/>
                <a:sym typeface="Calibri"/>
              </a:rPr>
              <a:t>They address the global challenges we face, including those related to poverty, inequality, climate change, environmental degradation, peace and justice. </a:t>
            </a:r>
            <a:endParaRPr sz="1800" b="0" i="0" u="none" strike="noStrike" cap="none" dirty="0">
              <a:solidFill>
                <a:srgbClr val="4D4D4D"/>
              </a:solidFill>
              <a:highlight>
                <a:srgbClr val="FFFFFF"/>
              </a:highlight>
              <a:latin typeface="Calibri"/>
              <a:ea typeface="Calibri"/>
              <a:cs typeface="Calibri"/>
              <a:sym typeface="Calibri"/>
            </a:endParaRPr>
          </a:p>
          <a:p>
            <a:pPr marL="457200" marR="0" lvl="0" indent="-342900" algn="just" rtl="0">
              <a:lnSpc>
                <a:spcPct val="107000"/>
              </a:lnSpc>
              <a:spcBef>
                <a:spcPts val="0"/>
              </a:spcBef>
              <a:spcAft>
                <a:spcPts val="0"/>
              </a:spcAft>
              <a:buClr>
                <a:srgbClr val="4D4D4D"/>
              </a:buClr>
              <a:buSzPts val="1800"/>
              <a:buFont typeface="Calibri"/>
              <a:buChar char="➢"/>
            </a:pPr>
            <a:r>
              <a:rPr lang="en-IN" sz="1800" b="0" i="0" u="none" strike="noStrike" cap="none" dirty="0">
                <a:solidFill>
                  <a:srgbClr val="4D4D4D"/>
                </a:solidFill>
                <a:highlight>
                  <a:srgbClr val="FFFFFF"/>
                </a:highlight>
                <a:latin typeface="Calibri"/>
                <a:ea typeface="Calibri"/>
                <a:cs typeface="Calibri"/>
                <a:sym typeface="Calibri"/>
              </a:rPr>
              <a:t>The </a:t>
            </a:r>
            <a:r>
              <a:rPr lang="en-IN" sz="1800" b="1" i="0" u="none" strike="noStrike" cap="none" dirty="0">
                <a:solidFill>
                  <a:srgbClr val="4D4D4D"/>
                </a:solidFill>
                <a:highlight>
                  <a:srgbClr val="FFFF00"/>
                </a:highlight>
                <a:latin typeface="Calibri"/>
                <a:ea typeface="Calibri"/>
                <a:cs typeface="Calibri"/>
                <a:sym typeface="Calibri"/>
              </a:rPr>
              <a:t>17 Goals</a:t>
            </a:r>
            <a:r>
              <a:rPr lang="en-IN" sz="1800" b="0" i="0" u="none" strike="noStrike" cap="none" dirty="0">
                <a:solidFill>
                  <a:srgbClr val="4D4D4D"/>
                </a:solidFill>
                <a:highlight>
                  <a:srgbClr val="FFFF00"/>
                </a:highlight>
                <a:latin typeface="Calibri"/>
                <a:ea typeface="Calibri"/>
                <a:cs typeface="Calibri"/>
                <a:sym typeface="Calibri"/>
              </a:rPr>
              <a:t> </a:t>
            </a:r>
            <a:r>
              <a:rPr lang="en-IN" sz="1800" b="0" i="0" u="none" strike="noStrike" cap="none" dirty="0">
                <a:solidFill>
                  <a:srgbClr val="4D4D4D"/>
                </a:solidFill>
                <a:highlight>
                  <a:srgbClr val="FFFFFF"/>
                </a:highlight>
                <a:latin typeface="Calibri"/>
                <a:ea typeface="Calibri"/>
                <a:cs typeface="Calibri"/>
                <a:sym typeface="Calibri"/>
              </a:rPr>
              <a:t>are all interconnected, and in order to leave no one behind, it is important that we achieve them all by </a:t>
            </a:r>
            <a:r>
              <a:rPr lang="en-IN" sz="1800" b="1" i="0" u="none" strike="noStrike" cap="none" dirty="0">
                <a:solidFill>
                  <a:srgbClr val="4D4D4D"/>
                </a:solidFill>
                <a:highlight>
                  <a:srgbClr val="FFFFFF"/>
                </a:highlight>
                <a:latin typeface="Calibri"/>
                <a:ea typeface="Calibri"/>
                <a:cs typeface="Calibri"/>
                <a:sym typeface="Calibri"/>
              </a:rPr>
              <a:t>2030</a:t>
            </a:r>
            <a:r>
              <a:rPr lang="en-IN" sz="1800" b="0" i="0" u="none" strike="noStrike" cap="none" dirty="0">
                <a:solidFill>
                  <a:srgbClr val="4D4D4D"/>
                </a:solidFill>
                <a:highlight>
                  <a:srgbClr val="FFFFFF"/>
                </a:highlight>
                <a:latin typeface="Calibri"/>
                <a:ea typeface="Calibri"/>
                <a:cs typeface="Calibri"/>
                <a:sym typeface="Calibri"/>
              </a:rPr>
              <a:t>. Click on any specific Goal below to learn more about each issue and take action.</a:t>
            </a:r>
            <a:endParaRPr sz="1800" b="0" i="0" u="none" strike="noStrike" cap="none" dirty="0">
              <a:solidFill>
                <a:srgbClr val="4D4D4D"/>
              </a:solidFill>
              <a:highlight>
                <a:srgbClr val="FFFFFF"/>
              </a:highlight>
              <a:latin typeface="Calibri"/>
              <a:ea typeface="Calibri"/>
              <a:cs typeface="Calibri"/>
              <a:sym typeface="Calibri"/>
            </a:endParaRPr>
          </a:p>
          <a:p>
            <a:pPr marL="457200" marR="0" lvl="0" indent="-342900" algn="just" rtl="0">
              <a:lnSpc>
                <a:spcPct val="107000"/>
              </a:lnSpc>
              <a:spcBef>
                <a:spcPts val="0"/>
              </a:spcBef>
              <a:spcAft>
                <a:spcPts val="0"/>
              </a:spcAft>
              <a:buClr>
                <a:srgbClr val="4D4D4D"/>
              </a:buClr>
              <a:buSzPts val="1800"/>
              <a:buFont typeface="Calibri"/>
              <a:buChar char="➢"/>
            </a:pPr>
            <a:r>
              <a:rPr lang="en-IN" sz="1800" b="0" i="0" u="none" strike="noStrike" cap="none" dirty="0">
                <a:solidFill>
                  <a:srgbClr val="4D4D4D"/>
                </a:solidFill>
                <a:highlight>
                  <a:srgbClr val="FFFFFF"/>
                </a:highlight>
                <a:latin typeface="Calibri"/>
                <a:ea typeface="Calibri"/>
                <a:cs typeface="Calibri"/>
                <a:sym typeface="Calibri"/>
              </a:rPr>
              <a:t>The Sustainable Development Goals (SDGs), adopted by the United Nations in 2015, represent a universal call to action to end poverty, protect the planet, and ensure prosperity for all by 2030. </a:t>
            </a:r>
            <a:endParaRPr sz="1800" b="0" i="0" u="none" strike="noStrike" cap="none" dirty="0">
              <a:solidFill>
                <a:srgbClr val="4D4D4D"/>
              </a:solidFill>
              <a:highlight>
                <a:srgbClr val="FFFFFF"/>
              </a:highlight>
              <a:latin typeface="Calibri"/>
              <a:ea typeface="Calibri"/>
              <a:cs typeface="Calibri"/>
              <a:sym typeface="Calibri"/>
            </a:endParaRPr>
          </a:p>
        </p:txBody>
      </p:sp>
      <p:sp>
        <p:nvSpPr>
          <p:cNvPr id="3" name="TextBox 2">
            <a:extLst>
              <a:ext uri="{FF2B5EF4-FFF2-40B4-BE49-F238E27FC236}">
                <a16:creationId xmlns:a16="http://schemas.microsoft.com/office/drawing/2014/main" id="{4B590FF3-596C-B7DD-8E4F-688E0D879946}"/>
              </a:ext>
            </a:extLst>
          </p:cNvPr>
          <p:cNvSpPr txBox="1"/>
          <p:nvPr/>
        </p:nvSpPr>
        <p:spPr>
          <a:xfrm>
            <a:off x="214686" y="3547635"/>
            <a:ext cx="11511501" cy="2031325"/>
          </a:xfrm>
          <a:prstGeom prst="rect">
            <a:avLst/>
          </a:prstGeom>
          <a:noFill/>
        </p:spPr>
        <p:txBody>
          <a:bodyPr wrap="square">
            <a:spAutoFit/>
          </a:bodyPr>
          <a:lstStyle/>
          <a:p>
            <a:pPr algn="just"/>
            <a:r>
              <a:rPr lang="en-US" b="1" dirty="0"/>
              <a:t>SDG Target 11.2 </a:t>
            </a:r>
            <a:r>
              <a:rPr lang="en-US" dirty="0"/>
              <a:t>By 2030, provide access to safe, affordable, accessible and sustainable transport systems for all, improving road safety, notably by expanding public transport, with special attention to the needs of those in vulnerable situations, women, children, persons with disabilities and older persons.</a:t>
            </a:r>
          </a:p>
          <a:p>
            <a:pPr algn="just"/>
            <a:endParaRPr lang="en-US" dirty="0"/>
          </a:p>
          <a:p>
            <a:pPr algn="just"/>
            <a:r>
              <a:rPr lang="en-IN" b="1" dirty="0"/>
              <a:t>SDG Target 11.5 </a:t>
            </a:r>
            <a:r>
              <a:rPr lang="en-US" dirty="0"/>
              <a:t>By 2030, significantly reduce the number of deaths and the number of people affected and substantially decrease the direct economic losses relative to global gross domestic product caused by disasters, including water-related disasters, with a focus on protecting the poor and people in vulnerable situations</a:t>
            </a:r>
            <a:endParaRPr lang="en-IN" dirty="0"/>
          </a:p>
        </p:txBody>
      </p:sp>
      <p:pic>
        <p:nvPicPr>
          <p:cNvPr id="4" name="Picture 2">
            <a:extLst>
              <a:ext uri="{FF2B5EF4-FFF2-40B4-BE49-F238E27FC236}">
                <a16:creationId xmlns:a16="http://schemas.microsoft.com/office/drawing/2014/main" id="{70AA62A8-B735-B2B2-8A52-A63DAC272F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20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0C34C-DD59-6585-191E-8950F0B18210}"/>
              </a:ext>
            </a:extLst>
          </p:cNvPr>
          <p:cNvSpPr txBox="1"/>
          <p:nvPr/>
        </p:nvSpPr>
        <p:spPr>
          <a:xfrm>
            <a:off x="284591" y="874644"/>
            <a:ext cx="11622818" cy="1477328"/>
          </a:xfrm>
          <a:prstGeom prst="rect">
            <a:avLst/>
          </a:prstGeom>
          <a:noFill/>
        </p:spPr>
        <p:txBody>
          <a:bodyPr wrap="square">
            <a:spAutoFit/>
          </a:bodyPr>
          <a:lstStyle/>
          <a:p>
            <a:pPr algn="just"/>
            <a:endParaRPr lang="en-US" dirty="0"/>
          </a:p>
          <a:p>
            <a:pPr algn="just"/>
            <a:endParaRPr lang="en-US" dirty="0"/>
          </a:p>
          <a:p>
            <a:pPr algn="just"/>
            <a:r>
              <a:rPr lang="en-US" dirty="0"/>
              <a:t>Global Positioning System (GPS) technology has revolutionized navigation and location-based services. However, challenges such as signal blockage, indoor limitations, multipath interference, and external disruptions can impact the accuracy and reliability of GPS positioning. Understanding these issues is crucial for optimizing GPS performance in various applications.</a:t>
            </a:r>
            <a:endParaRPr lang="en-IN" dirty="0"/>
          </a:p>
        </p:txBody>
      </p:sp>
      <p:pic>
        <p:nvPicPr>
          <p:cNvPr id="4" name="Picture 3">
            <a:extLst>
              <a:ext uri="{FF2B5EF4-FFF2-40B4-BE49-F238E27FC236}">
                <a16:creationId xmlns:a16="http://schemas.microsoft.com/office/drawing/2014/main" id="{2CC77D25-A943-9614-2474-40086FCFE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109" y="2516355"/>
            <a:ext cx="3546654" cy="3166927"/>
          </a:xfrm>
          <a:prstGeom prst="rect">
            <a:avLst/>
          </a:prstGeom>
        </p:spPr>
      </p:pic>
      <p:pic>
        <p:nvPicPr>
          <p:cNvPr id="5" name="Picture 2">
            <a:extLst>
              <a:ext uri="{FF2B5EF4-FFF2-40B4-BE49-F238E27FC236}">
                <a16:creationId xmlns:a16="http://schemas.microsoft.com/office/drawing/2014/main" id="{ABFDB3CE-203E-3F53-CD34-87FABD400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0" t="7897" r="9000" b="7179"/>
          <a:stretch/>
        </p:blipFill>
        <p:spPr bwMode="auto">
          <a:xfrm>
            <a:off x="8782654" y="99513"/>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30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1A89F3-E74D-E008-42FB-65DB71F8B2DA}"/>
              </a:ext>
            </a:extLst>
          </p:cNvPr>
          <p:cNvSpPr>
            <a:spLocks noGrp="1"/>
          </p:cNvSpPr>
          <p:nvPr>
            <p:ph type="sldNum" sz="quarter" idx="12"/>
          </p:nvPr>
        </p:nvSpPr>
        <p:spPr/>
        <p:txBody>
          <a:bodyPr/>
          <a:lstStyle/>
          <a:p>
            <a:fld id="{E4A9609A-CE25-4E22-9780-7309B6818CC9}" type="slidenum">
              <a:rPr lang="en-IN" smtClean="0"/>
              <a:t>7</a:t>
            </a:fld>
            <a:endParaRPr lang="en-IN"/>
          </a:p>
        </p:txBody>
      </p:sp>
      <p:pic>
        <p:nvPicPr>
          <p:cNvPr id="1026" name="Picture 2" descr="undefined">
            <a:extLst>
              <a:ext uri="{FF2B5EF4-FFF2-40B4-BE49-F238E27FC236}">
                <a16:creationId xmlns:a16="http://schemas.microsoft.com/office/drawing/2014/main" id="{A0038CF2-759B-3279-D4C2-FFF7F8297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861" y="886317"/>
            <a:ext cx="7810656" cy="39663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5D5D820-59FA-CF42-7D14-90A3BD30265E}"/>
              </a:ext>
            </a:extLst>
          </p:cNvPr>
          <p:cNvPicPr>
            <a:picLocks noChangeAspect="1"/>
          </p:cNvPicPr>
          <p:nvPr/>
        </p:nvPicPr>
        <p:blipFill rotWithShape="1">
          <a:blip r:embed="rId4"/>
          <a:srcRect t="10048"/>
          <a:stretch/>
        </p:blipFill>
        <p:spPr>
          <a:xfrm>
            <a:off x="1044469" y="5351228"/>
            <a:ext cx="8401482" cy="434131"/>
          </a:xfrm>
          <a:prstGeom prst="rect">
            <a:avLst/>
          </a:prstGeom>
        </p:spPr>
      </p:pic>
      <p:sp>
        <p:nvSpPr>
          <p:cNvPr id="11" name="TextBox 10">
            <a:extLst>
              <a:ext uri="{FF2B5EF4-FFF2-40B4-BE49-F238E27FC236}">
                <a16:creationId xmlns:a16="http://schemas.microsoft.com/office/drawing/2014/main" id="{4401A71B-8C60-ACCD-A762-4010B7378D51}"/>
              </a:ext>
            </a:extLst>
          </p:cNvPr>
          <p:cNvSpPr txBox="1"/>
          <p:nvPr/>
        </p:nvSpPr>
        <p:spPr>
          <a:xfrm>
            <a:off x="9358487" y="5351228"/>
            <a:ext cx="6094674" cy="307777"/>
          </a:xfrm>
          <a:prstGeom prst="rect">
            <a:avLst/>
          </a:prstGeom>
          <a:noFill/>
        </p:spPr>
        <p:txBody>
          <a:bodyPr wrap="square">
            <a:spAutoFit/>
          </a:bodyPr>
          <a:lstStyle/>
          <a:p>
            <a:r>
              <a:rPr lang="en-IN" sz="1400" b="0" i="0" dirty="0">
                <a:solidFill>
                  <a:srgbClr val="202122"/>
                </a:solidFill>
                <a:effectLst/>
                <a:latin typeface="Arial" panose="020B0604020202020204" pitchFamily="34" charset="0"/>
              </a:rPr>
              <a:t>unavailable</a:t>
            </a:r>
            <a:endParaRPr lang="en-IN" sz="1400" dirty="0"/>
          </a:p>
        </p:txBody>
      </p:sp>
      <p:sp>
        <p:nvSpPr>
          <p:cNvPr id="13" name="TextBox 12">
            <a:extLst>
              <a:ext uri="{FF2B5EF4-FFF2-40B4-BE49-F238E27FC236}">
                <a16:creationId xmlns:a16="http://schemas.microsoft.com/office/drawing/2014/main" id="{387F6F21-5721-0E78-431E-E9D86247C813}"/>
              </a:ext>
            </a:extLst>
          </p:cNvPr>
          <p:cNvSpPr txBox="1"/>
          <p:nvPr/>
        </p:nvSpPr>
        <p:spPr>
          <a:xfrm>
            <a:off x="697727" y="217373"/>
            <a:ext cx="7724692" cy="369332"/>
          </a:xfrm>
          <a:prstGeom prst="rect">
            <a:avLst/>
          </a:prstGeom>
          <a:noFill/>
        </p:spPr>
        <p:txBody>
          <a:bodyPr wrap="square">
            <a:spAutoFit/>
          </a:bodyPr>
          <a:lstStyle/>
          <a:p>
            <a:r>
              <a:rPr lang="en-US" b="0" i="0" dirty="0">
                <a:solidFill>
                  <a:srgbClr val="202122"/>
                </a:solidFill>
                <a:effectLst/>
                <a:latin typeface="Arial" panose="020B0604020202020204" pitchFamily="34" charset="0"/>
              </a:rPr>
              <a:t>Death rates from road traffic accidents by country, per 100,000 inhabitants</a:t>
            </a:r>
            <a:endParaRPr lang="en-IN" dirty="0"/>
          </a:p>
        </p:txBody>
      </p:sp>
      <p:pic>
        <p:nvPicPr>
          <p:cNvPr id="2" name="Picture 2">
            <a:extLst>
              <a:ext uri="{FF2B5EF4-FFF2-40B4-BE49-F238E27FC236}">
                <a16:creationId xmlns:a16="http://schemas.microsoft.com/office/drawing/2014/main" id="{0CD20B5E-AE9C-AA23-DC52-487010806A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07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267D0-31B4-4E24-7036-56F0395DA256}"/>
              </a:ext>
            </a:extLst>
          </p:cNvPr>
          <p:cNvSpPr txBox="1"/>
          <p:nvPr/>
        </p:nvSpPr>
        <p:spPr>
          <a:xfrm>
            <a:off x="310101" y="357809"/>
            <a:ext cx="11585050" cy="1477328"/>
          </a:xfrm>
          <a:prstGeom prst="rect">
            <a:avLst/>
          </a:prstGeom>
          <a:noFill/>
        </p:spPr>
        <p:txBody>
          <a:bodyPr wrap="square" rtlCol="0">
            <a:spAutoFit/>
          </a:bodyPr>
          <a:lstStyle/>
          <a:p>
            <a:r>
              <a:rPr lang="en-US" b="1" i="0" dirty="0">
                <a:effectLst/>
                <a:latin typeface="Google Sans"/>
              </a:rPr>
              <a:t>GPS localization </a:t>
            </a:r>
            <a:r>
              <a:rPr lang="en-US" b="0" i="0" dirty="0">
                <a:effectLst/>
                <a:latin typeface="Google Sans"/>
              </a:rPr>
              <a:t>is </a:t>
            </a:r>
            <a:r>
              <a:rPr lang="en-US" dirty="0"/>
              <a:t>the ability to identify a location on Earth by measuring distance from</a:t>
            </a:r>
          </a:p>
          <a:p>
            <a:r>
              <a:rPr lang="en-US" dirty="0"/>
              <a:t> GPS satellites</a:t>
            </a:r>
          </a:p>
          <a:p>
            <a:endParaRPr lang="en-US" dirty="0"/>
          </a:p>
          <a:p>
            <a:pPr marL="285750" indent="-285750">
              <a:buFont typeface="Arial" panose="020B0604020202020204" pitchFamily="34" charset="0"/>
              <a:buChar char="•"/>
            </a:pPr>
            <a:r>
              <a:rPr lang="en-US" b="0" i="0" dirty="0">
                <a:effectLst/>
                <a:latin typeface="Google Sans"/>
              </a:rPr>
              <a:t>Inaccurate positioning in self-driving cars due to sensor noise and filter limitations is a recipe for disaster. </a:t>
            </a:r>
          </a:p>
          <a:p>
            <a:pPr marL="285750" indent="-285750">
              <a:buFont typeface="Arial" panose="020B0604020202020204" pitchFamily="34" charset="0"/>
              <a:buChar char="•"/>
            </a:pPr>
            <a:r>
              <a:rPr lang="en-US" b="0" i="0" dirty="0">
                <a:effectLst/>
                <a:latin typeface="Google Sans"/>
              </a:rPr>
              <a:t>This can cause collisions, navigation errors, and hinder crucial safety features.  </a:t>
            </a:r>
          </a:p>
        </p:txBody>
      </p:sp>
      <p:pic>
        <p:nvPicPr>
          <p:cNvPr id="6" name="Picture 5">
            <a:extLst>
              <a:ext uri="{FF2B5EF4-FFF2-40B4-BE49-F238E27FC236}">
                <a16:creationId xmlns:a16="http://schemas.microsoft.com/office/drawing/2014/main" id="{543B6CCA-0420-E0EF-E575-029F9F7D8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301" y="2493934"/>
            <a:ext cx="3570467" cy="3570467"/>
          </a:xfrm>
          <a:prstGeom prst="rect">
            <a:avLst/>
          </a:prstGeom>
        </p:spPr>
      </p:pic>
      <p:pic>
        <p:nvPicPr>
          <p:cNvPr id="9" name="Picture 8">
            <a:extLst>
              <a:ext uri="{FF2B5EF4-FFF2-40B4-BE49-F238E27FC236}">
                <a16:creationId xmlns:a16="http://schemas.microsoft.com/office/drawing/2014/main" id="{DBB79A96-BDE6-7857-4B66-0ED597175B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345" y="2493934"/>
            <a:ext cx="4257675" cy="3667125"/>
          </a:xfrm>
          <a:prstGeom prst="rect">
            <a:avLst/>
          </a:prstGeom>
        </p:spPr>
      </p:pic>
      <p:sp>
        <p:nvSpPr>
          <p:cNvPr id="4" name="Slide Number Placeholder 3">
            <a:extLst>
              <a:ext uri="{FF2B5EF4-FFF2-40B4-BE49-F238E27FC236}">
                <a16:creationId xmlns:a16="http://schemas.microsoft.com/office/drawing/2014/main" id="{E0E6F974-D5EA-90D0-F7EE-9FD4CC2248FA}"/>
              </a:ext>
            </a:extLst>
          </p:cNvPr>
          <p:cNvSpPr>
            <a:spLocks noGrp="1"/>
          </p:cNvSpPr>
          <p:nvPr>
            <p:ph type="sldNum" sz="quarter" idx="12"/>
          </p:nvPr>
        </p:nvSpPr>
        <p:spPr/>
        <p:txBody>
          <a:bodyPr/>
          <a:lstStyle/>
          <a:p>
            <a:fld id="{E4A9609A-CE25-4E22-9780-7309B6818CC9}" type="slidenum">
              <a:rPr lang="en-IN" smtClean="0"/>
              <a:t>8</a:t>
            </a:fld>
            <a:endParaRPr lang="en-IN"/>
          </a:p>
        </p:txBody>
      </p:sp>
      <p:pic>
        <p:nvPicPr>
          <p:cNvPr id="3" name="Picture 2">
            <a:extLst>
              <a:ext uri="{FF2B5EF4-FFF2-40B4-BE49-F238E27FC236}">
                <a16:creationId xmlns:a16="http://schemas.microsoft.com/office/drawing/2014/main" id="{8957AD53-CB0C-2087-E5EC-F34ABA4771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00" t="7897" r="9000" b="7179"/>
          <a:stretch/>
        </p:blipFill>
        <p:spPr bwMode="auto">
          <a:xfrm>
            <a:off x="8625028" y="91562"/>
            <a:ext cx="3453002" cy="9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33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C2516-E3F4-E78C-0F31-C7C1962AC0EC}"/>
              </a:ext>
            </a:extLst>
          </p:cNvPr>
          <p:cNvSpPr txBox="1"/>
          <p:nvPr/>
        </p:nvSpPr>
        <p:spPr>
          <a:xfrm>
            <a:off x="71563" y="262394"/>
            <a:ext cx="7084611" cy="5632311"/>
          </a:xfrm>
          <a:prstGeom prst="rect">
            <a:avLst/>
          </a:prstGeom>
          <a:noFill/>
        </p:spPr>
        <p:txBody>
          <a:bodyPr wrap="square">
            <a:spAutoFit/>
          </a:bodyPr>
          <a:lstStyle/>
          <a:p>
            <a:r>
              <a:rPr lang="en-IN" b="1" dirty="0"/>
              <a:t>Challenges faced:</a:t>
            </a:r>
          </a:p>
          <a:p>
            <a:pPr marL="342900" indent="-342900">
              <a:buAutoNum type="arabicPeriod"/>
            </a:pPr>
            <a:endParaRPr lang="en-IN" dirty="0"/>
          </a:p>
          <a:p>
            <a:pPr marL="342900" indent="-342900">
              <a:buAutoNum type="arabicPeriod"/>
            </a:pPr>
            <a:r>
              <a:rPr lang="en-IN" b="1" dirty="0"/>
              <a:t>Signal blockage</a:t>
            </a:r>
            <a:r>
              <a:rPr lang="en-IN" dirty="0"/>
              <a:t>: Structures obstruct GPS signals, causing positioning inaccuracies. </a:t>
            </a:r>
          </a:p>
          <a:p>
            <a:pPr marL="342900" indent="-342900">
              <a:buAutoNum type="arabicPeriod"/>
            </a:pPr>
            <a:r>
              <a:rPr lang="en-IN" b="1" dirty="0"/>
              <a:t>Indoor/underground use</a:t>
            </a:r>
            <a:r>
              <a:rPr lang="en-IN" dirty="0"/>
              <a:t>: GPS signals struggle indoors or underground, hindering accurate positioning. </a:t>
            </a:r>
          </a:p>
          <a:p>
            <a:pPr marL="342900" indent="-342900">
              <a:buAutoNum type="arabicPeriod"/>
            </a:pPr>
            <a:r>
              <a:rPr lang="en-IN" dirty="0"/>
              <a:t> </a:t>
            </a:r>
            <a:r>
              <a:rPr lang="en-IN" b="1" dirty="0"/>
              <a:t>Multipath:</a:t>
            </a:r>
            <a:r>
              <a:rPr lang="en-IN" dirty="0"/>
              <a:t> Signal reflections create positioning errors.</a:t>
            </a:r>
          </a:p>
          <a:p>
            <a:pPr marL="342900" indent="-342900">
              <a:buAutoNum type="arabicPeriod"/>
            </a:pPr>
            <a:r>
              <a:rPr lang="en-IN" dirty="0"/>
              <a:t> Interference/jamming: External sources disrupt GPS signals, leading to inaccuracies.</a:t>
            </a:r>
          </a:p>
          <a:p>
            <a:pPr marL="342900" indent="-342900">
              <a:buAutoNum type="arabicPeriod"/>
            </a:pPr>
            <a:r>
              <a:rPr lang="en-IN" dirty="0"/>
              <a:t> </a:t>
            </a:r>
            <a:r>
              <a:rPr lang="en-IN" b="1" dirty="0"/>
              <a:t>Solar storms</a:t>
            </a:r>
            <a:r>
              <a:rPr lang="en-IN" dirty="0"/>
              <a:t>: Solar activity can disrupt GPS signals temporarily.</a:t>
            </a:r>
          </a:p>
          <a:p>
            <a:pPr marL="342900" indent="-342900">
              <a:buAutoNum type="arabicPeriod"/>
            </a:pPr>
            <a:r>
              <a:rPr lang="en-IN" dirty="0"/>
              <a:t> </a:t>
            </a:r>
            <a:r>
              <a:rPr lang="en-IN" b="1" dirty="0"/>
              <a:t>Satellite maintenance</a:t>
            </a:r>
            <a:r>
              <a:rPr lang="en-IN" dirty="0"/>
              <a:t>: Maintenance causes gaps in satellite coverage, affecting positioning accuracy.</a:t>
            </a:r>
          </a:p>
          <a:p>
            <a:pPr marL="342900" indent="-342900">
              <a:buAutoNum type="arabicPeriod"/>
            </a:pPr>
            <a:r>
              <a:rPr lang="en-IN" dirty="0"/>
              <a:t> </a:t>
            </a:r>
            <a:r>
              <a:rPr lang="en-IN" b="1" dirty="0"/>
              <a:t>Device design</a:t>
            </a:r>
            <a:r>
              <a:rPr lang="en-IN" dirty="0"/>
              <a:t>: Non-compliant devices may provide inaccurate GPS data.</a:t>
            </a:r>
          </a:p>
          <a:p>
            <a:pPr marL="342900" indent="-342900">
              <a:buAutoNum type="arabicPeriod"/>
            </a:pPr>
            <a:r>
              <a:rPr lang="en-IN" dirty="0"/>
              <a:t> </a:t>
            </a:r>
            <a:r>
              <a:rPr lang="en-IN" b="1" dirty="0"/>
              <a:t>Mapping errors</a:t>
            </a:r>
            <a:r>
              <a:rPr lang="en-IN" dirty="0"/>
              <a:t>: Incorrect maps lead to positioning inaccuracies.</a:t>
            </a:r>
          </a:p>
          <a:p>
            <a:pPr marL="342900" indent="-342900">
              <a:buAutoNum type="arabicPeriod"/>
            </a:pPr>
            <a:r>
              <a:rPr lang="en-IN" dirty="0"/>
              <a:t> </a:t>
            </a:r>
            <a:r>
              <a:rPr lang="en-IN" b="1" dirty="0"/>
              <a:t>Cold starts</a:t>
            </a:r>
            <a:r>
              <a:rPr lang="en-IN" dirty="0"/>
              <a:t>: Delay in satellite data download causes inaccurate tracking.</a:t>
            </a:r>
          </a:p>
          <a:p>
            <a:pPr marL="342900" indent="-342900">
              <a:buAutoNum type="arabicPeriod"/>
            </a:pPr>
            <a:r>
              <a:rPr lang="en-IN" dirty="0"/>
              <a:t> </a:t>
            </a:r>
            <a:r>
              <a:rPr lang="en-IN" b="1" dirty="0"/>
              <a:t>Satellite availability</a:t>
            </a:r>
            <a:r>
              <a:rPr lang="en-IN" dirty="0"/>
              <a:t>: Fewer satellites increase positioning uncertainty.</a:t>
            </a:r>
          </a:p>
          <a:p>
            <a:pPr marL="342900" indent="-342900">
              <a:buAutoNum type="arabicPeriod"/>
            </a:pPr>
            <a:r>
              <a:rPr lang="en-IN" dirty="0"/>
              <a:t> </a:t>
            </a:r>
            <a:r>
              <a:rPr lang="en-IN" b="1" dirty="0"/>
              <a:t>Hardware quality</a:t>
            </a:r>
            <a:r>
              <a:rPr lang="en-IN" dirty="0"/>
              <a:t>: Poor device hardware contributes to inaccurate GPS positioning.</a:t>
            </a:r>
          </a:p>
        </p:txBody>
      </p:sp>
      <p:pic>
        <p:nvPicPr>
          <p:cNvPr id="7" name="Picture 6">
            <a:extLst>
              <a:ext uri="{FF2B5EF4-FFF2-40B4-BE49-F238E27FC236}">
                <a16:creationId xmlns:a16="http://schemas.microsoft.com/office/drawing/2014/main" id="{E69A14BE-B497-2254-B82F-30CD48BEC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174" y="873656"/>
            <a:ext cx="4821141" cy="1939194"/>
          </a:xfrm>
          <a:prstGeom prst="rect">
            <a:avLst/>
          </a:prstGeom>
        </p:spPr>
      </p:pic>
      <p:pic>
        <p:nvPicPr>
          <p:cNvPr id="8" name="Picture 7">
            <a:extLst>
              <a:ext uri="{FF2B5EF4-FFF2-40B4-BE49-F238E27FC236}">
                <a16:creationId xmlns:a16="http://schemas.microsoft.com/office/drawing/2014/main" id="{460F1BA4-E3DA-865D-821F-D698FB473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345" y="3679294"/>
            <a:ext cx="4876800" cy="2305050"/>
          </a:xfrm>
          <a:prstGeom prst="rect">
            <a:avLst/>
          </a:prstGeom>
        </p:spPr>
      </p:pic>
      <p:sp>
        <p:nvSpPr>
          <p:cNvPr id="9" name="TextBox 8">
            <a:extLst>
              <a:ext uri="{FF2B5EF4-FFF2-40B4-BE49-F238E27FC236}">
                <a16:creationId xmlns:a16="http://schemas.microsoft.com/office/drawing/2014/main" id="{20B073B3-B9B5-6772-5788-477F52B25434}"/>
              </a:ext>
            </a:extLst>
          </p:cNvPr>
          <p:cNvSpPr txBox="1"/>
          <p:nvPr/>
        </p:nvSpPr>
        <p:spPr>
          <a:xfrm>
            <a:off x="71563" y="5859636"/>
            <a:ext cx="9279172"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Google Sans"/>
              </a:rPr>
              <a:t>Imagine the car misjudging its lane or missing a turn entirely. To ensure safe and reliable autonomous vehicles, minimizing these position estimation errors is paramount.</a:t>
            </a:r>
            <a:endParaRPr lang="en-IN" dirty="0"/>
          </a:p>
        </p:txBody>
      </p:sp>
      <p:sp>
        <p:nvSpPr>
          <p:cNvPr id="4" name="Slide Number Placeholder 3">
            <a:extLst>
              <a:ext uri="{FF2B5EF4-FFF2-40B4-BE49-F238E27FC236}">
                <a16:creationId xmlns:a16="http://schemas.microsoft.com/office/drawing/2014/main" id="{9A762B6F-8FBB-86C3-91F9-CB6656468B1C}"/>
              </a:ext>
            </a:extLst>
          </p:cNvPr>
          <p:cNvSpPr>
            <a:spLocks noGrp="1"/>
          </p:cNvSpPr>
          <p:nvPr>
            <p:ph type="sldNum" sz="quarter" idx="12"/>
          </p:nvPr>
        </p:nvSpPr>
        <p:spPr/>
        <p:txBody>
          <a:bodyPr/>
          <a:lstStyle/>
          <a:p>
            <a:fld id="{E4A9609A-CE25-4E22-9780-7309B6818CC9}" type="slidenum">
              <a:rPr lang="en-IN" smtClean="0"/>
              <a:t>9</a:t>
            </a:fld>
            <a:endParaRPr lang="en-IN"/>
          </a:p>
        </p:txBody>
      </p:sp>
      <p:pic>
        <p:nvPicPr>
          <p:cNvPr id="2" name="Picture 2">
            <a:extLst>
              <a:ext uri="{FF2B5EF4-FFF2-40B4-BE49-F238E27FC236}">
                <a16:creationId xmlns:a16="http://schemas.microsoft.com/office/drawing/2014/main" id="{90A84649-F8DD-5D38-6C6B-C3DA7BFA145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100" t="7897" r="9000" b="7179"/>
          <a:stretch/>
        </p:blipFill>
        <p:spPr bwMode="auto">
          <a:xfrm>
            <a:off x="8782654" y="91562"/>
            <a:ext cx="3295376" cy="914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26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Widescreen</PresentationFormat>
  <Paragraphs>145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Nimbus Roman No9 L</vt:lpstr>
      <vt:lpstr>Times New Roman</vt:lpstr>
      <vt:lpstr>Office Theme</vt:lpstr>
      <vt:lpstr>Sensor Fusion Based Ego Localization using Kalman Filter for Autonomous Vehicles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Madhushree Hegde</dc:creator>
  <cp:lastModifiedBy>Madhushree Hegde</cp:lastModifiedBy>
  <cp:revision>1</cp:revision>
  <dcterms:created xsi:type="dcterms:W3CDTF">2024-06-24T16:42:34Z</dcterms:created>
  <dcterms:modified xsi:type="dcterms:W3CDTF">2024-06-24T16:42:44Z</dcterms:modified>
</cp:coreProperties>
</file>