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67" r:id="rId13"/>
    <p:sldId id="271" r:id="rId14"/>
    <p:sldId id="26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.tenorshare.cn/lijingguo/cmake_example" TargetMode="External"/><Relationship Id="rId3" Type="http://schemas.openxmlformats.org/officeDocument/2006/relationships/hyperlink" Target="https://cmake.org/cmake/help/latest/manual/cmake-generator-expressions.7.html#manual:cmake-generator-expressions(7)" TargetMode="External"/><Relationship Id="rId2" Type="http://schemas.openxmlformats.org/officeDocument/2006/relationships/hyperlink" Target="https://cmake.org/cmake/help/latest/manual/cmake-variables.7.html" TargetMode="External"/><Relationship Id="rId1" Type="http://schemas.openxmlformats.org/officeDocument/2006/relationships/hyperlink" Target="https://cmake.org/cmake/help/latest/guide/user-interaction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TIFF</a:t>
            </a:r>
            <a:r>
              <a:rPr lang="zh-CN" altLang="en-US"/>
              <a:t>相机格式分析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				    </a:t>
            </a:r>
            <a:r>
              <a:rPr lang="zh-CN" altLang="en-US"/>
              <a:t>数据线底层</a:t>
            </a:r>
            <a:r>
              <a:rPr lang="zh-CN" altLang="en-US"/>
              <a:t>开发组</a:t>
            </a:r>
            <a:endParaRPr lang="zh-CN" altLang="en-US"/>
          </a:p>
          <a:p>
            <a:r>
              <a:rPr lang="en-US" altLang="zh-CN"/>
              <a:t>						</a:t>
            </a:r>
            <a:r>
              <a:rPr lang="zh-CN" altLang="en-US"/>
              <a:t>李靖国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365125"/>
            <a:ext cx="5277485" cy="2765425"/>
          </a:xfrm>
        </p:spPr>
        <p:txBody>
          <a:bodyPr>
            <a:noAutofit/>
          </a:bodyPr>
          <a:p>
            <a:pPr algn="l">
              <a:lnSpc>
                <a:spcPct val="120000"/>
              </a:lnSpc>
              <a:buClrTx/>
              <a:buSzTx/>
            </a:pPr>
            <a:r>
              <a:rPr lang="en-US" altLang="zh-CN" sz="2000" b="1"/>
              <a:t>RowsPerStrip: </a:t>
            </a:r>
            <a:endParaRPr lang="en-US" altLang="zh-CN" sz="2000" b="1"/>
          </a:p>
          <a:p>
            <a:pPr lvl="1" algn="l">
              <a:lnSpc>
                <a:spcPct val="120000"/>
              </a:lnSpc>
              <a:buClrTx/>
              <a:buSzTx/>
            </a:pPr>
            <a:r>
              <a:rPr lang="en-US" altLang="zh-CN" sz="1710" b="1"/>
              <a:t>Code: 278 (hex 0x0116)</a:t>
            </a:r>
            <a:endParaRPr lang="en-US" altLang="zh-CN" sz="1710" b="1"/>
          </a:p>
          <a:p>
            <a:pPr lvl="1" algn="l">
              <a:lnSpc>
                <a:spcPct val="120000"/>
              </a:lnSpc>
              <a:buClrTx/>
              <a:buSzTx/>
            </a:pPr>
            <a:r>
              <a:rPr lang="en-US" altLang="zh-CN" sz="1710" b="1"/>
              <a:t>Type:  SHORT or LONG</a:t>
            </a:r>
            <a:endParaRPr lang="en-US" altLang="zh-CN" sz="1710" b="1"/>
          </a:p>
          <a:p>
            <a:pPr lvl="1" algn="l">
              <a:lnSpc>
                <a:spcPct val="120000"/>
              </a:lnSpc>
              <a:buClrTx/>
              <a:buSzTx/>
            </a:pPr>
            <a:r>
              <a:rPr lang="en-US" altLang="zh-CN" sz="1710" b="1"/>
              <a:t>Count: 1</a:t>
            </a:r>
            <a:endParaRPr lang="en-US" altLang="zh-CN" sz="1710" b="1"/>
          </a:p>
          <a:p>
            <a:pPr lvl="1" algn="l">
              <a:lnSpc>
                <a:spcPct val="120000"/>
              </a:lnSpc>
              <a:buClrTx/>
              <a:buSzTx/>
            </a:pPr>
            <a:r>
              <a:rPr lang="en-US" altLang="zh-CN" sz="1710" b="1"/>
              <a:t>Default: 2**32 - 1</a:t>
            </a:r>
            <a:endParaRPr lang="en-US" altLang="zh-CN" sz="1710" b="1"/>
          </a:p>
          <a:p>
            <a:pPr lvl="0" algn="l">
              <a:lnSpc>
                <a:spcPct val="120000"/>
              </a:lnSpc>
              <a:buClrTx/>
              <a:buSzTx/>
            </a:pPr>
            <a:r>
              <a:rPr lang="zh-CN" sz="1995" b="1">
                <a:sym typeface="+mn-ea"/>
              </a:rPr>
              <a:t>指定每个</a:t>
            </a:r>
            <a:r>
              <a:rPr lang="en-US" altLang="zh-CN" sz="1995" b="1">
                <a:sym typeface="+mn-ea"/>
              </a:rPr>
              <a:t> strip </a:t>
            </a:r>
            <a:r>
              <a:rPr lang="zh-CN" altLang="en-US" sz="1995" b="1">
                <a:sym typeface="+mn-ea"/>
              </a:rPr>
              <a:t>包含多少行图片数据</a:t>
            </a:r>
            <a:endParaRPr lang="zh-CN" altLang="en-US" sz="1995" b="1"/>
          </a:p>
          <a:p>
            <a:pPr lvl="0" algn="l">
              <a:lnSpc>
                <a:spcPct val="120000"/>
              </a:lnSpc>
              <a:buClrTx/>
              <a:buSzTx/>
            </a:pPr>
            <a:endParaRPr lang="zh-CN" altLang="en-US" sz="1995" b="1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92430" y="3014980"/>
            <a:ext cx="5277485" cy="3573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2000" b="1"/>
              <a:t>SamplesPerPixel: </a:t>
            </a:r>
            <a:endParaRPr lang="en-US" altLang="zh-CN" sz="200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Code: 277 (hex 0x0115)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Type:  SHORT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Count: 1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Default: 1</a:t>
            </a:r>
            <a:endParaRPr lang="en-US" altLang="zh-CN" sz="1710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 sz="1995" b="1"/>
              <a:t>指定每个像素包含多少个成员</a:t>
            </a:r>
            <a:endParaRPr lang="zh-CN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en-US" altLang="zh-CN" sz="1995" b="1"/>
              <a:t>1: </a:t>
            </a:r>
            <a:r>
              <a:rPr lang="zh-CN" altLang="en-US" sz="1995" b="1"/>
              <a:t>通常为黑白图</a:t>
            </a:r>
            <a:r>
              <a:rPr lang="en-US" altLang="zh-CN" sz="1995" b="1"/>
              <a:t>, </a:t>
            </a:r>
            <a:r>
              <a:rPr lang="zh-CN" altLang="en-US" sz="1995" b="1"/>
              <a:t>灰度图</a:t>
            </a:r>
            <a:r>
              <a:rPr lang="en-US" altLang="zh-CN" sz="1995" b="1"/>
              <a:t> </a:t>
            </a:r>
            <a:r>
              <a:rPr lang="zh-CN" altLang="en-US" sz="1995" b="1"/>
              <a:t>和</a:t>
            </a:r>
            <a:r>
              <a:rPr lang="en-US" altLang="zh-CN" sz="1995" b="1"/>
              <a:t> </a:t>
            </a:r>
            <a:r>
              <a:rPr lang="zh-CN" altLang="en-US" sz="1995" b="1"/>
              <a:t>调色板图</a:t>
            </a:r>
            <a:endParaRPr lang="zh-CN" altLang="en-US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en-US" altLang="zh-CN" sz="1995" b="1"/>
              <a:t>3: </a:t>
            </a:r>
            <a:r>
              <a:rPr lang="zh-CN" altLang="en-US" sz="1995" b="1"/>
              <a:t>通常为</a:t>
            </a:r>
            <a:r>
              <a:rPr lang="en-US" altLang="zh-CN" sz="1995" b="1"/>
              <a:t>RGB</a:t>
            </a:r>
            <a:r>
              <a:rPr lang="zh-CN" altLang="en-US" sz="1995" b="1"/>
              <a:t>图片</a:t>
            </a:r>
            <a:endParaRPr lang="zh-CN" altLang="en-US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en-US" altLang="zh-CN" sz="1995" b="1"/>
              <a:t>higher: </a:t>
            </a:r>
            <a:r>
              <a:rPr lang="zh-CN" altLang="en-US" sz="1995" b="1"/>
              <a:t>在ExtraSamples 中指定其含义</a:t>
            </a:r>
            <a:endParaRPr lang="zh-CN" altLang="en-US" sz="1995" b="1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253355" y="365125"/>
            <a:ext cx="6243955" cy="3242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2000" b="1"/>
              <a:t>StripOffsets: </a:t>
            </a:r>
            <a:endParaRPr lang="en-US" altLang="zh-CN" sz="200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Code: 273 (hex 0x0111)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Type:  SHORT or LONG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Count: </a:t>
            </a:r>
            <a:endParaRPr lang="en-US" altLang="zh-CN" sz="1710" b="1"/>
          </a:p>
          <a:p>
            <a:pPr lvl="2" algn="l">
              <a:lnSpc>
                <a:spcPct val="100000"/>
              </a:lnSpc>
              <a:buClrTx/>
              <a:buSzTx/>
            </a:pPr>
            <a:r>
              <a:rPr lang="en-US" altLang="zh-CN" sz="1425" b="1"/>
              <a:t>N = StripsPerImage for PlanarConfiguration equal to 1; </a:t>
            </a:r>
            <a:endParaRPr lang="en-US" altLang="zh-CN" sz="1425" b="1"/>
          </a:p>
          <a:p>
            <a:pPr lvl="2" algn="l">
              <a:lnSpc>
                <a:spcPct val="100000"/>
              </a:lnSpc>
              <a:buClrTx/>
              <a:buSzTx/>
            </a:pPr>
            <a:r>
              <a:rPr lang="en-US" altLang="zh-CN" sz="1425" b="1"/>
              <a:t>N = SamplesPerPixel * StripsPerImage for PlanarConfiguration equal to 2</a:t>
            </a:r>
            <a:endParaRPr lang="en-US" altLang="zh-CN" sz="1425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Default: None</a:t>
            </a:r>
            <a:endParaRPr lang="en-US" altLang="zh-CN" sz="1710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 sz="1995" b="1"/>
              <a:t>指定每个</a:t>
            </a:r>
            <a:r>
              <a:rPr lang="en-US" altLang="zh-CN" sz="1995" b="1"/>
              <a:t> strip </a:t>
            </a:r>
            <a:r>
              <a:rPr lang="zh-CN" altLang="en-US" sz="1995" b="1"/>
              <a:t>的偏移地址</a:t>
            </a:r>
            <a:endParaRPr lang="zh-CN" altLang="en-US" sz="1995" b="1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5253355" y="3607435"/>
            <a:ext cx="6243955" cy="3242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2000" b="1"/>
              <a:t>StripByteCounts: </a:t>
            </a:r>
            <a:endParaRPr lang="en-US" altLang="zh-CN" sz="200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Code: 279 (hex 0x0117)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Type:  SHORT or LONG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Count: </a:t>
            </a:r>
            <a:endParaRPr lang="en-US" altLang="zh-CN" sz="1710" b="1"/>
          </a:p>
          <a:p>
            <a:pPr lvl="2" algn="l">
              <a:lnSpc>
                <a:spcPct val="100000"/>
              </a:lnSpc>
              <a:buClrTx/>
              <a:buSzTx/>
            </a:pPr>
            <a:r>
              <a:rPr lang="en-US" altLang="zh-CN" sz="1425" b="1"/>
              <a:t>N = StripsPerImage for PlanarConfiguration equal to 1; </a:t>
            </a:r>
            <a:endParaRPr lang="en-US" altLang="zh-CN" sz="1425" b="1"/>
          </a:p>
          <a:p>
            <a:pPr lvl="2" algn="l">
              <a:lnSpc>
                <a:spcPct val="100000"/>
              </a:lnSpc>
              <a:buClrTx/>
              <a:buSzTx/>
            </a:pPr>
            <a:r>
              <a:rPr lang="en-US" altLang="zh-CN" sz="1425" b="1"/>
              <a:t>N = SamplesPerPixel * StripsPerImage for PlanarConfiguration equal to 2</a:t>
            </a:r>
            <a:endParaRPr lang="en-US" altLang="zh-CN" sz="1425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Default: None</a:t>
            </a:r>
            <a:endParaRPr lang="en-US" altLang="zh-CN" sz="1710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 sz="1995" b="1"/>
              <a:t>指定每个</a:t>
            </a:r>
            <a:r>
              <a:rPr lang="en-US" altLang="zh-CN" sz="1995" b="1"/>
              <a:t> strip </a:t>
            </a:r>
            <a:r>
              <a:rPr lang="zh-CN" altLang="en-US" sz="1995" b="1"/>
              <a:t>的字节数</a:t>
            </a:r>
            <a:endParaRPr lang="zh-CN" altLang="en-US" sz="1995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TIFF </a:t>
            </a:r>
            <a:r>
              <a:rPr lang="zh-CN" altLang="en-US"/>
              <a:t>例子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4880" y="365125"/>
            <a:ext cx="5801360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CR2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90" y="1594485"/>
            <a:ext cx="5997575" cy="5073015"/>
          </a:xfrm>
        </p:spPr>
        <p:txBody>
          <a:bodyPr>
            <a:noAutofit/>
          </a:bodyPr>
          <a:p>
            <a:pPr algn="l">
              <a:lnSpc>
                <a:spcPct val="160000"/>
              </a:lnSpc>
              <a:buClrTx/>
              <a:buSzTx/>
            </a:pPr>
            <a:r>
              <a:rPr lang="en-US" sz="2000" b="1"/>
              <a:t>IFD#0 </a:t>
            </a:r>
            <a:r>
              <a:rPr lang="zh-CN" altLang="en-US" sz="2000" b="1"/>
              <a:t>存储</a:t>
            </a:r>
            <a:r>
              <a:rPr lang="en-US" altLang="zh-CN" sz="2000" b="1"/>
              <a:t> jpeg </a:t>
            </a:r>
            <a:r>
              <a:rPr lang="zh-CN" altLang="en-US" sz="2000" b="1"/>
              <a:t>格式的缩略图</a:t>
            </a:r>
            <a:endParaRPr lang="zh-CN" altLang="en-US" sz="2000" b="1"/>
          </a:p>
          <a:p>
            <a:pPr algn="l">
              <a:lnSpc>
                <a:spcPct val="160000"/>
              </a:lnSpc>
              <a:buClrTx/>
              <a:buSzTx/>
            </a:pPr>
            <a:r>
              <a:rPr lang="en-US" altLang="zh-CN" sz="2000" b="1"/>
              <a:t>IFD#1 </a:t>
            </a:r>
            <a:r>
              <a:rPr lang="zh-CN" altLang="en-US" sz="2000" b="1"/>
              <a:t>存储</a:t>
            </a:r>
            <a:r>
              <a:rPr lang="en-US" altLang="zh-CN" sz="2000" b="1"/>
              <a:t>jpeg</a:t>
            </a:r>
            <a:r>
              <a:rPr lang="zh-CN" altLang="en-US" sz="2000" b="1"/>
              <a:t>格式的缩略图</a:t>
            </a:r>
            <a:endParaRPr lang="zh-CN" altLang="en-US" sz="2000" b="1"/>
          </a:p>
          <a:p>
            <a:pPr algn="l">
              <a:lnSpc>
                <a:spcPct val="160000"/>
              </a:lnSpc>
              <a:buClrTx/>
              <a:buSzTx/>
            </a:pPr>
            <a:r>
              <a:rPr lang="en-US" altLang="zh-CN" sz="2000" b="1"/>
              <a:t>IFD#2 </a:t>
            </a:r>
            <a:r>
              <a:rPr lang="zh-CN" altLang="en-US" sz="2000" b="1"/>
              <a:t>存储位深度为</a:t>
            </a:r>
            <a:r>
              <a:rPr lang="en-US" altLang="zh-CN" sz="2000" b="1"/>
              <a:t>16</a:t>
            </a:r>
            <a:r>
              <a:rPr lang="zh-CN" altLang="en-US" sz="2000" b="1"/>
              <a:t>的</a:t>
            </a:r>
            <a:r>
              <a:rPr lang="en-US" altLang="zh-CN" sz="2000" b="1"/>
              <a:t>RGB</a:t>
            </a:r>
            <a:r>
              <a:rPr lang="zh-CN" altLang="en-US" sz="2000" b="1"/>
              <a:t>图像</a:t>
            </a:r>
            <a:endParaRPr lang="zh-CN" altLang="en-US" sz="2000" b="1"/>
          </a:p>
          <a:p>
            <a:pPr algn="l">
              <a:lnSpc>
                <a:spcPct val="160000"/>
              </a:lnSpc>
              <a:buClrTx/>
              <a:buSzTx/>
            </a:pPr>
            <a:r>
              <a:rPr lang="en-US" altLang="zh-CN" sz="2000" b="1"/>
              <a:t>IFD#3 </a:t>
            </a:r>
            <a:r>
              <a:rPr lang="zh-CN" altLang="en-US" sz="2000" b="1"/>
              <a:t>存储无损的</a:t>
            </a:r>
            <a:r>
              <a:rPr lang="en-US" altLang="zh-CN" sz="2000" b="1"/>
              <a:t>jpeg</a:t>
            </a:r>
            <a:r>
              <a:rPr lang="zh-CN" altLang="en-US" sz="2000" b="1"/>
              <a:t>压缩的</a:t>
            </a:r>
            <a:r>
              <a:rPr lang="en-US" altLang="zh-CN" sz="2000" b="1"/>
              <a:t>raw</a:t>
            </a:r>
            <a:r>
              <a:rPr lang="zh-CN" altLang="en-US" sz="2000" b="1"/>
              <a:t>图像</a:t>
            </a:r>
            <a:endParaRPr lang="zh-CN" altLang="en-US" sz="2000" b="1"/>
          </a:p>
          <a:p>
            <a:pPr algn="l">
              <a:lnSpc>
                <a:spcPct val="160000"/>
              </a:lnSpc>
              <a:buClrTx/>
              <a:buSzTx/>
            </a:pPr>
            <a:r>
              <a:rPr lang="en-US" altLang="zh-CN" sz="2000" b="1"/>
              <a:t>MakerNote Sub-IFD </a:t>
            </a:r>
            <a:r>
              <a:rPr lang="zh-CN" altLang="en-US" sz="2000" b="1"/>
              <a:t>存储了相机传感器拍摄的原始数据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1325" y="365125"/>
            <a:ext cx="4562475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0565" y="1480820"/>
            <a:ext cx="10643870" cy="4895850"/>
          </a:xfrm>
        </p:spPr>
        <p:txBody>
          <a:bodyPr>
            <a:normAutofit lnSpcReduction="10000"/>
          </a:bodyPr>
          <a:p>
            <a:pPr>
              <a:lnSpc>
                <a:spcPct val="160000"/>
              </a:lnSpc>
            </a:pPr>
            <a:r>
              <a:rPr lang="en-US" altLang="zh-CN" sz="2050"/>
              <a:t>TIFF</a:t>
            </a:r>
            <a:r>
              <a:rPr lang="zh-CN" altLang="en-US" sz="2050"/>
              <a:t>格式综述</a:t>
            </a:r>
            <a:r>
              <a:rPr lang="en-US" altLang="zh-CN" sz="2050"/>
              <a:t>: </a:t>
            </a:r>
            <a:r>
              <a:rPr lang="en-US" altLang="zh-CN" sz="2050">
                <a:hlinkClick r:id="rId1" action="ppaction://hlinkfile"/>
              </a:rPr>
              <a:t>https://www.loc.gov/preservation/digital/formats/fdd/fdd000022.shtml</a:t>
            </a:r>
            <a:endParaRPr lang="en-US" altLang="zh-CN" sz="2050"/>
          </a:p>
          <a:p>
            <a:pPr>
              <a:lnSpc>
                <a:spcPct val="160000"/>
              </a:lnSpc>
            </a:pPr>
            <a:r>
              <a:rPr lang="en-US" sz="2050"/>
              <a:t>TIFF 6.0 </a:t>
            </a:r>
            <a:r>
              <a:rPr lang="zh-CN" altLang="en-US" sz="2050"/>
              <a:t>官方标准</a:t>
            </a:r>
            <a:r>
              <a:rPr lang="en-US" altLang="zh-CN" sz="2050"/>
              <a:t>: </a:t>
            </a:r>
            <a:r>
              <a:rPr lang="en-US" altLang="zh-CN" sz="2050">
                <a:hlinkClick r:id="rId2" action="ppaction://hlinkfile"/>
              </a:rPr>
              <a:t>https://web.archive.org/web/20180810205359/https://www.adobe.io/content/udp/en/open/standards/TIFF/_jcr_content/contentbody/download/file.res/TIFF6.pdf</a:t>
            </a:r>
            <a:endParaRPr lang="en-US" altLang="zh-CN" sz="2050"/>
          </a:p>
          <a:p>
            <a:pPr>
              <a:lnSpc>
                <a:spcPct val="160000"/>
              </a:lnSpc>
            </a:pPr>
            <a:r>
              <a:rPr lang="en-US" sz="2050"/>
              <a:t>RAW</a:t>
            </a:r>
            <a:r>
              <a:rPr lang="zh-CN" altLang="en-US" sz="2050"/>
              <a:t>格式综述</a:t>
            </a:r>
            <a:r>
              <a:rPr lang="en-US" altLang="zh-CN" sz="2050"/>
              <a:t>: </a:t>
            </a:r>
            <a:r>
              <a:rPr lang="en-US" altLang="zh-CN" sz="2050">
                <a:hlinkClick r:id="rId2" action="ppaction://hlinkfile"/>
              </a:rPr>
              <a:t>http://lclevy.free.fr/raw/</a:t>
            </a:r>
            <a:endParaRPr lang="en-US" altLang="zh-CN" sz="2050"/>
          </a:p>
          <a:p>
            <a:pPr>
              <a:lnSpc>
                <a:spcPct val="160000"/>
              </a:lnSpc>
            </a:pPr>
            <a:r>
              <a:rPr lang="en-US" sz="2050"/>
              <a:t>TIFF Tag</a:t>
            </a:r>
            <a:r>
              <a:rPr lang="zh-CN" altLang="en-US" sz="2050"/>
              <a:t>查询</a:t>
            </a:r>
            <a:r>
              <a:rPr lang="en-US" altLang="zh-CN" sz="2050"/>
              <a:t>: </a:t>
            </a:r>
            <a:r>
              <a:rPr lang="en-US" altLang="zh-CN" sz="2050">
                <a:hlinkClick r:id="rId3" action="ppaction://hlinkfile"/>
              </a:rPr>
              <a:t>https://www.loc.gov/preservation/digital/formats/content/tiff_tags.shtml</a:t>
            </a:r>
            <a:endParaRPr lang="en-US" altLang="zh-CN" sz="2050"/>
          </a:p>
          <a:p>
            <a:pPr>
              <a:lnSpc>
                <a:spcPct val="160000"/>
              </a:lnSpc>
            </a:pPr>
            <a:r>
              <a:rPr lang="en-US" altLang="zh-CN" sz="2050"/>
              <a:t>CR2</a:t>
            </a:r>
            <a:r>
              <a:rPr lang="zh-CN" altLang="en-US" sz="2050"/>
              <a:t>格式</a:t>
            </a:r>
            <a:r>
              <a:rPr lang="en-US" altLang="zh-CN" sz="2050"/>
              <a:t>: </a:t>
            </a:r>
            <a:r>
              <a:rPr lang="en-US" altLang="zh-CN" sz="2050">
                <a:hlinkClick r:id="rId4" action="ppaction://hlinkfile"/>
              </a:rPr>
              <a:t>http://lclevy.free.fr/cr2/#intro</a:t>
            </a:r>
            <a:endParaRPr lang="en-US" altLang="zh-CN" sz="2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 TIFF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en-US"/>
              <a:t>TIFF</a:t>
            </a:r>
            <a:r>
              <a:rPr lang="zh-CN" altLang="en-US"/>
              <a:t>是一种基于</a:t>
            </a:r>
            <a:r>
              <a:rPr lang="en-US" altLang="zh-CN"/>
              <a:t> tag </a:t>
            </a:r>
            <a:r>
              <a:rPr lang="zh-CN" altLang="en-US"/>
              <a:t>的文件格式标准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用于存储各种编码格式的图像数据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里面有各种容器和</a:t>
            </a:r>
            <a:r>
              <a:rPr lang="en-US" altLang="zh-CN"/>
              <a:t> tag </a:t>
            </a:r>
            <a:r>
              <a:rPr lang="zh-CN" altLang="en-US"/>
              <a:t>能自定义存储各种信息数据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最新的标准为</a:t>
            </a:r>
            <a:r>
              <a:rPr lang="en-US" altLang="zh-CN"/>
              <a:t> TIFF 6.0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TIFF</a:t>
            </a:r>
            <a:r>
              <a:rPr lang="zh-CN" altLang="en-US"/>
              <a:t>与各种相机格式的关系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5585" cy="4351655"/>
          </a:xfrm>
        </p:spPr>
        <p:txBody>
          <a:bodyPr/>
          <a:p>
            <a:pPr>
              <a:lnSpc>
                <a:spcPct val="160000"/>
              </a:lnSpc>
            </a:pPr>
            <a:r>
              <a:rPr lang="zh-CN"/>
              <a:t>常见的相机格式</a:t>
            </a:r>
            <a:r>
              <a:rPr lang="en-US" altLang="zh-CN"/>
              <a:t>: .CR2, .NEF, .ARW, .RAF, .RW2, .DNG, ...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zh-CN" altLang="en-US"/>
              <a:t>所有相机格式统称为</a:t>
            </a:r>
            <a:r>
              <a:rPr lang="en-US" altLang="zh-CN"/>
              <a:t> RAW </a:t>
            </a:r>
            <a:r>
              <a:rPr lang="zh-CN" altLang="en-US"/>
              <a:t>格式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zh-CN" altLang="en-US"/>
              <a:t>大部分相机格式都是基于</a:t>
            </a:r>
            <a:r>
              <a:rPr lang="en-US" altLang="zh-CN"/>
              <a:t> TIFF 6.0 </a:t>
            </a:r>
            <a:r>
              <a:rPr lang="zh-CN" altLang="en-US"/>
              <a:t>标准的扩展和自定义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zh-CN" altLang="en-US" sz="2400"/>
              <a:t>也有例外</a:t>
            </a:r>
            <a:r>
              <a:rPr lang="en-US" altLang="zh-CN" sz="2400"/>
              <a:t>, </a:t>
            </a:r>
            <a:r>
              <a:rPr lang="zh-CN" altLang="en-US" sz="2400"/>
              <a:t>如</a:t>
            </a:r>
            <a:r>
              <a:rPr lang="en-US" altLang="zh-CN" sz="2400"/>
              <a:t> MRW, RAF, X3F, </a:t>
            </a:r>
            <a:r>
              <a:rPr lang="zh-CN" altLang="en-US"/>
              <a:t>BAY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TIFF 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225" y="1811020"/>
            <a:ext cx="6688455" cy="4351655"/>
          </a:xfrm>
        </p:spPr>
        <p:txBody>
          <a:bodyPr/>
          <a:p>
            <a:pPr>
              <a:lnSpc>
                <a:spcPct val="160000"/>
              </a:lnSpc>
            </a:pPr>
            <a:r>
              <a:rPr lang="zh-CN" altLang="en-US"/>
              <a:t>主要有三部分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en-US" altLang="zh-CN"/>
              <a:t>Image File Header: </a:t>
            </a:r>
            <a:r>
              <a:rPr lang="zh-CN" altLang="en-US"/>
              <a:t>记录第一个</a:t>
            </a:r>
            <a:r>
              <a:rPr lang="en-US" altLang="zh-CN"/>
              <a:t> IFD </a:t>
            </a:r>
            <a:r>
              <a:rPr lang="zh-CN" altLang="en-US"/>
              <a:t>的偏移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en-US" altLang="zh-CN"/>
              <a:t>Image File Directory(IFD): </a:t>
            </a:r>
            <a:r>
              <a:rPr lang="zh-CN" altLang="en-US"/>
              <a:t>记录各种信息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zh-CN" altLang="en-US"/>
              <a:t>实际的数据</a:t>
            </a:r>
            <a:r>
              <a:rPr lang="en-US" altLang="zh-CN"/>
              <a:t>: </a:t>
            </a:r>
            <a:r>
              <a:rPr lang="zh-CN" altLang="en-US"/>
              <a:t>通过</a:t>
            </a:r>
            <a:r>
              <a:rPr lang="en-US" altLang="zh-CN"/>
              <a:t> IFD </a:t>
            </a:r>
            <a:r>
              <a:rPr lang="zh-CN" altLang="en-US"/>
              <a:t>索引得到</a:t>
            </a:r>
            <a:endParaRPr lang="zh-CN" altLang="en-US"/>
          </a:p>
          <a:p>
            <a:pPr lvl="0">
              <a:lnSpc>
                <a:spcPct val="160000"/>
              </a:lnSpc>
            </a:pPr>
            <a:r>
              <a:rPr lang="en-US" altLang="zh-CN"/>
              <a:t>IFD </a:t>
            </a:r>
            <a:r>
              <a:rPr lang="zh-CN" altLang="en-US"/>
              <a:t>则包含若干个</a:t>
            </a:r>
            <a:r>
              <a:rPr lang="en-US" altLang="zh-CN"/>
              <a:t> Directory Entry, </a:t>
            </a:r>
            <a:r>
              <a:rPr lang="zh-CN" altLang="en-US"/>
              <a:t>每个</a:t>
            </a:r>
            <a:r>
              <a:rPr lang="en-US" altLang="zh-CN"/>
              <a:t> DE </a:t>
            </a:r>
            <a:r>
              <a:rPr lang="zh-CN" altLang="en-US"/>
              <a:t>存储了</a:t>
            </a:r>
            <a:r>
              <a:rPr lang="en-US" altLang="zh-CN"/>
              <a:t> Tag </a:t>
            </a:r>
            <a:r>
              <a:rPr lang="zh-CN" altLang="en-US"/>
              <a:t>名和具体的数据信息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680" y="847725"/>
            <a:ext cx="476250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File Header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90" y="1594485"/>
            <a:ext cx="8983345" cy="5073015"/>
          </a:xfrm>
        </p:spPr>
        <p:txBody>
          <a:bodyPr>
            <a:noAutofit/>
          </a:bodyPr>
          <a:p>
            <a:pPr algn="l">
              <a:lnSpc>
                <a:spcPct val="160000"/>
              </a:lnSpc>
              <a:buClrTx/>
              <a:buSzTx/>
            </a:pPr>
            <a:r>
              <a:rPr lang="zh-CN" altLang="en-US" sz="2000" b="1"/>
              <a:t>头部信息一共 8 个字节</a:t>
            </a:r>
            <a:endParaRPr lang="en-US" sz="1800" b="1"/>
          </a:p>
          <a:p>
            <a:pPr algn="l">
              <a:lnSpc>
                <a:spcPct val="160000"/>
              </a:lnSpc>
              <a:buClrTx/>
              <a:buSzTx/>
            </a:pPr>
            <a:r>
              <a:rPr lang="zh-CN" altLang="en-US" sz="2000" b="1"/>
              <a:t>Bytes 0-1: 指示大小端</a:t>
            </a:r>
            <a:endParaRPr lang="zh-CN" altLang="en-US" sz="2000" b="1"/>
          </a:p>
          <a:p>
            <a:pPr lvl="1" algn="l">
              <a:lnSpc>
                <a:spcPct val="160000"/>
              </a:lnSpc>
              <a:buClrTx/>
              <a:buSzTx/>
            </a:pPr>
            <a:r>
              <a:rPr lang="en-US" altLang="zh-CN" sz="1800"/>
              <a:t>II(0x49 0x49): 小端字节序</a:t>
            </a:r>
            <a:endParaRPr lang="en-US" altLang="zh-CN" sz="1800"/>
          </a:p>
          <a:p>
            <a:pPr lvl="1" algn="l">
              <a:lnSpc>
                <a:spcPct val="160000"/>
              </a:lnSpc>
              <a:buClrTx/>
              <a:buSzTx/>
            </a:pPr>
            <a:r>
              <a:rPr lang="en-US" altLang="zh-CN" sz="1800"/>
              <a:t>MM(0x4D 0x4D): 大端字节序</a:t>
            </a:r>
            <a:endParaRPr lang="en-US" altLang="zh-CN" sz="1800"/>
          </a:p>
          <a:p>
            <a:pPr algn="l">
              <a:lnSpc>
                <a:spcPct val="160000"/>
              </a:lnSpc>
              <a:buClrTx/>
              <a:buSzTx/>
            </a:pPr>
            <a:r>
              <a:rPr lang="zh-CN" altLang="en-US" sz="2000" b="1"/>
              <a:t>Bytes 2-3: 固定值 42, 进一步标识该文件为 TIFF 文件</a:t>
            </a:r>
            <a:endParaRPr lang="zh-CN" altLang="en-US" sz="2000" b="1"/>
          </a:p>
          <a:p>
            <a:pPr lvl="1" algn="l">
              <a:lnSpc>
                <a:spcPct val="160000"/>
              </a:lnSpc>
              <a:buClrTx/>
              <a:buSzTx/>
            </a:pPr>
            <a:r>
              <a:rPr lang="en-US" altLang="zh-CN" sz="1800"/>
              <a:t> 小端序: 0x2A 0x00</a:t>
            </a:r>
            <a:endParaRPr lang="en-US" altLang="zh-CN" sz="1800"/>
          </a:p>
          <a:p>
            <a:pPr lvl="1" algn="l">
              <a:lnSpc>
                <a:spcPct val="160000"/>
              </a:lnSpc>
              <a:buClrTx/>
              <a:buSzTx/>
            </a:pPr>
            <a:r>
              <a:rPr lang="en-US" altLang="zh-CN" sz="1800"/>
              <a:t>大端序: 0x00 0x2A</a:t>
            </a:r>
            <a:endParaRPr lang="en-US" altLang="zh-CN" sz="1800"/>
          </a:p>
          <a:p>
            <a:pPr algn="l">
              <a:lnSpc>
                <a:spcPct val="160000"/>
              </a:lnSpc>
              <a:buClrTx/>
              <a:buSzTx/>
            </a:pPr>
            <a:r>
              <a:rPr lang="zh-CN" altLang="en-US" sz="2000" b="1"/>
              <a:t>Bytes 4-7: 指向第一个 IFD 的 offset, 第一个 IFD 可能存在于 Image File Header 之后的任意地方, 但其偏移必须是偶数</a:t>
            </a:r>
            <a:endParaRPr lang="zh-CN" altLang="en-US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985" y="1691005"/>
            <a:ext cx="3463925" cy="3100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File Header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90" y="1594485"/>
            <a:ext cx="6574790" cy="5073015"/>
          </a:xfrm>
        </p:spPr>
        <p:txBody>
          <a:bodyPr>
            <a:noAutofit/>
          </a:bodyPr>
          <a:p>
            <a:pPr algn="l">
              <a:lnSpc>
                <a:spcPct val="160000"/>
              </a:lnSpc>
              <a:buClrTx/>
              <a:buSzTx/>
            </a:pPr>
            <a:r>
              <a:rPr lang="zh-CN" altLang="en-US" sz="2000" b="1"/>
              <a:t>每个 TIFF 文件必须要有至少一个 IFD, 而每个 IFD 至少有一个</a:t>
            </a:r>
            <a:r>
              <a:rPr lang="en-US" altLang="zh-CN" sz="2000" b="1"/>
              <a:t> DE</a:t>
            </a:r>
            <a:endParaRPr lang="en-US" altLang="zh-CN" sz="2000" b="1"/>
          </a:p>
          <a:p>
            <a:pPr algn="l">
              <a:lnSpc>
                <a:spcPct val="160000"/>
              </a:lnSpc>
              <a:buClrTx/>
              <a:buSzTx/>
            </a:pPr>
            <a:r>
              <a:rPr lang="zh-CN" altLang="en-US" sz="2000" b="1"/>
              <a:t> Bytes 0-1: 指示 IFD 中包含 IFD Entry 的数量, 这里假设为 B</a:t>
            </a:r>
            <a:endParaRPr lang="zh-CN" altLang="en-US" sz="2000" b="1"/>
          </a:p>
          <a:p>
            <a:pPr lvl="0" algn="l">
              <a:lnSpc>
                <a:spcPct val="160000"/>
              </a:lnSpc>
              <a:buClrTx/>
              <a:buSzTx/>
            </a:pPr>
            <a:r>
              <a:rPr lang="zh-CN" altLang="en-US" sz="2000" b="1"/>
              <a:t>随后的 12 * B 个字节: 这里包含了 B 个 DE, 每个 DE 大小为 12 Bytes</a:t>
            </a:r>
            <a:endParaRPr lang="zh-CN" altLang="en-US" sz="2000" b="1"/>
          </a:p>
          <a:p>
            <a:pPr lvl="0" algn="l">
              <a:lnSpc>
                <a:spcPct val="160000"/>
              </a:lnSpc>
              <a:buClrTx/>
              <a:buSzTx/>
            </a:pPr>
            <a:r>
              <a:rPr lang="zh-CN" altLang="en-US" sz="2000" b="1"/>
              <a:t>随后的 4 个字节: 下一个 IFD 的偏移量, 如果为 0, 则表示当前为最后一个 IFD 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43817" r="43502"/>
          <a:stretch>
            <a:fillRect/>
          </a:stretch>
        </p:blipFill>
        <p:spPr>
          <a:xfrm>
            <a:off x="7594600" y="1941830"/>
            <a:ext cx="3672840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Directory Entry(DE)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90" y="1594485"/>
            <a:ext cx="6574790" cy="5073015"/>
          </a:xfrm>
        </p:spPr>
        <p:txBody>
          <a:bodyPr>
            <a:noAutofit/>
          </a:bodyPr>
          <a:p>
            <a:pPr algn="l">
              <a:lnSpc>
                <a:spcPct val="160000"/>
              </a:lnSpc>
              <a:buClrTx/>
              <a:buSzTx/>
            </a:pPr>
            <a:r>
              <a:rPr lang="zh-CN" altLang="en-US" sz="2000" b="1"/>
              <a:t>每个</a:t>
            </a:r>
            <a:r>
              <a:rPr lang="en-US" altLang="zh-CN" sz="2000" b="1"/>
              <a:t> Entry </a:t>
            </a:r>
            <a:r>
              <a:rPr lang="zh-CN" altLang="en-US" sz="2000" b="1"/>
              <a:t>为</a:t>
            </a:r>
            <a:r>
              <a:rPr lang="en-US" altLang="zh-CN" sz="2000" b="1"/>
              <a:t> 12 Bytes</a:t>
            </a:r>
            <a:endParaRPr lang="en-US" altLang="zh-CN" sz="2000" b="1"/>
          </a:p>
          <a:p>
            <a:pPr lvl="0" algn="l">
              <a:lnSpc>
                <a:spcPct val="160000"/>
              </a:lnSpc>
              <a:buClrTx/>
              <a:buSzTx/>
            </a:pPr>
            <a:r>
              <a:rPr lang="en-US" altLang="zh-CN" sz="1995" b="1"/>
              <a:t>Bytes 0-1: Tag</a:t>
            </a:r>
            <a:endParaRPr lang="en-US" altLang="zh-CN" sz="1995" b="1"/>
          </a:p>
          <a:p>
            <a:pPr lvl="0" algn="l">
              <a:lnSpc>
                <a:spcPct val="160000"/>
              </a:lnSpc>
              <a:buClrTx/>
              <a:buSzTx/>
            </a:pPr>
            <a:r>
              <a:rPr lang="en-US" altLang="zh-CN" sz="1995" b="1"/>
              <a:t>Bytes 2-3: Type</a:t>
            </a:r>
            <a:endParaRPr lang="en-US" altLang="zh-CN" sz="1995" b="1"/>
          </a:p>
          <a:p>
            <a:pPr lvl="0" algn="l">
              <a:lnSpc>
                <a:spcPct val="160000"/>
              </a:lnSpc>
              <a:buClrTx/>
              <a:buSzTx/>
            </a:pPr>
            <a:r>
              <a:rPr lang="en-US" altLang="zh-CN" sz="1995" b="1"/>
              <a:t>Bytes 4-7: Value 的数量</a:t>
            </a:r>
            <a:endParaRPr lang="en-US" altLang="zh-CN" sz="1995" b="1"/>
          </a:p>
          <a:p>
            <a:pPr lvl="0" algn="l">
              <a:lnSpc>
                <a:spcPct val="160000"/>
              </a:lnSpc>
              <a:buClrTx/>
              <a:buSzTx/>
            </a:pPr>
            <a:r>
              <a:rPr lang="en-US" altLang="zh-CN" sz="1995" b="1"/>
              <a:t>Bytes 8-11: Value 的值 或 Value 的起始 offset, 取决于 Type, offset 可以在文件的任何地方, offset 必须是偶数</a:t>
            </a:r>
            <a:endParaRPr lang="en-US" altLang="zh-CN" sz="1995" b="1"/>
          </a:p>
          <a:p>
            <a:pPr algn="l">
              <a:lnSpc>
                <a:spcPct val="160000"/>
              </a:lnSpc>
              <a:buClrTx/>
              <a:buSzTx/>
            </a:pP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0" y="1594485"/>
            <a:ext cx="2722880" cy="4119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Directory Entry - Type</a:t>
            </a:r>
            <a:endParaRPr 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9690" y="1428115"/>
            <a:ext cx="637222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几个关键的</a:t>
            </a:r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90" y="1594485"/>
            <a:ext cx="5277485" cy="5073015"/>
          </a:xfrm>
        </p:spPr>
        <p:txBody>
          <a:bodyPr>
            <a:noAutofit/>
          </a:bodyPr>
          <a:p>
            <a:pPr algn="l">
              <a:lnSpc>
                <a:spcPct val="160000"/>
              </a:lnSpc>
              <a:buClrTx/>
              <a:buSzTx/>
            </a:pPr>
            <a:r>
              <a:rPr lang="en-US" altLang="zh-CN" sz="2000" b="1"/>
              <a:t>NewSubfileType: </a:t>
            </a:r>
            <a:r>
              <a:rPr lang="zh-CN" altLang="en-US" sz="2000" b="1"/>
              <a:t>指定当前</a:t>
            </a:r>
            <a:r>
              <a:rPr lang="en-US" altLang="zh-CN" sz="2000" b="1"/>
              <a:t> IFD </a:t>
            </a:r>
            <a:r>
              <a:rPr lang="zh-CN" altLang="en-US" sz="2000" b="1"/>
              <a:t>的文件类型</a:t>
            </a:r>
            <a:endParaRPr lang="en-US" altLang="zh-CN" sz="2000" b="1"/>
          </a:p>
          <a:p>
            <a:pPr lvl="1" algn="l">
              <a:lnSpc>
                <a:spcPct val="160000"/>
              </a:lnSpc>
              <a:buClrTx/>
              <a:buSzTx/>
            </a:pPr>
            <a:r>
              <a:rPr lang="en-US" altLang="zh-CN" sz="1710" b="1"/>
              <a:t>Code: 254 (hex 0x00FE)</a:t>
            </a:r>
            <a:endParaRPr lang="en-US" altLang="zh-CN" sz="1710" b="1"/>
          </a:p>
          <a:p>
            <a:pPr lvl="1" algn="l">
              <a:lnSpc>
                <a:spcPct val="160000"/>
              </a:lnSpc>
              <a:buClrTx/>
              <a:buSzTx/>
            </a:pPr>
            <a:r>
              <a:rPr lang="en-US" altLang="zh-CN" sz="1710" b="1"/>
              <a:t>Type:  LONG</a:t>
            </a:r>
            <a:endParaRPr lang="en-US" altLang="zh-CN" sz="1710" b="1"/>
          </a:p>
          <a:p>
            <a:pPr lvl="1" algn="l">
              <a:lnSpc>
                <a:spcPct val="160000"/>
              </a:lnSpc>
              <a:buClrTx/>
              <a:buSzTx/>
            </a:pPr>
            <a:r>
              <a:rPr lang="en-US" altLang="zh-CN" sz="1710" b="1"/>
              <a:t>Count: 1</a:t>
            </a:r>
            <a:endParaRPr lang="en-US" altLang="zh-CN" sz="1710" b="1"/>
          </a:p>
          <a:p>
            <a:pPr lvl="1" algn="l">
              <a:lnSpc>
                <a:spcPct val="160000"/>
              </a:lnSpc>
              <a:buClrTx/>
              <a:buSzTx/>
            </a:pPr>
            <a:r>
              <a:rPr lang="en-US" altLang="zh-CN" sz="1710" b="1"/>
              <a:t>Default: 0</a:t>
            </a:r>
            <a:endParaRPr lang="en-US" altLang="zh-CN" sz="1710" b="1"/>
          </a:p>
          <a:p>
            <a:pPr lvl="0" algn="l">
              <a:lnSpc>
                <a:spcPct val="160000"/>
              </a:lnSpc>
              <a:buClrTx/>
              <a:buSzTx/>
            </a:pPr>
            <a:r>
              <a:rPr lang="en-US" altLang="zh-CN" sz="1995" b="1"/>
              <a:t>Bit 0: 1 </a:t>
            </a:r>
            <a:r>
              <a:rPr lang="zh-CN" altLang="en-US" sz="1995" b="1"/>
              <a:t>为缩略图</a:t>
            </a:r>
            <a:r>
              <a:rPr lang="en-US" altLang="zh-CN" sz="1995" b="1"/>
              <a:t>, 0 </a:t>
            </a:r>
            <a:r>
              <a:rPr lang="zh-CN" altLang="en-US" sz="1995" b="1"/>
              <a:t>为原图</a:t>
            </a:r>
            <a:endParaRPr lang="zh-CN" altLang="en-US" sz="1995" b="1"/>
          </a:p>
          <a:p>
            <a:pPr lvl="0" algn="l">
              <a:lnSpc>
                <a:spcPct val="160000"/>
              </a:lnSpc>
              <a:buClrTx/>
              <a:buSzTx/>
            </a:pPr>
            <a:r>
              <a:rPr lang="en-US" altLang="zh-CN" sz="1995" b="1"/>
              <a:t>Bit 1: 1 </a:t>
            </a:r>
            <a:r>
              <a:rPr lang="zh-CN" altLang="en-US" sz="1995" b="1"/>
              <a:t>为多张图片中的一张</a:t>
            </a:r>
            <a:r>
              <a:rPr lang="en-US" altLang="zh-CN" sz="1995" b="1"/>
              <a:t>, 0 </a:t>
            </a:r>
            <a:r>
              <a:rPr lang="zh-CN" altLang="en-US" sz="1995" b="1"/>
              <a:t>为单张</a:t>
            </a:r>
            <a:endParaRPr lang="zh-CN" altLang="en-US" sz="1995" b="1"/>
          </a:p>
          <a:p>
            <a:pPr lvl="0" algn="l">
              <a:lnSpc>
                <a:spcPct val="160000"/>
              </a:lnSpc>
              <a:buClrTx/>
              <a:buSzTx/>
            </a:pPr>
            <a:r>
              <a:rPr lang="en-US" altLang="zh-CN" sz="1995" b="1"/>
              <a:t>Bit 2: 1 </a:t>
            </a:r>
            <a:r>
              <a:rPr lang="zh-CN" altLang="en-US" sz="1995" b="1"/>
              <a:t>为该图有一个当前</a:t>
            </a:r>
            <a:r>
              <a:rPr lang="en-US" altLang="zh-CN" sz="1995" b="1"/>
              <a:t>TIFF</a:t>
            </a:r>
            <a:r>
              <a:rPr lang="zh-CN" altLang="en-US" sz="1995" b="1"/>
              <a:t>文件中另一张图的透明掩码</a:t>
            </a:r>
            <a:endParaRPr lang="zh-CN" altLang="en-US" sz="1995" b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756275" y="365125"/>
            <a:ext cx="5968365" cy="6301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2000" b="1"/>
              <a:t>Compression: </a:t>
            </a:r>
            <a:r>
              <a:rPr lang="zh-CN" altLang="en-US" sz="2000" b="1"/>
              <a:t>指定当前</a:t>
            </a:r>
            <a:r>
              <a:rPr lang="en-US" altLang="zh-CN" sz="2000" b="1"/>
              <a:t> IFD </a:t>
            </a:r>
            <a:r>
              <a:rPr lang="zh-CN" altLang="en-US" sz="2000" b="1"/>
              <a:t>的图片的压缩类型</a:t>
            </a:r>
            <a:endParaRPr lang="en-US" altLang="zh-CN" sz="200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Code: 259 (hex 0x0103)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Type:  SHORT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Count: 1</a:t>
            </a:r>
            <a:endParaRPr lang="en-US" altLang="zh-CN" sz="1710" b="1"/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en-US" altLang="zh-CN" sz="1710" b="1"/>
              <a:t>Default: 1 (No compression)</a:t>
            </a:r>
            <a:endParaRPr lang="en-US" altLang="zh-CN" sz="1710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en-US" altLang="zh-CN" sz="1995" b="1"/>
              <a:t>1: </a:t>
            </a:r>
            <a:r>
              <a:rPr sz="1995" b="1"/>
              <a:t> </a:t>
            </a:r>
            <a:r>
              <a:rPr lang="zh-CN" sz="1995" b="1"/>
              <a:t>无压缩</a:t>
            </a:r>
            <a:endParaRPr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en-US" altLang="zh-CN" sz="1995" b="1"/>
              <a:t>2: </a:t>
            </a:r>
            <a:r>
              <a:rPr sz="1995" b="1"/>
              <a:t>CCITT</a:t>
            </a:r>
            <a:r>
              <a:rPr lang="en-US" sz="1995" b="1"/>
              <a:t> </a:t>
            </a:r>
            <a:r>
              <a:rPr lang="zh-CN" altLang="en-US" sz="1995" b="1"/>
              <a:t>霍夫曼行程编码</a:t>
            </a:r>
            <a:r>
              <a:rPr lang="en-US" altLang="zh-CN" sz="1995" b="1"/>
              <a:t>(CCITT Huffman RLE)</a:t>
            </a:r>
            <a:endParaRPr lang="en-US" altLang="zh-CN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en-US" altLang="zh-CN" sz="1995" b="1"/>
              <a:t>32773: </a:t>
            </a:r>
            <a:r>
              <a:rPr sz="1995" b="1"/>
              <a:t>PackBits </a:t>
            </a:r>
            <a:r>
              <a:rPr lang="zh-CN" sz="1995" b="1"/>
              <a:t>压缩</a:t>
            </a:r>
            <a:endParaRPr lang="zh-CN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 sz="1995" b="1"/>
              <a:t>3</a:t>
            </a:r>
            <a:r>
              <a:rPr lang="en-US" altLang="zh-CN" sz="1995" b="1"/>
              <a:t>:</a:t>
            </a:r>
            <a:r>
              <a:rPr lang="zh-CN" sz="1995" b="1"/>
              <a:t> CCITT Group 3 fax encoding</a:t>
            </a:r>
            <a:endParaRPr lang="zh-CN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 sz="1995" b="1"/>
              <a:t>4</a:t>
            </a:r>
            <a:r>
              <a:rPr lang="en-US" altLang="zh-CN" sz="1995" b="1"/>
              <a:t>:</a:t>
            </a:r>
            <a:r>
              <a:rPr lang="zh-CN" sz="1995" b="1"/>
              <a:t> CCITT Group 4 fax encoding</a:t>
            </a:r>
            <a:endParaRPr lang="zh-CN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 sz="1995" b="1"/>
              <a:t>5</a:t>
            </a:r>
            <a:r>
              <a:rPr lang="en-US" altLang="zh-CN" sz="1995" b="1"/>
              <a:t>:</a:t>
            </a:r>
            <a:r>
              <a:rPr lang="zh-CN" sz="1995" b="1"/>
              <a:t> LZW</a:t>
            </a:r>
            <a:endParaRPr lang="zh-CN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 sz="1995" b="1"/>
              <a:t>6</a:t>
            </a:r>
            <a:r>
              <a:rPr lang="en-US" altLang="zh-CN" sz="1995" b="1"/>
              <a:t>:</a:t>
            </a:r>
            <a:r>
              <a:rPr lang="zh-CN" sz="1995" b="1"/>
              <a:t> JPEG ('old-style' JPEG, later overridden in Technote2)</a:t>
            </a:r>
            <a:endParaRPr lang="zh-CN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 sz="1995" b="1"/>
              <a:t>7 = JPEG ('new-style' JPEG)</a:t>
            </a:r>
            <a:endParaRPr lang="zh-CN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zh-CN" sz="1995" b="1"/>
              <a:t>8 = Deflate ('Adobe-style')</a:t>
            </a:r>
            <a:endParaRPr lang="zh-CN" sz="1995" b="1"/>
          </a:p>
          <a:p>
            <a:pPr lvl="0" algn="l">
              <a:lnSpc>
                <a:spcPct val="100000"/>
              </a:lnSpc>
              <a:buClrTx/>
              <a:buSzTx/>
            </a:pPr>
            <a:r>
              <a:rPr lang="en-US" altLang="zh-CN" sz="1995" b="1"/>
              <a:t>...</a:t>
            </a:r>
            <a:endParaRPr lang="zh-CN" sz="1995" b="1"/>
          </a:p>
          <a:p>
            <a:pPr lvl="0" algn="r">
              <a:lnSpc>
                <a:spcPct val="100000"/>
              </a:lnSpc>
              <a:buClrTx/>
              <a:buSzTx/>
            </a:pPr>
            <a:endParaRPr lang="zh-CN" sz="1995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hmYjZhYzQ0NTY4MTVmYTc0NWNhNDM2ZDMyOGM3M2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2737</Words>
  <Application>WPS 演示</Application>
  <PresentationFormat>宽屏</PresentationFormat>
  <Paragraphs>138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CMake基本使用</vt:lpstr>
      <vt:lpstr>什么是 CMake</vt:lpstr>
      <vt:lpstr>CMake 工作流程</vt:lpstr>
      <vt:lpstr>TIFF与各种相机格式的关系</vt:lpstr>
      <vt:lpstr>TIFF 结构</vt:lpstr>
      <vt:lpstr>Image File Header</vt:lpstr>
      <vt:lpstr>Image File Header</vt:lpstr>
      <vt:lpstr>Directory Entry(DE)</vt:lpstr>
      <vt:lpstr>Directory Entry(DE)</vt:lpstr>
      <vt:lpstr>几个关键的Tag</vt:lpstr>
      <vt:lpstr>Directory Entry(DE)</vt:lpstr>
      <vt:lpstr>Directory Entry(DE)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14</cp:revision>
  <dcterms:created xsi:type="dcterms:W3CDTF">2022-08-11T01:58:06Z</dcterms:created>
  <dcterms:modified xsi:type="dcterms:W3CDTF">2022-08-12T06:28:05Z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4C75C0A679974AE79410EF25296550D9</vt:lpwstr>
  </property>
  <property fmtid="{D5CDD505-2E9C-101B-9397-08002B2CF9AE}" pid="3" name="KSOProductBuildVer">
    <vt:lpwstr>2052-11.1.0.11875</vt:lpwstr>
  </property>
</Properties>
</file>