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58" r:id="rId11"/>
    <p:sldId id="294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60" r:id="rId24"/>
    <p:sldId id="261" r:id="rId25"/>
    <p:sldId id="295" r:id="rId26"/>
    <p:sldId id="296" r:id="rId27"/>
    <p:sldId id="297" r:id="rId28"/>
    <p:sldId id="362" r:id="rId29"/>
    <p:sldId id="363" r:id="rId30"/>
    <p:sldId id="364" r:id="rId31"/>
    <p:sldId id="365" r:id="rId32"/>
    <p:sldId id="366" r:id="rId33"/>
    <p:sldId id="299" r:id="rId34"/>
    <p:sldId id="353" r:id="rId35"/>
    <p:sldId id="298" r:id="rId36"/>
    <p:sldId id="301" r:id="rId37"/>
    <p:sldId id="358" r:id="rId38"/>
    <p:sldId id="359" r:id="rId39"/>
    <p:sldId id="360" r:id="rId40"/>
    <p:sldId id="367" r:id="rId41"/>
    <p:sldId id="304" r:id="rId42"/>
    <p:sldId id="303" r:id="rId43"/>
    <p:sldId id="262" r:id="rId44"/>
    <p:sldId id="302" r:id="rId45"/>
    <p:sldId id="368" r:id="rId46"/>
    <p:sldId id="305" r:id="rId47"/>
    <p:sldId id="354" r:id="rId48"/>
    <p:sldId id="306" r:id="rId49"/>
    <p:sldId id="307" r:id="rId50"/>
    <p:sldId id="356" r:id="rId51"/>
    <p:sldId id="357" r:id="rId52"/>
    <p:sldId id="313" r:id="rId53"/>
    <p:sldId id="314" r:id="rId54"/>
    <p:sldId id="315" r:id="rId55"/>
    <p:sldId id="316" r:id="rId56"/>
    <p:sldId id="317" r:id="rId57"/>
    <p:sldId id="318" r:id="rId58"/>
  </p:sldIdLst>
  <p:sldSz cx="9144000" cy="6858000" type="screen4x3"/>
  <p:notesSz cx="6794500" cy="9906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08BAF-C7AE-4E8D-B011-980E003279C4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0DF56-677F-4BAF-A68E-94A98AE8D3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7771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1060-816F-4721-A46B-48D6AB002C85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0CEF2-0BC8-41AF-9DC5-3544C42EB0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322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Finns inga krav på överföringen, brevduva,</a:t>
            </a:r>
            <a:r>
              <a:rPr lang="sv-SE" baseline="0" dirty="0"/>
              <a:t> röksignal. Sänker dock responstid mm.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0CEF2-0BC8-41AF-9DC5-3544C42EB085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4112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723616-9D1F-49EF-84C1-FD3606D4EACC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0ED106-5E59-4B8C-9BA9-F52F4F66C348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D89ED2-8420-4642-9C66-F0B57FA13033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46C2D4-FD92-4A5C-994A-A374FF5C6987}" type="slidenum">
              <a:rPr lang="en-US" smtClean="0">
                <a:latin typeface="Times New Roman" pitchFamily="18" charset="0"/>
              </a:rPr>
              <a:pPr/>
              <a:t>17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F46D2C-DEFC-4382-B2EC-B67FFDE7A631}" type="slidenum">
              <a:rPr lang="en-US" smtClean="0">
                <a:latin typeface="Times New Roman" pitchFamily="18" charset="0"/>
              </a:rPr>
              <a:pPr/>
              <a:t>18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97AECE-AA30-4DB4-B568-33FA4CEC656D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A3E7E6-E45B-4CB8-ADE6-0581EA741FF6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CC20355-C19A-41F4-AA43-822CEC9FC9A4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CC20355-C19A-41F4-AA43-822CEC9FC9A4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Finns inga krav på överföringen, brevduva,</a:t>
            </a:r>
            <a:r>
              <a:rPr lang="sv-SE" baseline="0" dirty="0"/>
              <a:t> röksignal. Sänker </a:t>
            </a:r>
            <a:r>
              <a:rPr lang="sv-SE" baseline="0"/>
              <a:t>dock responstid mm.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0CEF2-0BC8-41AF-9DC5-3544C42EB085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4112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72475D-DA7D-42F5-9B20-7E5D87423608}" type="slidenum">
              <a:rPr lang="en-US" smtClean="0">
                <a:latin typeface="Times New Roman" pitchFamily="18" charset="0"/>
              </a:rPr>
              <a:pPr/>
              <a:t>52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D73B44-B58E-4BF9-9C5E-6F8BA7AB523F}" type="slidenum">
              <a:rPr lang="en-US" smtClean="0">
                <a:latin typeface="Times New Roman" pitchFamily="18" charset="0"/>
              </a:rPr>
              <a:pPr/>
              <a:t>53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Finns inga krav på överföringen, brevduva,</a:t>
            </a:r>
            <a:r>
              <a:rPr lang="sv-SE" baseline="0" dirty="0"/>
              <a:t> röksignal. Sänker </a:t>
            </a:r>
            <a:r>
              <a:rPr lang="sv-SE" baseline="0"/>
              <a:t>dock responstid mm.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0CEF2-0BC8-41AF-9DC5-3544C42EB085}" type="slidenum">
              <a:rPr lang="sv-SE">
                <a:solidFill>
                  <a:prstClr val="black"/>
                </a:solidFill>
              </a:rPr>
              <a:pPr/>
              <a:t>7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1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Finns inga krav på överföringen, brevduva,</a:t>
            </a:r>
            <a:r>
              <a:rPr lang="sv-SE" baseline="0" dirty="0"/>
              <a:t> röksignal. Sänker </a:t>
            </a:r>
            <a:r>
              <a:rPr lang="sv-SE" baseline="0"/>
              <a:t>dock responstid mm.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0CEF2-0BC8-41AF-9DC5-3544C42EB085}" type="slidenum">
              <a:rPr lang="sv-SE">
                <a:solidFill>
                  <a:prstClr val="black"/>
                </a:solidFill>
              </a:rPr>
              <a:pPr/>
              <a:t>8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12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Finns inga krav på överföringen, brevduva,</a:t>
            </a:r>
            <a:r>
              <a:rPr lang="sv-SE" baseline="0" dirty="0"/>
              <a:t> röksignal. Sänker </a:t>
            </a:r>
            <a:r>
              <a:rPr lang="sv-SE" baseline="0"/>
              <a:t>dock responstid mm.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0CEF2-0BC8-41AF-9DC5-3544C42EB085}" type="slidenum">
              <a:rPr lang="sv-SE">
                <a:solidFill>
                  <a:prstClr val="black"/>
                </a:solidFill>
              </a:rPr>
              <a:pPr/>
              <a:t>9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12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För att göra detta hanterbart har man</a:t>
            </a:r>
            <a:r>
              <a:rPr lang="sv-SE" baseline="0" dirty="0"/>
              <a:t> delat upp nätverket i o0lika lager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0CEF2-0BC8-41AF-9DC5-3544C42EB085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5005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Web browser</a:t>
            </a:r>
            <a:r>
              <a:rPr lang="sv-SE" baseline="0" dirty="0"/>
              <a:t> som skickar en </a:t>
            </a:r>
            <a:r>
              <a:rPr lang="sv-SE" baseline="0" dirty="0" err="1"/>
              <a:t>request</a:t>
            </a:r>
            <a:r>
              <a:rPr lang="sv-SE" baseline="0" dirty="0"/>
              <a:t> pratar bara </a:t>
            </a:r>
            <a:r>
              <a:rPr lang="sv-SE" baseline="0"/>
              <a:t>med transportlagret.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0CEF2-0BC8-41AF-9DC5-3544C42EB085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5005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E22B82-EB88-4FA6-903D-C4D2B8C5D6AE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60440C-AA7E-4BA1-BC25-F15A434BD545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F2EA-6937-4C29-9DDD-4F7CCE52AC92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D0FB-C45F-47B6-BC85-AE2B0CF243E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048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F2EA-6937-4C29-9DDD-4F7CCE52AC92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D0FB-C45F-47B6-BC85-AE2B0CF243E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169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F2EA-6937-4C29-9DDD-4F7CCE52AC92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D0FB-C45F-47B6-BC85-AE2B0CF243E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81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F2EA-6937-4C29-9DDD-4F7CCE52AC92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D0FB-C45F-47B6-BC85-AE2B0CF243E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863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F2EA-6937-4C29-9DDD-4F7CCE52AC92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D0FB-C45F-47B6-BC85-AE2B0CF243E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4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F2EA-6937-4C29-9DDD-4F7CCE52AC92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D0FB-C45F-47B6-BC85-AE2B0CF243E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403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F2EA-6937-4C29-9DDD-4F7CCE52AC92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D0FB-C45F-47B6-BC85-AE2B0CF243E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514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F2EA-6937-4C29-9DDD-4F7CCE52AC92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D0FB-C45F-47B6-BC85-AE2B0CF243E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594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F2EA-6937-4C29-9DDD-4F7CCE52AC92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D0FB-C45F-47B6-BC85-AE2B0CF243E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153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F2EA-6937-4C29-9DDD-4F7CCE52AC92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D0FB-C45F-47B6-BC85-AE2B0CF243E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874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F2EA-6937-4C29-9DDD-4F7CCE52AC92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D0FB-C45F-47B6-BC85-AE2B0CF243E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411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F2EA-6937-4C29-9DDD-4F7CCE52AC92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5D0FB-C45F-47B6-BC85-AE2B0CF243E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926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9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Basic </a:t>
            </a:r>
            <a:r>
              <a:rPr lang="sv-SE" dirty="0" err="1"/>
              <a:t>Network</a:t>
            </a:r>
            <a:r>
              <a:rPr lang="sv-SE" dirty="0"/>
              <a:t> </a:t>
            </a:r>
            <a:r>
              <a:rPr lang="sv-SE" dirty="0" err="1"/>
              <a:t>Concepts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Nätverksprogrammering</a:t>
            </a:r>
          </a:p>
          <a:p>
            <a:r>
              <a:rPr lang="sv-SE" dirty="0"/>
              <a:t>D0036D</a:t>
            </a:r>
          </a:p>
        </p:txBody>
      </p:sp>
    </p:spTree>
    <p:extLst>
      <p:ext uri="{BB962C8B-B14F-4D97-AF65-F5344CB8AC3E}">
        <p14:creationId xmlns:p14="http://schemas.microsoft.com/office/powerpoint/2010/main" val="3522495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Nätverkets lager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Skicka data över nätverk är komplext.</a:t>
            </a:r>
          </a:p>
          <a:p>
            <a:pPr lvl="1"/>
            <a:r>
              <a:rPr lang="sv-SE" dirty="0"/>
              <a:t>Olika överföringsmedium</a:t>
            </a:r>
          </a:p>
          <a:p>
            <a:pPr lvl="1"/>
            <a:r>
              <a:rPr lang="sv-SE" dirty="0"/>
              <a:t>Kollisionshantering</a:t>
            </a:r>
          </a:p>
          <a:p>
            <a:pPr lvl="1"/>
            <a:r>
              <a:rPr lang="sv-SE" dirty="0"/>
              <a:t>Konvertering av analoga till digitala signaler</a:t>
            </a:r>
          </a:p>
          <a:p>
            <a:pPr lvl="1"/>
            <a:r>
              <a:rPr lang="sv-SE" dirty="0" err="1"/>
              <a:t>Routa</a:t>
            </a:r>
            <a:r>
              <a:rPr lang="sv-SE" dirty="0"/>
              <a:t> paket från källa till destination</a:t>
            </a:r>
          </a:p>
          <a:p>
            <a:pPr lvl="1"/>
            <a:r>
              <a:rPr lang="sv-SE" dirty="0"/>
              <a:t>Olika operativsystem</a:t>
            </a:r>
          </a:p>
          <a:p>
            <a:pPr lvl="1"/>
            <a:r>
              <a:rPr lang="sv-SE" dirty="0"/>
              <a:t>m.m.</a:t>
            </a:r>
          </a:p>
        </p:txBody>
      </p:sp>
    </p:spTree>
    <p:extLst>
      <p:ext uri="{BB962C8B-B14F-4D97-AF65-F5344CB8AC3E}">
        <p14:creationId xmlns:p14="http://schemas.microsoft.com/office/powerpoint/2010/main" val="302017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Nätverkets lager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Har strikt begränsad funktion</a:t>
            </a:r>
          </a:p>
          <a:p>
            <a:r>
              <a:rPr lang="sv-SE" dirty="0"/>
              <a:t>Kommunicerar bara med övre och underliggande lager.</a:t>
            </a:r>
          </a:p>
          <a:p>
            <a:r>
              <a:rPr lang="sv-SE" dirty="0"/>
              <a:t>Förändringsbart. ”Lätt” att byta ut mjukvara i ett lager utan att det påverkar andra lager.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2104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1-</a:t>
            </a:r>
            <a:fld id="{E88E299F-2973-4700-A999-C46FA82B39B5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sv-SE" sz="4000" u="sng">
                <a:solidFill>
                  <a:schemeClr val="accent2"/>
                </a:solidFill>
                <a:latin typeface="Comic Sans MS" pitchFamily="66" charset="0"/>
              </a:rPr>
              <a:t>OSI Modellen</a:t>
            </a:r>
          </a:p>
        </p:txBody>
      </p:sp>
      <p:sp>
        <p:nvSpPr>
          <p:cNvPr id="67589" name="Rectangle 3"/>
          <p:cNvSpPr>
            <a:spLocks noChangeArrowheads="1"/>
          </p:cNvSpPr>
          <p:nvPr/>
        </p:nvSpPr>
        <p:spPr bwMode="auto">
          <a:xfrm>
            <a:off x="760413" y="1733550"/>
            <a:ext cx="3963987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sv-SE" sz="2000" b="1">
                <a:latin typeface="Comic Sans MS" pitchFamily="66" charset="0"/>
              </a:rPr>
              <a:t>Open System Interconnection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sv-SE" sz="2000">
                <a:latin typeface="Comic Sans MS" pitchFamily="66" charset="0"/>
              </a:rPr>
              <a:t>Togs fram av ISO 1980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sv-SE" sz="2000">
                <a:latin typeface="Comic Sans MS" pitchFamily="66" charset="0"/>
              </a:rPr>
              <a:t>Delade upp datakommunikation i 7 lager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sv-SE" sz="2000">
                <a:latin typeface="Comic Sans MS" pitchFamily="66" charset="0"/>
              </a:rPr>
              <a:t>Används idag som referens och för undervisning</a:t>
            </a:r>
          </a:p>
        </p:txBody>
      </p:sp>
      <p:pic>
        <p:nvPicPr>
          <p:cNvPr id="675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196975"/>
            <a:ext cx="2700337" cy="49688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92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1-</a:t>
            </a:r>
            <a:fld id="{75FA96A8-AEC5-495C-8CD9-D224C40D9617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1446213" y="304800"/>
            <a:ext cx="617537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sv-SE" sz="3600" u="sng">
                <a:solidFill>
                  <a:schemeClr val="accent2"/>
                </a:solidFill>
                <a:latin typeface="Comic Sans MS" pitchFamily="66" charset="0"/>
              </a:rPr>
              <a:t>OSI Modellen – Applikations lagret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1066800" y="1828800"/>
          <a:ext cx="222885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Bitmappsbild" r:id="rId4" imgW="2228571" imgH="3352381" progId="Paint.Picture">
                  <p:embed/>
                </p:oleObj>
              </mc:Choice>
              <mc:Fallback>
                <p:oleObj name="Bitmappsbild" r:id="rId4" imgW="2228571" imgH="33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222885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429000" y="1828800"/>
            <a:ext cx="53911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>
                <a:latin typeface="Times New Roman" pitchFamily="18" charset="0"/>
              </a:rPr>
              <a:t>Förser användarna (applikationerna) med nätverkstjänster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>
                <a:latin typeface="Times New Roman" pitchFamily="18" charset="0"/>
              </a:rPr>
              <a:t>T ex HTTP,SMTP,FTP</a:t>
            </a:r>
          </a:p>
          <a:p>
            <a:pPr>
              <a:spcBef>
                <a:spcPct val="50000"/>
              </a:spcBef>
            </a:pPr>
            <a:endParaRPr lang="en-GB" sz="24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7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1-</a:t>
            </a:r>
            <a:fld id="{25C8FE94-2349-4F33-9424-3D56C1EE65D4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914400" y="260350"/>
            <a:ext cx="79248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sv-SE" sz="3600" u="sng">
                <a:solidFill>
                  <a:schemeClr val="accent2"/>
                </a:solidFill>
                <a:latin typeface="Comic Sans MS" pitchFamily="66" charset="0"/>
              </a:rPr>
              <a:t>OSI Modellen – Presentationslagret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838200" y="1676400"/>
          <a:ext cx="2428875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Bitmappsbild" r:id="rId4" imgW="2200582" imgH="3561905" progId="Paint.Picture">
                  <p:embed/>
                </p:oleObj>
              </mc:Choice>
              <mc:Fallback>
                <p:oleObj name="Bitmappsbild" r:id="rId4" imgW="2200582" imgH="35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428875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3581400" y="1600200"/>
            <a:ext cx="51054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400" b="1" dirty="0">
                <a:latin typeface="Times New Roman" pitchFamily="18" charset="0"/>
              </a:rPr>
              <a:t>Översätter data till gemensam syntax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 dirty="0">
                <a:latin typeface="Times New Roman" pitchFamily="18" charset="0"/>
              </a:rPr>
              <a:t>ASCII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 dirty="0" err="1">
                <a:latin typeface="Times New Roman" pitchFamily="18" charset="0"/>
              </a:rPr>
              <a:t>Encoding</a:t>
            </a:r>
            <a:r>
              <a:rPr lang="sv-SE" sz="2400" b="1" dirty="0">
                <a:latin typeface="Times New Roman" pitchFamily="18" charset="0"/>
              </a:rPr>
              <a:t> and </a:t>
            </a:r>
            <a:r>
              <a:rPr lang="sv-SE" sz="2400" b="1" dirty="0" err="1">
                <a:latin typeface="Times New Roman" pitchFamily="18" charset="0"/>
              </a:rPr>
              <a:t>decoding</a:t>
            </a:r>
            <a:endParaRPr lang="sv-SE" sz="2400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 dirty="0">
                <a:latin typeface="Times New Roman" pitchFamily="18" charset="0"/>
              </a:rPr>
              <a:t>Kryptering</a:t>
            </a:r>
          </a:p>
        </p:txBody>
      </p:sp>
    </p:spTree>
    <p:extLst>
      <p:ext uri="{BB962C8B-B14F-4D97-AF65-F5344CB8AC3E}">
        <p14:creationId xmlns:p14="http://schemas.microsoft.com/office/powerpoint/2010/main" val="3059740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1-</a:t>
            </a:r>
            <a:fld id="{478589F8-6119-4AFB-A0EA-83D9CC2E69F8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sv-SE" sz="3600" u="sng">
                <a:solidFill>
                  <a:schemeClr val="accent2"/>
                </a:solidFill>
                <a:latin typeface="Comic Sans MS" pitchFamily="66" charset="0"/>
              </a:rPr>
              <a:t>OSI Modellen – Session lagret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1066800" y="1676400"/>
          <a:ext cx="2486025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Bitmappsbild" r:id="rId4" imgW="2257740" imgH="3648584" progId="Paint.Picture">
                  <p:embed/>
                </p:oleObj>
              </mc:Choice>
              <mc:Fallback>
                <p:oleObj name="Bitmappsbild" r:id="rId4" imgW="2257740" imgH="364858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2486025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3810000" y="1676400"/>
            <a:ext cx="4953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 dirty="0">
                <a:latin typeface="Times New Roman" pitchFamily="18" charset="0"/>
              </a:rPr>
              <a:t>Initierar kommunikation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 dirty="0">
                <a:latin typeface="Times New Roman" pitchFamily="18" charset="0"/>
              </a:rPr>
              <a:t>Etablerar, upprätthåller och  synkroniserar dialog mellan enheter</a:t>
            </a:r>
          </a:p>
        </p:txBody>
      </p:sp>
    </p:spTree>
    <p:extLst>
      <p:ext uri="{BB962C8B-B14F-4D97-AF65-F5344CB8AC3E}">
        <p14:creationId xmlns:p14="http://schemas.microsoft.com/office/powerpoint/2010/main" val="82109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1-</a:t>
            </a:r>
            <a:fld id="{D522B04C-4AB0-4B6F-9F0C-CD42FE724C71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sv-SE" sz="3600" u="sng">
                <a:solidFill>
                  <a:schemeClr val="accent2"/>
                </a:solidFill>
                <a:latin typeface="Comic Sans MS" pitchFamily="66" charset="0"/>
              </a:rPr>
              <a:t>OSI Modellen – Transport lagret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1143000" y="1600200"/>
          <a:ext cx="22479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Bitmappsbild" r:id="rId4" imgW="2247619" imgH="3666667" progId="Paint.Picture">
                  <p:embed/>
                </p:oleObj>
              </mc:Choice>
              <mc:Fallback>
                <p:oleObj name="Bitmappsbild" r:id="rId4" imgW="2247619" imgH="36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22479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581400" y="1676400"/>
            <a:ext cx="50292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 dirty="0" err="1">
                <a:latin typeface="Times New Roman" pitchFamily="18" charset="0"/>
              </a:rPr>
              <a:t>Addresserar</a:t>
            </a:r>
            <a:r>
              <a:rPr lang="sv-SE" sz="2400" b="1" dirty="0">
                <a:latin typeface="Times New Roman" pitchFamily="18" charset="0"/>
              </a:rPr>
              <a:t> rätt </a:t>
            </a:r>
            <a:r>
              <a:rPr lang="sv-SE" sz="2400" b="1" dirty="0" err="1">
                <a:latin typeface="Times New Roman" pitchFamily="18" charset="0"/>
              </a:rPr>
              <a:t>Nätvreksapplikatons</a:t>
            </a:r>
            <a:r>
              <a:rPr lang="sv-SE" sz="2400" b="1" dirty="0">
                <a:latin typeface="Times New Roman" pitchFamily="18" charset="0"/>
              </a:rPr>
              <a:t> process.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 dirty="0">
                <a:latin typeface="Times New Roman" pitchFamily="18" charset="0"/>
              </a:rPr>
              <a:t>Flödeskontroll (</a:t>
            </a:r>
            <a:r>
              <a:rPr lang="sv-SE" sz="2400" b="1" dirty="0" err="1">
                <a:latin typeface="Times New Roman" pitchFamily="18" charset="0"/>
              </a:rPr>
              <a:t>sliding</a:t>
            </a:r>
            <a:r>
              <a:rPr lang="sv-SE" sz="2400" b="1" dirty="0">
                <a:latin typeface="Times New Roman" pitchFamily="18" charset="0"/>
              </a:rPr>
              <a:t> </a:t>
            </a:r>
            <a:r>
              <a:rPr lang="sv-SE" sz="2400" b="1" dirty="0" err="1">
                <a:latin typeface="Times New Roman" pitchFamily="18" charset="0"/>
              </a:rPr>
              <a:t>windows</a:t>
            </a:r>
            <a:r>
              <a:rPr lang="sv-SE" sz="2400" b="1" dirty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 dirty="0">
                <a:latin typeface="Times New Roman" pitchFamily="18" charset="0"/>
              </a:rPr>
              <a:t>Felhantering(</a:t>
            </a:r>
            <a:r>
              <a:rPr lang="sv-SE" sz="2400" b="1" dirty="0" err="1">
                <a:latin typeface="Times New Roman" pitchFamily="18" charset="0"/>
              </a:rPr>
              <a:t>Acknowledgements</a:t>
            </a:r>
            <a:r>
              <a:rPr lang="sv-SE" sz="2400" b="1" dirty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 dirty="0">
                <a:latin typeface="Times New Roman" pitchFamily="18" charset="0"/>
              </a:rPr>
              <a:t>TCP/UDP</a:t>
            </a:r>
          </a:p>
          <a:p>
            <a:endParaRPr lang="en-US" sz="2400" dirty="0">
              <a:latin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</a:rPr>
              <a:t> </a:t>
            </a:r>
            <a:endParaRPr lang="en-US" sz="2400" b="1" dirty="0">
              <a:latin typeface="Times New Roman" pitchFamily="18" charset="0"/>
            </a:endParaRPr>
          </a:p>
          <a:p>
            <a:endParaRPr lang="sv-SE" sz="2400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24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1-</a:t>
            </a:r>
            <a:fld id="{AD604AAA-4763-405D-9928-82F30DB5AF2F}" type="slidenum">
              <a:rPr lang="en-US" smtClean="0">
                <a:latin typeface="Times New Roman" pitchFamily="18" charset="0"/>
              </a:rPr>
              <a:pPr/>
              <a:t>17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sv-SE" sz="3600" u="sng">
                <a:solidFill>
                  <a:schemeClr val="accent2"/>
                </a:solidFill>
                <a:latin typeface="Comic Sans MS" pitchFamily="66" charset="0"/>
              </a:rPr>
              <a:t>OSI Modellen – Nätverks lagret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990600" y="1676400"/>
          <a:ext cx="238125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Bitmappsbild" r:id="rId4" imgW="2228571" imgH="3580952" progId="Paint.Picture">
                  <p:embed/>
                </p:oleObj>
              </mc:Choice>
              <mc:Fallback>
                <p:oleObj name="Bitmappsbild" r:id="rId4" imgW="2228571" imgH="35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238125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3733800" y="1600200"/>
            <a:ext cx="4572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 dirty="0" err="1">
                <a:latin typeface="Times New Roman" pitchFamily="18" charset="0"/>
              </a:rPr>
              <a:t>Path</a:t>
            </a:r>
            <a:r>
              <a:rPr lang="sv-SE" sz="2400" b="1" dirty="0">
                <a:latin typeface="Times New Roman" pitchFamily="18" charset="0"/>
              </a:rPr>
              <a:t> </a:t>
            </a:r>
            <a:r>
              <a:rPr lang="sv-SE" sz="2400" b="1" dirty="0" err="1">
                <a:latin typeface="Times New Roman" pitchFamily="18" charset="0"/>
              </a:rPr>
              <a:t>selection</a:t>
            </a:r>
            <a:endParaRPr lang="sv-SE" sz="2400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 dirty="0">
                <a:latin typeface="Times New Roman" pitchFamily="18" charset="0"/>
              </a:rPr>
              <a:t>Flyttar data mellan nätverk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 dirty="0" err="1">
                <a:latin typeface="Times New Roman" pitchFamily="18" charset="0"/>
              </a:rPr>
              <a:t>Routing</a:t>
            </a:r>
            <a:endParaRPr lang="sv-SE" sz="2400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 dirty="0">
                <a:latin typeface="Times New Roman" pitchFamily="18" charset="0"/>
              </a:rPr>
              <a:t>Logisk adressering (IP-nummer)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 dirty="0">
                <a:latin typeface="Times New Roman" pitchFamily="18" charset="0"/>
              </a:rPr>
              <a:t>Routrar</a:t>
            </a:r>
          </a:p>
        </p:txBody>
      </p:sp>
    </p:spTree>
    <p:extLst>
      <p:ext uri="{BB962C8B-B14F-4D97-AF65-F5344CB8AC3E}">
        <p14:creationId xmlns:p14="http://schemas.microsoft.com/office/powerpoint/2010/main" val="24607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1-</a:t>
            </a:r>
            <a:fld id="{EAE02989-64C1-4A75-939F-C20BE5A18A17}" type="slidenum">
              <a:rPr lang="en-US" smtClean="0">
                <a:latin typeface="Times New Roman" pitchFamily="18" charset="0"/>
              </a:rPr>
              <a:pPr/>
              <a:t>18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sv-SE" sz="3600" u="sng">
                <a:solidFill>
                  <a:schemeClr val="accent2"/>
                </a:solidFill>
                <a:latin typeface="Comic Sans MS" pitchFamily="66" charset="0"/>
              </a:rPr>
              <a:t>OSI Modellen – Datalänk lagret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914400" y="1676400"/>
          <a:ext cx="2409825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Bitmappsbild" r:id="rId4" imgW="2257740" imgH="3619048" progId="Paint.Picture">
                  <p:embed/>
                </p:oleObj>
              </mc:Choice>
              <mc:Fallback>
                <p:oleObj name="Bitmappsbild" r:id="rId4" imgW="2257740" imgH="36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2409825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3505200" y="1524000"/>
            <a:ext cx="5181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 dirty="0">
                <a:latin typeface="Times New Roman" pitchFamily="18" charset="0"/>
              </a:rPr>
              <a:t>Identifierar datorer på det lokala nätverket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 dirty="0">
                <a:latin typeface="Times New Roman" pitchFamily="18" charset="0"/>
              </a:rPr>
              <a:t>Fysisk adressering (MAC-adresser)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 dirty="0" err="1">
                <a:latin typeface="Times New Roman" pitchFamily="18" charset="0"/>
              </a:rPr>
              <a:t>Frames</a:t>
            </a:r>
            <a:r>
              <a:rPr lang="sv-SE" sz="2400" b="1" dirty="0">
                <a:latin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 dirty="0">
                <a:latin typeface="Times New Roman" pitchFamily="18" charset="0"/>
              </a:rPr>
              <a:t>Switchar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977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1-</a:t>
            </a:r>
            <a:fld id="{C0700DA8-7CB2-4AB4-A68A-DFF0D79A257A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sv-SE" sz="4000" u="sng">
                <a:solidFill>
                  <a:schemeClr val="accent2"/>
                </a:solidFill>
                <a:latin typeface="Comic Sans MS" pitchFamily="66" charset="0"/>
              </a:rPr>
              <a:t>OSI Modellen – Fysiska lagret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762000" y="1600200"/>
          <a:ext cx="25146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Bitmappsbild" r:id="rId4" imgW="2228571" imgH="3638095" progId="Paint.Picture">
                  <p:embed/>
                </p:oleObj>
              </mc:Choice>
              <mc:Fallback>
                <p:oleObj name="Bitmappsbild" r:id="rId4" imgW="2228571" imgH="36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25146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3352800" y="1676400"/>
            <a:ext cx="4572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 dirty="0">
                <a:latin typeface="Times New Roman" pitchFamily="18" charset="0"/>
              </a:rPr>
              <a:t>Kontakttyper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 dirty="0">
                <a:latin typeface="Times New Roman" pitchFamily="18" charset="0"/>
              </a:rPr>
              <a:t>Definierar nätverkets fysiska struktur, mekaniska och elektriska specifikationer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b="1" dirty="0">
                <a:latin typeface="Times New Roman" pitchFamily="18" charset="0"/>
              </a:rPr>
              <a:t>Hubbar och kabel </a:t>
            </a:r>
          </a:p>
        </p:txBody>
      </p:sp>
    </p:spTree>
    <p:extLst>
      <p:ext uri="{BB962C8B-B14F-4D97-AF65-F5344CB8AC3E}">
        <p14:creationId xmlns:p14="http://schemas.microsoft.com/office/powerpoint/2010/main" val="9432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Nätverk</a:t>
            </a:r>
          </a:p>
        </p:txBody>
      </p:sp>
      <p:pic>
        <p:nvPicPr>
          <p:cNvPr id="1026" name="Picture 2" descr="http://www.webopedia.com/imagesvr_ce/4818/network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34090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r3d.org/wp-content/uploads/2006/10/network-curr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7704856" cy="42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0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1-</a:t>
            </a:r>
            <a:fld id="{DD814C15-588F-4EED-902B-577CC5CCA1FF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>
              <a:latin typeface="Times New Roman" pitchFamily="18" charset="0"/>
            </a:endParaRPr>
          </a:p>
        </p:txBody>
      </p:sp>
      <p:pic>
        <p:nvPicPr>
          <p:cNvPr id="69636" name="Picture 2" descr="osi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08050"/>
            <a:ext cx="5832475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008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2" descr="osi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7" y="1704988"/>
            <a:ext cx="2382158" cy="30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3"/>
          <p:cNvSpPr>
            <a:spLocks noChangeArrowheads="1"/>
          </p:cNvSpPr>
          <p:nvPr/>
        </p:nvSpPr>
        <p:spPr bwMode="auto">
          <a:xfrm>
            <a:off x="363538" y="598832"/>
            <a:ext cx="248027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sv-SE" sz="2800" dirty="0">
                <a:solidFill>
                  <a:schemeClr val="tx2"/>
                </a:solidFill>
              </a:rPr>
              <a:t>OSI Modellen </a:t>
            </a:r>
          </a:p>
          <a:p>
            <a:pPr eaLnBrk="1" hangingPunct="1"/>
            <a:r>
              <a:rPr lang="sv-SE" sz="2800" dirty="0">
                <a:solidFill>
                  <a:schemeClr val="tx2"/>
                </a:solidFill>
              </a:rPr>
              <a:t>modifierad</a:t>
            </a: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3174208" y="1763713"/>
            <a:ext cx="6000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/>
              <a:t>App</a:t>
            </a:r>
          </a:p>
        </p:txBody>
      </p:sp>
      <p:sp>
        <p:nvSpPr>
          <p:cNvPr id="70663" name="Text Box 5"/>
          <p:cNvSpPr txBox="1">
            <a:spLocks noChangeArrowheads="1"/>
          </p:cNvSpPr>
          <p:nvPr/>
        </p:nvSpPr>
        <p:spPr bwMode="auto">
          <a:xfrm>
            <a:off x="4874420" y="1735138"/>
            <a:ext cx="6000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/>
              <a:t>App</a:t>
            </a:r>
          </a:p>
        </p:txBody>
      </p:sp>
      <p:sp>
        <p:nvSpPr>
          <p:cNvPr id="70664" name="Text Box 6"/>
          <p:cNvSpPr txBox="1">
            <a:spLocks noChangeArrowheads="1"/>
          </p:cNvSpPr>
          <p:nvPr/>
        </p:nvSpPr>
        <p:spPr bwMode="auto">
          <a:xfrm>
            <a:off x="3236120" y="2490788"/>
            <a:ext cx="650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/>
              <a:t>TCP</a:t>
            </a:r>
          </a:p>
        </p:txBody>
      </p:sp>
      <p:sp>
        <p:nvSpPr>
          <p:cNvPr id="70665" name="Text Box 7"/>
          <p:cNvSpPr txBox="1">
            <a:spLocks noChangeArrowheads="1"/>
          </p:cNvSpPr>
          <p:nvPr/>
        </p:nvSpPr>
        <p:spPr bwMode="auto">
          <a:xfrm>
            <a:off x="4795045" y="2479675"/>
            <a:ext cx="6762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/>
              <a:t>UDP</a:t>
            </a:r>
          </a:p>
        </p:txBody>
      </p:sp>
      <p:sp>
        <p:nvSpPr>
          <p:cNvPr id="70666" name="Text Box 8"/>
          <p:cNvSpPr txBox="1">
            <a:spLocks noChangeArrowheads="1"/>
          </p:cNvSpPr>
          <p:nvPr/>
        </p:nvSpPr>
        <p:spPr bwMode="auto">
          <a:xfrm>
            <a:off x="4048920" y="3124200"/>
            <a:ext cx="4095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/>
              <a:t>IP</a:t>
            </a:r>
          </a:p>
        </p:txBody>
      </p:sp>
      <p:sp>
        <p:nvSpPr>
          <p:cNvPr id="70667" name="Text Box 9"/>
          <p:cNvSpPr txBox="1">
            <a:spLocks noChangeArrowheads="1"/>
          </p:cNvSpPr>
          <p:nvPr/>
        </p:nvSpPr>
        <p:spPr bwMode="auto">
          <a:xfrm>
            <a:off x="3767933" y="4376738"/>
            <a:ext cx="10445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/>
              <a:t>Physical</a:t>
            </a:r>
          </a:p>
        </p:txBody>
      </p:sp>
      <p:sp>
        <p:nvSpPr>
          <p:cNvPr id="70668" name="Line 10"/>
          <p:cNvSpPr>
            <a:spLocks noChangeShapeType="1"/>
          </p:cNvSpPr>
          <p:nvPr/>
        </p:nvSpPr>
        <p:spPr bwMode="auto">
          <a:xfrm>
            <a:off x="3471070" y="2144713"/>
            <a:ext cx="4445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0669" name="Line 11"/>
          <p:cNvSpPr>
            <a:spLocks noChangeShapeType="1"/>
          </p:cNvSpPr>
          <p:nvPr/>
        </p:nvSpPr>
        <p:spPr bwMode="auto">
          <a:xfrm flipH="1">
            <a:off x="5107783" y="2111375"/>
            <a:ext cx="555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0670" name="Line 12"/>
          <p:cNvSpPr>
            <a:spLocks noChangeShapeType="1"/>
          </p:cNvSpPr>
          <p:nvPr/>
        </p:nvSpPr>
        <p:spPr bwMode="auto">
          <a:xfrm>
            <a:off x="3572670" y="2867025"/>
            <a:ext cx="5969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0671" name="Line 13"/>
          <p:cNvSpPr>
            <a:spLocks noChangeShapeType="1"/>
          </p:cNvSpPr>
          <p:nvPr/>
        </p:nvSpPr>
        <p:spPr bwMode="auto">
          <a:xfrm flipH="1">
            <a:off x="4339433" y="2855913"/>
            <a:ext cx="779462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0672" name="Line 14"/>
          <p:cNvSpPr>
            <a:spLocks noChangeShapeType="1"/>
          </p:cNvSpPr>
          <p:nvPr/>
        </p:nvSpPr>
        <p:spPr bwMode="auto">
          <a:xfrm>
            <a:off x="4248945" y="35115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0673" name="Line 15"/>
          <p:cNvSpPr>
            <a:spLocks noChangeShapeType="1"/>
          </p:cNvSpPr>
          <p:nvPr/>
        </p:nvSpPr>
        <p:spPr bwMode="auto">
          <a:xfrm flipH="1">
            <a:off x="2382837" y="1920525"/>
            <a:ext cx="791371" cy="6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0674" name="Line 16"/>
          <p:cNvSpPr>
            <a:spLocks noChangeShapeType="1"/>
          </p:cNvSpPr>
          <p:nvPr/>
        </p:nvSpPr>
        <p:spPr bwMode="auto">
          <a:xfrm flipH="1" flipV="1">
            <a:off x="2381250" y="2560638"/>
            <a:ext cx="854870" cy="1206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0675" name="Line 17"/>
          <p:cNvSpPr>
            <a:spLocks noChangeShapeType="1"/>
          </p:cNvSpPr>
          <p:nvPr/>
        </p:nvSpPr>
        <p:spPr bwMode="auto">
          <a:xfrm flipH="1" flipV="1">
            <a:off x="2381250" y="3104799"/>
            <a:ext cx="1667670" cy="2225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0676" name="Line 18"/>
          <p:cNvSpPr>
            <a:spLocks noChangeShapeType="1"/>
          </p:cNvSpPr>
          <p:nvPr/>
        </p:nvSpPr>
        <p:spPr bwMode="auto">
          <a:xfrm flipH="1" flipV="1">
            <a:off x="2351088" y="3668711"/>
            <a:ext cx="1416845" cy="908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0677" name="Line 19"/>
          <p:cNvSpPr>
            <a:spLocks noChangeShapeType="1"/>
          </p:cNvSpPr>
          <p:nvPr/>
        </p:nvSpPr>
        <p:spPr bwMode="auto">
          <a:xfrm flipH="1" flipV="1">
            <a:off x="2381250" y="4243737"/>
            <a:ext cx="1386683" cy="333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0678" name="Rectangle 20"/>
          <p:cNvSpPr>
            <a:spLocks noChangeArrowheads="1"/>
          </p:cNvSpPr>
          <p:nvPr/>
        </p:nvSpPr>
        <p:spPr bwMode="auto">
          <a:xfrm>
            <a:off x="3723193" y="595076"/>
            <a:ext cx="155844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v-SE" sz="2800" dirty="0">
                <a:solidFill>
                  <a:schemeClr val="tx2"/>
                </a:solidFill>
              </a:rPr>
              <a:t>TCP/IP </a:t>
            </a:r>
          </a:p>
          <a:p>
            <a:pPr eaLnBrk="1" hangingPunct="1"/>
            <a:r>
              <a:rPr lang="sv-SE" sz="2800" dirty="0">
                <a:solidFill>
                  <a:schemeClr val="tx2"/>
                </a:solidFill>
              </a:rPr>
              <a:t>modellen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467D1CCC-6F89-4FD3-85BE-62C189432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195" y="1827187"/>
            <a:ext cx="131318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 dirty="0" err="1"/>
              <a:t>Application</a:t>
            </a:r>
            <a:endParaRPr lang="sv-SE" dirty="0"/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43807623-DF19-496C-89DA-9B918355B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023" y="2550530"/>
            <a:ext cx="116352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 dirty="0"/>
              <a:t>Transport</a:t>
            </a: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id="{F48AAC7F-0E70-4056-87CA-B1A089313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319" y="3244544"/>
            <a:ext cx="96693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 dirty="0"/>
              <a:t>Internet</a:t>
            </a: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8DB7A263-7893-4E3F-AD79-4E735BD00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014" y="3978952"/>
            <a:ext cx="187954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 dirty="0"/>
              <a:t>Host-</a:t>
            </a:r>
            <a:r>
              <a:rPr lang="sv-SE" dirty="0" err="1"/>
              <a:t>to</a:t>
            </a:r>
            <a:r>
              <a:rPr lang="sv-SE" dirty="0"/>
              <a:t>-</a:t>
            </a:r>
            <a:r>
              <a:rPr lang="sv-SE" dirty="0" err="1"/>
              <a:t>Network</a:t>
            </a:r>
            <a:endParaRPr lang="sv-SE" dirty="0"/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1A791E26-571F-448A-94E2-996FC1A75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387" y="2196519"/>
            <a:ext cx="0" cy="35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8" name="Line 12">
            <a:extLst>
              <a:ext uri="{FF2B5EF4-FFF2-40B4-BE49-F238E27FC236}">
                <a16:creationId xmlns:a16="http://schemas.microsoft.com/office/drawing/2014/main" id="{CE3A4892-EF18-4211-A526-C57614C5C6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4784" y="2919862"/>
            <a:ext cx="0" cy="3098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9" name="Line 14">
            <a:extLst>
              <a:ext uri="{FF2B5EF4-FFF2-40B4-BE49-F238E27FC236}">
                <a16:creationId xmlns:a16="http://schemas.microsoft.com/office/drawing/2014/main" id="{5A8492E9-0BEC-43D5-A81A-C41F3CFA4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6945" y="3613876"/>
            <a:ext cx="0" cy="3650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9D8F00D8-1CD1-4D28-A445-63B4FE421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7130"/>
            <a:ext cx="21176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v-SE" sz="2800" dirty="0">
                <a:solidFill>
                  <a:schemeClr val="tx2"/>
                </a:solidFill>
              </a:rPr>
              <a:t>Bokens</a:t>
            </a:r>
            <a:r>
              <a:rPr lang="sv-SE" sz="4400" dirty="0">
                <a:solidFill>
                  <a:schemeClr val="tx2"/>
                </a:solidFill>
              </a:rPr>
              <a:t> </a:t>
            </a:r>
          </a:p>
          <a:p>
            <a:pPr eaLnBrk="1" hangingPunct="1"/>
            <a:r>
              <a:rPr lang="sv-SE" sz="2800" dirty="0">
                <a:solidFill>
                  <a:schemeClr val="tx2"/>
                </a:solidFill>
              </a:rPr>
              <a:t>benämningar</a:t>
            </a: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8E7459A4-AFA4-48CA-8796-DCE6DA8F99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40458" y="1906538"/>
            <a:ext cx="854870" cy="1206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2" name="Line 17">
            <a:extLst>
              <a:ext uri="{FF2B5EF4-FFF2-40B4-BE49-F238E27FC236}">
                <a16:creationId xmlns:a16="http://schemas.microsoft.com/office/drawing/2014/main" id="{1754C45E-C1F2-41BA-BC11-F5138E5496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71320" y="2681286"/>
            <a:ext cx="103170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3" name="Line 18">
            <a:extLst>
              <a:ext uri="{FF2B5EF4-FFF2-40B4-BE49-F238E27FC236}">
                <a16:creationId xmlns:a16="http://schemas.microsoft.com/office/drawing/2014/main" id="{20C5FC45-6437-4063-98E0-18FC40B5C6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58495" y="3296099"/>
            <a:ext cx="2142824" cy="122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4" name="Line 19">
            <a:extLst>
              <a:ext uri="{FF2B5EF4-FFF2-40B4-BE49-F238E27FC236}">
                <a16:creationId xmlns:a16="http://schemas.microsoft.com/office/drawing/2014/main" id="{7A30FA89-D224-4317-A8D5-E9F06DD878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2506" y="4200511"/>
            <a:ext cx="1332497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4621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1-</a:t>
            </a:r>
            <a:fld id="{941EA5D6-4DDC-46FE-A755-67FD1FF15A41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0673" name="Line 15"/>
          <p:cNvSpPr>
            <a:spLocks noChangeShapeType="1"/>
          </p:cNvSpPr>
          <p:nvPr/>
        </p:nvSpPr>
        <p:spPr bwMode="auto">
          <a:xfrm flipH="1">
            <a:off x="3240086" y="2800350"/>
            <a:ext cx="25438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0674" name="Line 16"/>
          <p:cNvSpPr>
            <a:spLocks noChangeShapeType="1"/>
          </p:cNvSpPr>
          <p:nvPr/>
        </p:nvSpPr>
        <p:spPr bwMode="auto">
          <a:xfrm flipH="1" flipV="1">
            <a:off x="3235325" y="3460750"/>
            <a:ext cx="2623454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0675" name="Line 17"/>
          <p:cNvSpPr>
            <a:spLocks noChangeShapeType="1"/>
          </p:cNvSpPr>
          <p:nvPr/>
        </p:nvSpPr>
        <p:spPr bwMode="auto">
          <a:xfrm flipH="1">
            <a:off x="2206707" y="4160837"/>
            <a:ext cx="37503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0677" name="Line 19"/>
          <p:cNvSpPr>
            <a:spLocks noChangeShapeType="1"/>
          </p:cNvSpPr>
          <p:nvPr/>
        </p:nvSpPr>
        <p:spPr bwMode="auto">
          <a:xfrm flipH="1">
            <a:off x="2560722" y="4941169"/>
            <a:ext cx="2940048" cy="3927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0678" name="Rectangle 20"/>
          <p:cNvSpPr>
            <a:spLocks noChangeArrowheads="1"/>
          </p:cNvSpPr>
          <p:nvPr/>
        </p:nvSpPr>
        <p:spPr bwMode="auto">
          <a:xfrm>
            <a:off x="861303" y="667921"/>
            <a:ext cx="2452688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v-SE" sz="4400" dirty="0">
                <a:solidFill>
                  <a:schemeClr val="tx2"/>
                </a:solidFill>
              </a:rPr>
              <a:t>TCP/IP </a:t>
            </a:r>
          </a:p>
          <a:p>
            <a:pPr eaLnBrk="1" hangingPunct="1"/>
            <a:r>
              <a:rPr lang="sv-SE" sz="4400" dirty="0">
                <a:solidFill>
                  <a:schemeClr val="tx2"/>
                </a:solidFill>
              </a:rPr>
              <a:t>modellen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922422" y="2612231"/>
            <a:ext cx="6000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/>
              <a:t>App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2622634" y="2583656"/>
            <a:ext cx="6000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/>
              <a:t>App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984334" y="3339306"/>
            <a:ext cx="650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 dirty="0"/>
              <a:t>TCP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2543259" y="3328193"/>
            <a:ext cx="6762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/>
              <a:t>UDP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1797134" y="3972718"/>
            <a:ext cx="4095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/>
              <a:t>IP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1516147" y="5225256"/>
            <a:ext cx="10445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/>
              <a:t>Physical</a:t>
            </a: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1219284" y="2993231"/>
            <a:ext cx="4445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H="1">
            <a:off x="2855997" y="2959893"/>
            <a:ext cx="555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320884" y="3715543"/>
            <a:ext cx="5969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 flipH="1">
            <a:off x="2087647" y="3704431"/>
            <a:ext cx="779462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1997159" y="436006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1718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Host-</a:t>
            </a:r>
            <a:r>
              <a:rPr lang="sv-SE" dirty="0" err="1"/>
              <a:t>to</a:t>
            </a:r>
            <a:r>
              <a:rPr lang="sv-SE" dirty="0"/>
              <a:t>-</a:t>
            </a:r>
            <a:r>
              <a:rPr lang="sv-SE" dirty="0" err="1"/>
              <a:t>Network</a:t>
            </a:r>
            <a:r>
              <a:rPr lang="sv-SE" dirty="0"/>
              <a:t> </a:t>
            </a:r>
            <a:r>
              <a:rPr lang="sv-SE" dirty="0" err="1"/>
              <a:t>Layer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Som java programmerare befinner du dig inte här. (nätverkssladden kan åka ur men annars inte)</a:t>
            </a:r>
          </a:p>
          <a:p>
            <a:r>
              <a:rPr lang="sv-SE" dirty="0"/>
              <a:t>Definierar hur ett specifikt interface skickar paket till lokala nätverk och världen.</a:t>
            </a:r>
          </a:p>
          <a:p>
            <a:pPr lvl="1"/>
            <a:r>
              <a:rPr lang="sv-SE" dirty="0"/>
              <a:t>Spänningsnivåer, tolkning av signaler (vad är ett vad är noll?), sändningshastighet, konvertering analog -&gt; digital och tvärtom, m.m.</a:t>
            </a:r>
          </a:p>
          <a:p>
            <a:r>
              <a:rPr lang="sv-SE" dirty="0"/>
              <a:t>Ex Ethernet, </a:t>
            </a:r>
            <a:r>
              <a:rPr lang="sv-SE" dirty="0" err="1"/>
              <a:t>WiFi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6724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Internet </a:t>
            </a:r>
            <a:r>
              <a:rPr lang="sv-SE" dirty="0" err="1"/>
              <a:t>Layer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Definierar hur bitar och bytes sätts ihop till paket.</a:t>
            </a:r>
          </a:p>
          <a:p>
            <a:r>
              <a:rPr lang="sv-SE" dirty="0"/>
              <a:t>Adresseringen (IP adresser) </a:t>
            </a:r>
          </a:p>
          <a:p>
            <a:r>
              <a:rPr lang="sv-SE" dirty="0"/>
              <a:t>Internet </a:t>
            </a:r>
            <a:r>
              <a:rPr lang="sv-SE" dirty="0" err="1"/>
              <a:t>Protocol</a:t>
            </a:r>
            <a:r>
              <a:rPr lang="sv-SE" dirty="0"/>
              <a:t> (IP), </a:t>
            </a:r>
            <a:r>
              <a:rPr lang="sv-SE" sz="2000" dirty="0" err="1"/>
              <a:t>ipx</a:t>
            </a:r>
            <a:r>
              <a:rPr lang="sv-SE" sz="2000" dirty="0"/>
              <a:t> (Novell), </a:t>
            </a:r>
            <a:r>
              <a:rPr lang="sv-SE" sz="2000" dirty="0" err="1"/>
              <a:t>NetBEUI</a:t>
            </a:r>
            <a:r>
              <a:rPr lang="sv-SE" sz="2000" dirty="0"/>
              <a:t> (Microsoft)</a:t>
            </a:r>
          </a:p>
          <a:p>
            <a:pPr lvl="1"/>
            <a:r>
              <a:rPr lang="sv-SE" dirty="0"/>
              <a:t>Java förstår bara IP.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60346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Network</a:t>
            </a:r>
            <a:r>
              <a:rPr lang="sv-SE" dirty="0"/>
              <a:t> och Data-</a:t>
            </a:r>
            <a:r>
              <a:rPr lang="sv-SE" dirty="0" err="1"/>
              <a:t>link</a:t>
            </a:r>
            <a:r>
              <a:rPr lang="sv-SE" dirty="0"/>
              <a:t> </a:t>
            </a:r>
            <a:r>
              <a:rPr lang="sv-SE" dirty="0" err="1"/>
              <a:t>Layer</a:t>
            </a:r>
            <a:endParaRPr lang="sv-SE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17605" y="2401872"/>
            <a:ext cx="108234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 dirty="0" err="1"/>
              <a:t>NetBEUI</a:t>
            </a:r>
            <a:endParaRPr lang="sv-SE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247979" y="4289889"/>
            <a:ext cx="133889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 dirty="0"/>
              <a:t>Token Ring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 flipV="1">
            <a:off x="1860070" y="2741375"/>
            <a:ext cx="2387909" cy="154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2724086" y="2771204"/>
            <a:ext cx="974067" cy="1501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H="1" flipV="1">
            <a:off x="1860070" y="2741375"/>
            <a:ext cx="839721" cy="1530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H="1">
            <a:off x="4716016" y="2784078"/>
            <a:ext cx="1109984" cy="15058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684973" y="2372044"/>
            <a:ext cx="40267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 dirty="0"/>
              <a:t>IP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419872" y="2398990"/>
            <a:ext cx="55656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 dirty="0"/>
              <a:t>IPX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195736" y="4272315"/>
            <a:ext cx="10567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 dirty="0"/>
              <a:t>Ethernet</a:t>
            </a: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 flipH="1">
            <a:off x="2843808" y="2784078"/>
            <a:ext cx="2982192" cy="14882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flipH="1" flipV="1">
            <a:off x="3698153" y="2784078"/>
            <a:ext cx="657823" cy="1505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0103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Internet </a:t>
            </a:r>
            <a:r>
              <a:rPr lang="sv-SE" dirty="0" err="1"/>
              <a:t>Layer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3096"/>
          </a:xfrm>
        </p:spPr>
        <p:txBody>
          <a:bodyPr>
            <a:normAutofit fontScale="77500" lnSpcReduction="20000"/>
          </a:bodyPr>
          <a:lstStyle/>
          <a:p>
            <a:r>
              <a:rPr lang="sv-SE" dirty="0"/>
              <a:t>IPv4 </a:t>
            </a:r>
            <a:r>
              <a:rPr lang="sv-SE" dirty="0" err="1"/>
              <a:t>header</a:t>
            </a:r>
            <a:endParaRPr lang="sv-SE" dirty="0"/>
          </a:p>
          <a:p>
            <a:pPr lvl="1"/>
            <a:r>
              <a:rPr lang="sv-SE" dirty="0"/>
              <a:t>Version </a:t>
            </a:r>
            <a:r>
              <a:rPr lang="sv-SE" dirty="0" err="1"/>
              <a:t>number</a:t>
            </a:r>
            <a:endParaRPr lang="sv-SE" dirty="0"/>
          </a:p>
          <a:p>
            <a:pPr lvl="1"/>
            <a:r>
              <a:rPr lang="sv-SE" dirty="0" err="1"/>
              <a:t>Header</a:t>
            </a:r>
            <a:r>
              <a:rPr lang="sv-SE" dirty="0"/>
              <a:t> </a:t>
            </a:r>
            <a:r>
              <a:rPr lang="sv-SE" dirty="0" err="1"/>
              <a:t>length</a:t>
            </a:r>
            <a:endParaRPr lang="sv-SE" dirty="0"/>
          </a:p>
          <a:p>
            <a:pPr lvl="1"/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service</a:t>
            </a:r>
          </a:p>
          <a:p>
            <a:pPr lvl="1"/>
            <a:r>
              <a:rPr lang="sv-SE" dirty="0" err="1"/>
              <a:t>Datagram</a:t>
            </a:r>
            <a:r>
              <a:rPr lang="sv-SE" dirty="0"/>
              <a:t> </a:t>
            </a:r>
            <a:r>
              <a:rPr lang="sv-SE" dirty="0" err="1"/>
              <a:t>length</a:t>
            </a:r>
            <a:endParaRPr lang="sv-SE" dirty="0"/>
          </a:p>
          <a:p>
            <a:pPr lvl="1"/>
            <a:r>
              <a:rPr lang="sv-SE" dirty="0" err="1"/>
              <a:t>Identification</a:t>
            </a:r>
            <a:r>
              <a:rPr lang="sv-SE" dirty="0"/>
              <a:t> </a:t>
            </a:r>
            <a:r>
              <a:rPr lang="sv-SE" dirty="0" err="1"/>
              <a:t>number</a:t>
            </a:r>
            <a:endParaRPr lang="sv-SE" dirty="0"/>
          </a:p>
          <a:p>
            <a:pPr lvl="1"/>
            <a:r>
              <a:rPr lang="sv-SE" dirty="0"/>
              <a:t>Flags</a:t>
            </a:r>
          </a:p>
          <a:p>
            <a:pPr lvl="1"/>
            <a:r>
              <a:rPr lang="sv-SE" dirty="0"/>
              <a:t>Fragment offset</a:t>
            </a:r>
          </a:p>
          <a:p>
            <a:pPr lvl="1"/>
            <a:r>
              <a:rPr lang="sv-SE" dirty="0" err="1"/>
              <a:t>Time</a:t>
            </a:r>
            <a:r>
              <a:rPr lang="sv-SE" dirty="0"/>
              <a:t>-</a:t>
            </a:r>
            <a:r>
              <a:rPr lang="sv-SE" dirty="0" err="1"/>
              <a:t>to</a:t>
            </a:r>
            <a:r>
              <a:rPr lang="sv-SE" dirty="0"/>
              <a:t>-live</a:t>
            </a:r>
          </a:p>
          <a:p>
            <a:pPr lvl="1"/>
            <a:r>
              <a:rPr lang="sv-SE" dirty="0" err="1"/>
              <a:t>Protocol</a:t>
            </a:r>
            <a:endParaRPr lang="sv-SE" dirty="0"/>
          </a:p>
          <a:p>
            <a:pPr lvl="1"/>
            <a:r>
              <a:rPr lang="sv-SE" dirty="0" err="1"/>
              <a:t>Header</a:t>
            </a:r>
            <a:r>
              <a:rPr lang="sv-SE" dirty="0"/>
              <a:t> </a:t>
            </a:r>
            <a:r>
              <a:rPr lang="sv-SE" dirty="0" err="1"/>
              <a:t>checksum</a:t>
            </a:r>
            <a:endParaRPr lang="sv-SE" dirty="0"/>
          </a:p>
          <a:p>
            <a:pPr lvl="1"/>
            <a:r>
              <a:rPr lang="sv-SE" dirty="0"/>
              <a:t>Source adress</a:t>
            </a:r>
          </a:p>
          <a:p>
            <a:pPr lvl="1"/>
            <a:r>
              <a:rPr lang="sv-SE" dirty="0"/>
              <a:t>Destination adress</a:t>
            </a:r>
          </a:p>
        </p:txBody>
      </p:sp>
    </p:spTree>
    <p:extLst>
      <p:ext uri="{BB962C8B-B14F-4D97-AF65-F5344CB8AC3E}">
        <p14:creationId xmlns:p14="http://schemas.microsoft.com/office/powerpoint/2010/main" val="2644344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Internet </a:t>
            </a:r>
            <a:r>
              <a:rPr lang="sv-SE" dirty="0" err="1"/>
              <a:t>Layer</a:t>
            </a:r>
            <a:endParaRPr lang="sv-SE" dirty="0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6674190" cy="511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76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Addressering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3106688" cy="4713387"/>
          </a:xfrm>
        </p:spPr>
        <p:txBody>
          <a:bodyPr>
            <a:normAutofit lnSpcReduction="10000"/>
          </a:bodyPr>
          <a:lstStyle/>
          <a:p>
            <a:r>
              <a:rPr lang="sv-SE" dirty="0"/>
              <a:t>Bo Ek</a:t>
            </a:r>
          </a:p>
          <a:p>
            <a:r>
              <a:rPr lang="sv-SE" dirty="0" err="1"/>
              <a:t>Bogatan</a:t>
            </a:r>
            <a:r>
              <a:rPr lang="sv-SE" dirty="0"/>
              <a:t> 1</a:t>
            </a:r>
          </a:p>
          <a:p>
            <a:r>
              <a:rPr lang="sv-SE" dirty="0"/>
              <a:t>931 54 Bostad</a:t>
            </a:r>
          </a:p>
          <a:p>
            <a:r>
              <a:rPr lang="sv-SE" dirty="0" err="1"/>
              <a:t>Bolgarien</a:t>
            </a:r>
            <a:endParaRPr lang="sv-SE" dirty="0"/>
          </a:p>
          <a:p>
            <a:endParaRPr lang="sv-SE" dirty="0"/>
          </a:p>
          <a:p>
            <a:r>
              <a:rPr lang="sv-SE" dirty="0"/>
              <a:t>Vilken del gör att brevet kommer till rätt hus?</a:t>
            </a:r>
          </a:p>
        </p:txBody>
      </p:sp>
      <p:pic>
        <p:nvPicPr>
          <p:cNvPr id="1026" name="Picture 2" descr="http://www.lulea.se/images/18.1c8aa6213e37a4e0d56918/1368448804045/Karta+centru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9" t="38791" r="50510"/>
          <a:stretch/>
        </p:blipFill>
        <p:spPr bwMode="auto">
          <a:xfrm>
            <a:off x="3707904" y="1412776"/>
            <a:ext cx="4525816" cy="498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771800" y="2276872"/>
            <a:ext cx="2520280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4561114" y="2438400"/>
            <a:ext cx="1545772" cy="1251857"/>
          </a:xfrm>
          <a:custGeom>
            <a:avLst/>
            <a:gdLst>
              <a:gd name="connsiteX0" fmla="*/ 544286 w 1545772"/>
              <a:gd name="connsiteY0" fmla="*/ 0 h 1251857"/>
              <a:gd name="connsiteX1" fmla="*/ 1077686 w 1545772"/>
              <a:gd name="connsiteY1" fmla="*/ 391886 h 1251857"/>
              <a:gd name="connsiteX2" fmla="*/ 1458686 w 1545772"/>
              <a:gd name="connsiteY2" fmla="*/ 751114 h 1251857"/>
              <a:gd name="connsiteX3" fmla="*/ 1545772 w 1545772"/>
              <a:gd name="connsiteY3" fmla="*/ 1034143 h 1251857"/>
              <a:gd name="connsiteX4" fmla="*/ 751115 w 1545772"/>
              <a:gd name="connsiteY4" fmla="*/ 1251857 h 1251857"/>
              <a:gd name="connsiteX5" fmla="*/ 0 w 1545772"/>
              <a:gd name="connsiteY5" fmla="*/ 533400 h 1251857"/>
              <a:gd name="connsiteX6" fmla="*/ 544286 w 1545772"/>
              <a:gd name="connsiteY6" fmla="*/ 0 h 125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5772" h="1251857">
                <a:moveTo>
                  <a:pt x="544286" y="0"/>
                </a:moveTo>
                <a:lnTo>
                  <a:pt x="1077686" y="391886"/>
                </a:lnTo>
                <a:lnTo>
                  <a:pt x="1458686" y="751114"/>
                </a:lnTo>
                <a:lnTo>
                  <a:pt x="1545772" y="1034143"/>
                </a:lnTo>
                <a:lnTo>
                  <a:pt x="751115" y="1251857"/>
                </a:lnTo>
                <a:lnTo>
                  <a:pt x="0" y="533400"/>
                </a:lnTo>
                <a:lnTo>
                  <a:pt x="544286" y="0"/>
                </a:lnTo>
                <a:close/>
              </a:path>
            </a:pathLst>
          </a:cu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63688" y="2852936"/>
            <a:ext cx="2952328" cy="2880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51920" y="1412776"/>
            <a:ext cx="4381800" cy="4983012"/>
          </a:xfrm>
          <a:prstGeom prst="rect">
            <a:avLst/>
          </a:prstGeom>
          <a:solidFill>
            <a:srgbClr val="00B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39852" y="2780928"/>
            <a:ext cx="612068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80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IP adressering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46648" cy="4525963"/>
          </a:xfrm>
        </p:spPr>
        <p:txBody>
          <a:bodyPr>
            <a:normAutofit/>
          </a:bodyPr>
          <a:lstStyle/>
          <a:p>
            <a:r>
              <a:rPr lang="sv-SE" dirty="0"/>
              <a:t>213.17.34.6</a:t>
            </a:r>
          </a:p>
          <a:p>
            <a:endParaRPr lang="sv-SE" dirty="0"/>
          </a:p>
          <a:p>
            <a:r>
              <a:rPr lang="sv-SE" dirty="0"/>
              <a:t>Vilken del gör att Datapaketet kommer till rätt Dator?</a:t>
            </a:r>
          </a:p>
          <a:p>
            <a:endParaRPr lang="sv-SE" dirty="0"/>
          </a:p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628800"/>
            <a:ext cx="5574989" cy="4990399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612571" y="2144486"/>
            <a:ext cx="5236029" cy="2394857"/>
          </a:xfrm>
          <a:custGeom>
            <a:avLst/>
            <a:gdLst>
              <a:gd name="connsiteX0" fmla="*/ 0 w 5236029"/>
              <a:gd name="connsiteY0" fmla="*/ 0 h 2394857"/>
              <a:gd name="connsiteX1" fmla="*/ 326572 w 5236029"/>
              <a:gd name="connsiteY1" fmla="*/ 0 h 2394857"/>
              <a:gd name="connsiteX2" fmla="*/ 5236029 w 5236029"/>
              <a:gd name="connsiteY2" fmla="*/ 2394857 h 2394857"/>
              <a:gd name="connsiteX3" fmla="*/ 5236029 w 5236029"/>
              <a:gd name="connsiteY3" fmla="*/ 2394857 h 239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6029" h="2394857">
                <a:moveTo>
                  <a:pt x="0" y="0"/>
                </a:moveTo>
                <a:lnTo>
                  <a:pt x="326572" y="0"/>
                </a:lnTo>
                <a:lnTo>
                  <a:pt x="5236029" y="2394857"/>
                </a:lnTo>
                <a:lnTo>
                  <a:pt x="5236029" y="2394857"/>
                </a:ln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ounded Rectangle 10"/>
          <p:cNvSpPr/>
          <p:nvPr/>
        </p:nvSpPr>
        <p:spPr>
          <a:xfrm>
            <a:off x="6444208" y="3789040"/>
            <a:ext cx="2304256" cy="1512168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Freeform 11"/>
          <p:cNvSpPr/>
          <p:nvPr/>
        </p:nvSpPr>
        <p:spPr>
          <a:xfrm>
            <a:off x="892629" y="2155371"/>
            <a:ext cx="5551714" cy="2808515"/>
          </a:xfrm>
          <a:custGeom>
            <a:avLst/>
            <a:gdLst>
              <a:gd name="connsiteX0" fmla="*/ 0 w 5551714"/>
              <a:gd name="connsiteY0" fmla="*/ 0 h 2808515"/>
              <a:gd name="connsiteX1" fmla="*/ 1600200 w 5551714"/>
              <a:gd name="connsiteY1" fmla="*/ 0 h 2808515"/>
              <a:gd name="connsiteX2" fmla="*/ 5551714 w 5551714"/>
              <a:gd name="connsiteY2" fmla="*/ 2808515 h 2808515"/>
              <a:gd name="connsiteX3" fmla="*/ 5551714 w 5551714"/>
              <a:gd name="connsiteY3" fmla="*/ 2808515 h 280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1714" h="2808515">
                <a:moveTo>
                  <a:pt x="0" y="0"/>
                </a:moveTo>
                <a:lnTo>
                  <a:pt x="1600200" y="0"/>
                </a:lnTo>
                <a:lnTo>
                  <a:pt x="5551714" y="2808515"/>
                </a:lnTo>
                <a:lnTo>
                  <a:pt x="5551714" y="2808515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878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Nätverk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En samling datorer och andra enheter som kan skicka och ta emot data från varann, mer eller mindre i realtid.</a:t>
            </a:r>
          </a:p>
          <a:p>
            <a:r>
              <a:rPr lang="sv-SE" dirty="0"/>
              <a:t>Oftast elektromagnetiska vågor över </a:t>
            </a:r>
          </a:p>
          <a:p>
            <a:pPr lvl="1"/>
            <a:r>
              <a:rPr lang="sv-SE" dirty="0"/>
              <a:t>Koppartråd</a:t>
            </a:r>
          </a:p>
          <a:p>
            <a:pPr lvl="1"/>
            <a:r>
              <a:rPr lang="sv-SE" dirty="0"/>
              <a:t>Inget (trådlöst)</a:t>
            </a:r>
          </a:p>
          <a:p>
            <a:pPr lvl="1"/>
            <a:r>
              <a:rPr lang="sv-SE" dirty="0"/>
              <a:t>Optisk fiber.</a:t>
            </a:r>
          </a:p>
          <a:p>
            <a:pPr lvl="1"/>
            <a:r>
              <a:rPr lang="sv-SE" dirty="0"/>
              <a:t>m.m.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25144"/>
            <a:ext cx="2286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43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Local</a:t>
            </a:r>
            <a:r>
              <a:rPr lang="sv-SE" dirty="0"/>
              <a:t> Area </a:t>
            </a:r>
            <a:r>
              <a:rPr lang="sv-SE" dirty="0" err="1"/>
              <a:t>Network</a:t>
            </a:r>
            <a:r>
              <a:rPr lang="sv-SE" dirty="0"/>
              <a:t> (LAN)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34680" cy="4525963"/>
          </a:xfrm>
        </p:spPr>
        <p:txBody>
          <a:bodyPr>
            <a:normAutofit lnSpcReduction="10000"/>
          </a:bodyPr>
          <a:lstStyle/>
          <a:p>
            <a:r>
              <a:rPr lang="sv-SE" dirty="0"/>
              <a:t>R1-R10 routrar</a:t>
            </a:r>
          </a:p>
          <a:p>
            <a:r>
              <a:rPr lang="sv-SE" dirty="0"/>
              <a:t>S1-S2 switchar</a:t>
            </a:r>
          </a:p>
          <a:p>
            <a:r>
              <a:rPr lang="sv-SE" dirty="0"/>
              <a:t>Om vi vandrar i nätverket kan man säga att för varje router vi passerar kommer vi till ett nytt LAN.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628800"/>
            <a:ext cx="5574989" cy="499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Varje LAN har sin egen nätverksadress.</a:t>
            </a:r>
          </a:p>
          <a:p>
            <a:r>
              <a:rPr lang="sv-SE" dirty="0"/>
              <a:t>Första delen i IP-adressen.</a:t>
            </a:r>
          </a:p>
          <a:p>
            <a:endParaRPr lang="sv-SE" dirty="0"/>
          </a:p>
          <a:p>
            <a:r>
              <a:rPr lang="sv-SE" dirty="0"/>
              <a:t>Varje enhet som skall kunna kommunicera på Internet behöver en egen ”unik” IP-adress.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18562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IPv4-adress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32 bitar lång</a:t>
            </a:r>
          </a:p>
          <a:p>
            <a:r>
              <a:rPr lang="sv-SE" dirty="0"/>
              <a:t>Delas i 4 oktetter</a:t>
            </a:r>
          </a:p>
          <a:p>
            <a:r>
              <a:rPr lang="sv-SE" dirty="0"/>
              <a:t>Varje oktett kan ha värdena 0-255</a:t>
            </a:r>
          </a:p>
          <a:p>
            <a:r>
              <a:rPr lang="sv-SE" dirty="0"/>
              <a:t>Består utav två delar</a:t>
            </a:r>
          </a:p>
          <a:p>
            <a:pPr lvl="1"/>
            <a:r>
              <a:rPr lang="sv-SE" dirty="0"/>
              <a:t>Nätverksdel</a:t>
            </a:r>
          </a:p>
          <a:p>
            <a:pPr lvl="1"/>
            <a:r>
              <a:rPr lang="sv-SE" dirty="0" err="1"/>
              <a:t>Hostdel</a:t>
            </a:r>
            <a:endParaRPr lang="sv-SE" dirty="0"/>
          </a:p>
          <a:p>
            <a:r>
              <a:rPr lang="sv-SE" dirty="0"/>
              <a:t>Nätmasken talar om var nätverksdelen slutar och hostdelen startar.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30356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Internet </a:t>
            </a:r>
            <a:r>
              <a:rPr lang="sv-SE" dirty="0" err="1"/>
              <a:t>Layer</a:t>
            </a:r>
            <a:endParaRPr lang="sv-SE" dirty="0">
              <a:latin typeface="Copperplate Gothic Bold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68313" y="1340768"/>
            <a:ext cx="8447087" cy="5400600"/>
          </a:xfrm>
        </p:spPr>
        <p:txBody>
          <a:bodyPr>
            <a:normAutofit fontScale="92500" lnSpcReduction="10000"/>
          </a:bodyPr>
          <a:lstStyle/>
          <a:p>
            <a:r>
              <a:rPr lang="sv-SE" dirty="0">
                <a:latin typeface="Palatino" charset="0"/>
              </a:rPr>
              <a:t>IPv4: 32 bitar, 4 byte (</a:t>
            </a:r>
            <a:r>
              <a:rPr lang="sv-SE" dirty="0" err="1">
                <a:latin typeface="Palatino" charset="0"/>
              </a:rPr>
              <a:t>dotted</a:t>
            </a:r>
            <a:r>
              <a:rPr lang="sv-SE" dirty="0">
                <a:latin typeface="Palatino" charset="0"/>
              </a:rPr>
              <a:t> decimal)</a:t>
            </a:r>
          </a:p>
          <a:p>
            <a:r>
              <a:rPr lang="sv-SE" dirty="0">
                <a:latin typeface="Palatino" charset="0"/>
              </a:rPr>
              <a:t>IPv6: 128 bitar, 16 byte (colon hexadecimal)  </a:t>
            </a:r>
          </a:p>
          <a:p>
            <a:endParaRPr lang="sv-SE" dirty="0">
              <a:latin typeface="Palatino" charset="0"/>
            </a:endParaRPr>
          </a:p>
          <a:p>
            <a:r>
              <a:rPr lang="sv-SE" dirty="0" err="1">
                <a:latin typeface="Palatino" charset="0"/>
              </a:rPr>
              <a:t>network|host</a:t>
            </a:r>
            <a:r>
              <a:rPr lang="sv-SE" dirty="0">
                <a:latin typeface="Palatino" charset="0"/>
              </a:rPr>
              <a:t>  (</a:t>
            </a:r>
            <a:r>
              <a:rPr lang="sv-SE" dirty="0" err="1">
                <a:latin typeface="Palatino" charset="0"/>
              </a:rPr>
              <a:t>subnet</a:t>
            </a:r>
            <a:r>
              <a:rPr lang="sv-SE" dirty="0">
                <a:latin typeface="Palatino" charset="0"/>
              </a:rPr>
              <a:t> mask)</a:t>
            </a:r>
          </a:p>
          <a:p>
            <a:endParaRPr lang="sv-SE" dirty="0">
              <a:latin typeface="Palatino" charset="0"/>
            </a:endParaRPr>
          </a:p>
          <a:p>
            <a:r>
              <a:rPr lang="sv-SE" dirty="0" err="1">
                <a:latin typeface="Palatino" charset="0"/>
              </a:rPr>
              <a:t>Classfull</a:t>
            </a:r>
            <a:r>
              <a:rPr lang="sv-SE" dirty="0">
                <a:latin typeface="Palatino" charset="0"/>
              </a:rPr>
              <a:t> </a:t>
            </a:r>
            <a:r>
              <a:rPr lang="sv-SE" dirty="0" err="1">
                <a:latin typeface="Palatino" charset="0"/>
              </a:rPr>
              <a:t>routing</a:t>
            </a:r>
            <a:r>
              <a:rPr lang="sv-SE" dirty="0">
                <a:latin typeface="Palatino" charset="0"/>
              </a:rPr>
              <a:t>:</a:t>
            </a:r>
          </a:p>
          <a:p>
            <a:r>
              <a:rPr lang="en-US" sz="1200" dirty="0">
                <a:latin typeface="Palatino" charset="0"/>
              </a:rPr>
              <a:t>Class	First octet in binary 	Range of first octet 	Network ID 	Host ID 	#networks 	#hosts</a:t>
            </a:r>
          </a:p>
          <a:p>
            <a:r>
              <a:rPr lang="en-US" sz="1200" dirty="0">
                <a:latin typeface="Palatino" charset="0"/>
              </a:rPr>
              <a:t>A 	0XXXXXXX 		0 - 127 		a 	</a:t>
            </a:r>
            <a:r>
              <a:rPr lang="en-US" sz="1200" dirty="0" err="1">
                <a:latin typeface="Palatino" charset="0"/>
              </a:rPr>
              <a:t>b.c.d</a:t>
            </a:r>
            <a:r>
              <a:rPr lang="en-US" sz="1200" dirty="0">
                <a:latin typeface="Palatino" charset="0"/>
              </a:rPr>
              <a:t> 	128 	16,777,214</a:t>
            </a:r>
          </a:p>
          <a:p>
            <a:r>
              <a:rPr lang="en-US" sz="1200" dirty="0">
                <a:latin typeface="Palatino" charset="0"/>
              </a:rPr>
              <a:t>B 	10XXXXXX 		128 - 191 		</a:t>
            </a:r>
            <a:r>
              <a:rPr lang="en-US" sz="1200" dirty="0" err="1">
                <a:latin typeface="Palatino" charset="0"/>
              </a:rPr>
              <a:t>a.b</a:t>
            </a:r>
            <a:r>
              <a:rPr lang="en-US" sz="1200" dirty="0">
                <a:latin typeface="Palatino" charset="0"/>
              </a:rPr>
              <a:t> 	</a:t>
            </a:r>
            <a:r>
              <a:rPr lang="en-US" sz="1200" dirty="0" err="1">
                <a:latin typeface="Palatino" charset="0"/>
              </a:rPr>
              <a:t>c.d</a:t>
            </a:r>
            <a:r>
              <a:rPr lang="en-US" sz="1200" dirty="0">
                <a:latin typeface="Palatino" charset="0"/>
              </a:rPr>
              <a:t> 	16,384	65,534</a:t>
            </a:r>
          </a:p>
          <a:p>
            <a:r>
              <a:rPr lang="en-US" sz="1200" dirty="0">
                <a:latin typeface="Palatino" charset="0"/>
              </a:rPr>
              <a:t>C 	110XXXXX 		192 - 223 		</a:t>
            </a:r>
            <a:r>
              <a:rPr lang="en-US" sz="1200" dirty="0" err="1">
                <a:latin typeface="Palatino" charset="0"/>
              </a:rPr>
              <a:t>a.b.c</a:t>
            </a:r>
            <a:r>
              <a:rPr lang="en-US" sz="1200" dirty="0">
                <a:latin typeface="Palatino" charset="0"/>
              </a:rPr>
              <a:t> 	d 	2,097,152 	254</a:t>
            </a:r>
          </a:p>
          <a:p>
            <a:r>
              <a:rPr lang="en-US" sz="1200" dirty="0">
                <a:latin typeface="Palatino" charset="0"/>
              </a:rPr>
              <a:t>D	111XXXXX		224 – 239		Multicast</a:t>
            </a:r>
            <a:endParaRPr lang="sv-SE" sz="1200" dirty="0">
              <a:latin typeface="Palatino" charset="0"/>
            </a:endParaRPr>
          </a:p>
          <a:p>
            <a:endParaRPr lang="sv-SE" sz="1200" dirty="0">
              <a:latin typeface="Palatino" charset="0"/>
            </a:endParaRPr>
          </a:p>
          <a:p>
            <a:r>
              <a:rPr lang="sv-SE" dirty="0">
                <a:latin typeface="Palatino" charset="0"/>
              </a:rPr>
              <a:t>Classless Inter-</a:t>
            </a:r>
            <a:r>
              <a:rPr lang="sv-SE" dirty="0" err="1">
                <a:latin typeface="Palatino" charset="0"/>
              </a:rPr>
              <a:t>Domain</a:t>
            </a:r>
            <a:r>
              <a:rPr lang="sv-SE" dirty="0">
                <a:latin typeface="Palatino" charset="0"/>
              </a:rPr>
              <a:t> </a:t>
            </a:r>
            <a:r>
              <a:rPr lang="sv-SE" dirty="0" err="1">
                <a:latin typeface="Palatino" charset="0"/>
              </a:rPr>
              <a:t>Routing</a:t>
            </a:r>
            <a:r>
              <a:rPr lang="sv-SE" dirty="0">
                <a:latin typeface="Palatino" charset="0"/>
              </a:rPr>
              <a:t> (CIDR):</a:t>
            </a:r>
          </a:p>
          <a:p>
            <a:r>
              <a:rPr lang="sv-SE" dirty="0">
                <a:latin typeface="Palatino" charset="0"/>
              </a:rPr>
              <a:t>- ej fasta </a:t>
            </a:r>
            <a:r>
              <a:rPr lang="sv-SE" dirty="0" err="1">
                <a:latin typeface="Palatino" charset="0"/>
              </a:rPr>
              <a:t>subnätsstorlekar</a:t>
            </a:r>
            <a:endParaRPr lang="sv-SE" dirty="0">
              <a:latin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0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Internet </a:t>
            </a:r>
            <a:r>
              <a:rPr lang="sv-SE" dirty="0" err="1"/>
              <a:t>Layer</a:t>
            </a:r>
            <a:endParaRPr lang="sv-SE" dirty="0">
              <a:latin typeface="Copperplate Gothic Bold" charset="0"/>
            </a:endParaRPr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280318"/>
            <a:ext cx="4660355" cy="279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231" y="3933056"/>
            <a:ext cx="4657700" cy="279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29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Internet </a:t>
            </a:r>
            <a:r>
              <a:rPr lang="sv-SE" dirty="0" err="1"/>
              <a:t>Layer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>
                <a:latin typeface="Palatino" charset="0"/>
              </a:rPr>
              <a:t>Privata IP adresser</a:t>
            </a:r>
          </a:p>
          <a:p>
            <a:r>
              <a:rPr lang="sv-SE" dirty="0">
                <a:latin typeface="Palatino" charset="0"/>
              </a:rPr>
              <a:t>- </a:t>
            </a:r>
            <a:r>
              <a:rPr lang="sv-SE" dirty="0" err="1">
                <a:latin typeface="Palatino" charset="0"/>
              </a:rPr>
              <a:t>routas</a:t>
            </a:r>
            <a:r>
              <a:rPr lang="sv-SE" dirty="0">
                <a:latin typeface="Palatino" charset="0"/>
              </a:rPr>
              <a:t> ej utanför det lokala nätverket</a:t>
            </a:r>
          </a:p>
          <a:p>
            <a:r>
              <a:rPr lang="en-US" sz="2400" b="1" dirty="0">
                <a:latin typeface="Palatino" charset="0"/>
              </a:rPr>
              <a:t> 		Start  		End of range 	Total addresses</a:t>
            </a:r>
          </a:p>
          <a:p>
            <a:r>
              <a:rPr lang="en-US" sz="2400" dirty="0">
                <a:latin typeface="Palatino" charset="0"/>
              </a:rPr>
              <a:t>1 x A 		10.0.0.0 		10.255.255.255 	16,777,216</a:t>
            </a:r>
          </a:p>
          <a:p>
            <a:r>
              <a:rPr lang="en-US" sz="2400" dirty="0">
                <a:latin typeface="Palatino" charset="0"/>
              </a:rPr>
              <a:t>16 x B 	172.16.0.0 	172.31.255.255 	1,048,576</a:t>
            </a:r>
          </a:p>
          <a:p>
            <a:r>
              <a:rPr lang="en-US" sz="2400" dirty="0">
                <a:latin typeface="Palatino" charset="0"/>
              </a:rPr>
              <a:t>256 x C 	192.168.0.0 	192.168.255.255 	65,536</a:t>
            </a:r>
          </a:p>
          <a:p>
            <a:endParaRPr lang="sv-SE" dirty="0">
              <a:latin typeface="Palatino" charset="0"/>
            </a:endParaRPr>
          </a:p>
          <a:p>
            <a:r>
              <a:rPr lang="sv-SE" dirty="0" err="1">
                <a:latin typeface="Palatino" charset="0"/>
              </a:rPr>
              <a:t>localhost</a:t>
            </a:r>
            <a:r>
              <a:rPr lang="sv-SE" dirty="0">
                <a:latin typeface="Palatino" charset="0"/>
              </a:rPr>
              <a:t> (loopback interface)</a:t>
            </a:r>
          </a:p>
          <a:p>
            <a:r>
              <a:rPr lang="sv-SE" sz="2400" dirty="0">
                <a:latin typeface="Palatino" charset="0"/>
              </a:rPr>
              <a:t>	127.0.0.1 </a:t>
            </a:r>
          </a:p>
          <a:p>
            <a:r>
              <a:rPr lang="sv-SE" sz="2400" dirty="0">
                <a:latin typeface="Palatino" charset="0"/>
              </a:rPr>
              <a:t>	::1</a:t>
            </a:r>
          </a:p>
          <a:p>
            <a:r>
              <a:rPr lang="sv-SE" dirty="0">
                <a:latin typeface="Palatino" charset="0"/>
              </a:rPr>
              <a:t>Fast/Dynamisk adresstilldelning</a:t>
            </a:r>
            <a:r>
              <a:rPr lang="en-US" dirty="0">
                <a:latin typeface="Palatino" charset="0"/>
              </a:rPr>
              <a:t>… </a:t>
            </a:r>
          </a:p>
          <a:p>
            <a:r>
              <a:rPr lang="sv-SE" dirty="0">
                <a:latin typeface="Palatino" charset="0"/>
              </a:rPr>
              <a:t>IP adressen kan ändras pga. byte av access nät</a:t>
            </a:r>
            <a:r>
              <a:rPr lang="en-US" dirty="0">
                <a:latin typeface="Palatino" charset="0"/>
              </a:rPr>
              <a:t>…</a:t>
            </a:r>
          </a:p>
          <a:p>
            <a:endParaRPr lang="en-US" dirty="0">
              <a:latin typeface="Palatino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6582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Internet </a:t>
            </a:r>
            <a:r>
              <a:rPr lang="sv-SE" dirty="0" err="1"/>
              <a:t>Layer</a:t>
            </a:r>
            <a:r>
              <a:rPr lang="sv-SE" dirty="0"/>
              <a:t> (routern)</a:t>
            </a:r>
            <a:endParaRPr lang="sv-SE" dirty="0">
              <a:latin typeface="Copperplate Gothic Bold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v-SE" dirty="0" err="1">
                <a:latin typeface="Palatino" charset="0"/>
              </a:rPr>
              <a:t>Routing</a:t>
            </a:r>
            <a:endParaRPr lang="sv-SE" dirty="0">
              <a:latin typeface="Palatino" charset="0"/>
            </a:endParaRPr>
          </a:p>
          <a:p>
            <a:r>
              <a:rPr lang="sv-SE" dirty="0">
                <a:latin typeface="Palatino" charset="0"/>
              </a:rPr>
              <a:t>- hur vet en router var den ska skicka paketen?</a:t>
            </a:r>
          </a:p>
          <a:p>
            <a:endParaRPr lang="sv-SE" dirty="0">
              <a:latin typeface="Palatino" charset="0"/>
            </a:endParaRPr>
          </a:p>
          <a:p>
            <a:r>
              <a:rPr lang="sv-SE" dirty="0" err="1">
                <a:latin typeface="Palatino" charset="0"/>
              </a:rPr>
              <a:t>Routing</a:t>
            </a:r>
            <a:r>
              <a:rPr lang="sv-SE" dirty="0">
                <a:latin typeface="Palatino" charset="0"/>
              </a:rPr>
              <a:t> tabell</a:t>
            </a:r>
          </a:p>
          <a:p>
            <a:endParaRPr lang="sv-SE" dirty="0">
              <a:latin typeface="Palatino" charset="0"/>
            </a:endParaRPr>
          </a:p>
          <a:p>
            <a:r>
              <a:rPr lang="sv-SE" dirty="0" err="1">
                <a:latin typeface="Palatino" charset="0"/>
              </a:rPr>
              <a:t>Routing</a:t>
            </a:r>
            <a:r>
              <a:rPr lang="sv-SE" dirty="0">
                <a:latin typeface="Palatino" charset="0"/>
              </a:rPr>
              <a:t> protokoll</a:t>
            </a:r>
          </a:p>
          <a:p>
            <a:r>
              <a:rPr lang="sv-SE" dirty="0">
                <a:latin typeface="Palatino" charset="0"/>
              </a:rPr>
              <a:t>- RIP, OSPF, BGP</a:t>
            </a:r>
            <a:r>
              <a:rPr lang="en-US" dirty="0">
                <a:latin typeface="Palatino" charset="0"/>
              </a:rPr>
              <a:t>…</a:t>
            </a:r>
          </a:p>
          <a:p>
            <a:endParaRPr lang="sv-SE" dirty="0">
              <a:latin typeface="Palatino" charset="0"/>
            </a:endParaRPr>
          </a:p>
          <a:p>
            <a:r>
              <a:rPr lang="sv-SE" dirty="0" err="1">
                <a:latin typeface="Palatino" charset="0"/>
              </a:rPr>
              <a:t>Forwarding</a:t>
            </a:r>
            <a:endParaRPr lang="sv-SE" dirty="0">
              <a:latin typeface="Palatino" charset="0"/>
            </a:endParaRPr>
          </a:p>
          <a:p>
            <a:r>
              <a:rPr lang="sv-SE" dirty="0">
                <a:latin typeface="Palatino" charset="0"/>
              </a:rPr>
              <a:t>En Router tar emot data på ett interface och läser av IP </a:t>
            </a:r>
            <a:r>
              <a:rPr lang="sv-SE" dirty="0" err="1">
                <a:latin typeface="Palatino" charset="0"/>
              </a:rPr>
              <a:t>headdern</a:t>
            </a:r>
            <a:endParaRPr lang="sv-SE" dirty="0">
              <a:latin typeface="Palatino" charset="0"/>
            </a:endParaRPr>
          </a:p>
          <a:p>
            <a:r>
              <a:rPr lang="sv-SE" dirty="0">
                <a:latin typeface="Palatino" charset="0"/>
              </a:rPr>
              <a:t>Sedan bestämmer den </a:t>
            </a:r>
            <a:r>
              <a:rPr lang="sv-SE" dirty="0" err="1">
                <a:latin typeface="Palatino" charset="0"/>
              </a:rPr>
              <a:t>mha</a:t>
            </a:r>
            <a:r>
              <a:rPr lang="sv-SE" dirty="0">
                <a:latin typeface="Palatino" charset="0"/>
              </a:rPr>
              <a:t>. </a:t>
            </a:r>
            <a:r>
              <a:rPr lang="sv-SE" dirty="0" err="1">
                <a:latin typeface="Palatino" charset="0"/>
              </a:rPr>
              <a:t>routing</a:t>
            </a:r>
            <a:r>
              <a:rPr lang="sv-SE" dirty="0">
                <a:latin typeface="Palatino" charset="0"/>
              </a:rPr>
              <a:t> tabellen vilken interface den ska skicka vidare på</a:t>
            </a:r>
            <a:r>
              <a:rPr lang="en-US" dirty="0">
                <a:latin typeface="Palatino" charset="0"/>
              </a:rPr>
              <a:t>…</a:t>
            </a:r>
          </a:p>
          <a:p>
            <a:endParaRPr lang="en-US" dirty="0">
              <a:latin typeface="Palatino" charset="0"/>
            </a:endParaRPr>
          </a:p>
          <a:p>
            <a:r>
              <a:rPr lang="en-US" dirty="0" err="1">
                <a:latin typeface="Palatino" charset="0"/>
              </a:rPr>
              <a:t>Kan</a:t>
            </a:r>
            <a:r>
              <a:rPr lang="en-US" dirty="0">
                <a:latin typeface="Palatino" charset="0"/>
              </a:rPr>
              <a:t> </a:t>
            </a:r>
            <a:r>
              <a:rPr lang="en-US" dirty="0" err="1">
                <a:latin typeface="Palatino" charset="0"/>
              </a:rPr>
              <a:t>filtrera</a:t>
            </a:r>
            <a:r>
              <a:rPr lang="en-US" dirty="0">
                <a:latin typeface="Palatino" charset="0"/>
              </a:rPr>
              <a:t> </a:t>
            </a:r>
            <a:r>
              <a:rPr lang="en-US" dirty="0" err="1">
                <a:latin typeface="Palatino" charset="0"/>
              </a:rPr>
              <a:t>och</a:t>
            </a:r>
            <a:r>
              <a:rPr lang="en-US" dirty="0">
                <a:latin typeface="Palatino" charset="0"/>
              </a:rPr>
              <a:t> </a:t>
            </a:r>
            <a:r>
              <a:rPr lang="en-US" dirty="0" err="1">
                <a:latin typeface="Palatino" charset="0"/>
              </a:rPr>
              <a:t>skydda</a:t>
            </a:r>
            <a:r>
              <a:rPr lang="en-US" dirty="0">
                <a:latin typeface="Palatino" charset="0"/>
              </a:rPr>
              <a:t> </a:t>
            </a:r>
            <a:r>
              <a:rPr lang="en-US" dirty="0" err="1">
                <a:latin typeface="Palatino" charset="0"/>
              </a:rPr>
              <a:t>länkar</a:t>
            </a:r>
            <a:endParaRPr lang="en-US" dirty="0">
              <a:latin typeface="Palatino" charset="0"/>
            </a:endParaRPr>
          </a:p>
          <a:p>
            <a:r>
              <a:rPr lang="en-US" dirty="0">
                <a:latin typeface="Palatino" charset="0"/>
              </a:rPr>
              <a:t>ACL – </a:t>
            </a:r>
            <a:r>
              <a:rPr lang="en-US" dirty="0" err="1">
                <a:latin typeface="Palatino" charset="0"/>
              </a:rPr>
              <a:t>brandvägg</a:t>
            </a:r>
            <a:r>
              <a:rPr lang="en-US" dirty="0">
                <a:latin typeface="Palatino" charset="0"/>
              </a:rPr>
              <a:t>, VLAN</a:t>
            </a:r>
          </a:p>
          <a:p>
            <a:endParaRPr lang="sv-SE" dirty="0">
              <a:latin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4859-C17F-4661-A705-DB5506E723E2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7423150" cy="1431925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Internet Control Message Protocol (ICMP) </a:t>
            </a:r>
            <a:endParaRPr lang="zh-TW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600" dirty="0"/>
              <a:t>IP is an </a:t>
            </a:r>
            <a:r>
              <a:rPr lang="en-US" altLang="zh-TW" sz="2600" dirty="0">
                <a:solidFill>
                  <a:srgbClr val="0000FF"/>
                </a:solidFill>
              </a:rPr>
              <a:t>unreliable</a:t>
            </a:r>
            <a:r>
              <a:rPr lang="en-US" altLang="zh-TW" sz="2600" dirty="0"/>
              <a:t> method for delivery of network data. </a:t>
            </a:r>
          </a:p>
          <a:p>
            <a:pPr>
              <a:lnSpc>
                <a:spcPct val="80000"/>
              </a:lnSpc>
            </a:pPr>
            <a:endParaRPr lang="en-US" altLang="zh-TW" sz="2600" dirty="0"/>
          </a:p>
          <a:p>
            <a:pPr>
              <a:lnSpc>
                <a:spcPct val="80000"/>
              </a:lnSpc>
            </a:pPr>
            <a:r>
              <a:rPr lang="en-US" altLang="zh-TW" sz="2600" dirty="0"/>
              <a:t>IP </a:t>
            </a:r>
            <a:r>
              <a:rPr lang="en-US" altLang="zh-TW" sz="2600" dirty="0" err="1"/>
              <a:t>kan</a:t>
            </a:r>
            <a:r>
              <a:rPr lang="en-US" altLang="zh-TW" sz="2600" dirty="0"/>
              <a:t> </a:t>
            </a:r>
            <a:r>
              <a:rPr lang="en-US" altLang="zh-TW" sz="2600" dirty="0" err="1"/>
              <a:t>inte</a:t>
            </a:r>
            <a:r>
              <a:rPr lang="en-US" altLang="zh-TW" sz="2600" dirty="0"/>
              <a:t> </a:t>
            </a:r>
            <a:r>
              <a:rPr lang="en-US" altLang="zh-TW" sz="2600" dirty="0" err="1"/>
              <a:t>garantera</a:t>
            </a:r>
            <a:r>
              <a:rPr lang="en-US" altLang="zh-TW" sz="2600" dirty="0"/>
              <a:t> </a:t>
            </a:r>
            <a:r>
              <a:rPr lang="en-US" altLang="zh-TW" sz="2600" dirty="0" err="1"/>
              <a:t>att</a:t>
            </a:r>
            <a:r>
              <a:rPr lang="en-US" altLang="zh-TW" sz="2600" dirty="0"/>
              <a:t> </a:t>
            </a:r>
            <a:r>
              <a:rPr lang="en-US" altLang="zh-TW" sz="2600" dirty="0" err="1"/>
              <a:t>ett</a:t>
            </a:r>
            <a:r>
              <a:rPr lang="en-US" altLang="zh-TW" sz="2600" dirty="0"/>
              <a:t> </a:t>
            </a:r>
            <a:r>
              <a:rPr lang="en-US" altLang="zh-TW" sz="2600" dirty="0" err="1"/>
              <a:t>paket</a:t>
            </a:r>
            <a:r>
              <a:rPr lang="en-US" altLang="zh-TW" sz="2600" dirty="0"/>
              <a:t> </a:t>
            </a:r>
            <a:r>
              <a:rPr lang="en-US" altLang="zh-TW" sz="2600" dirty="0" err="1"/>
              <a:t>kommer</a:t>
            </a:r>
            <a:r>
              <a:rPr lang="en-US" altLang="zh-TW" sz="2600" dirty="0"/>
              <a:t> </a:t>
            </a:r>
            <a:r>
              <a:rPr lang="en-US" altLang="zh-TW" sz="2600" dirty="0" err="1"/>
              <a:t>fram</a:t>
            </a:r>
            <a:r>
              <a:rPr lang="en-US" altLang="zh-TW" sz="2600" dirty="0"/>
              <a:t>. </a:t>
            </a:r>
          </a:p>
          <a:p>
            <a:pPr>
              <a:lnSpc>
                <a:spcPct val="80000"/>
              </a:lnSpc>
            </a:pPr>
            <a:endParaRPr lang="en-US" altLang="zh-TW" sz="2600" dirty="0"/>
          </a:p>
          <a:p>
            <a:pPr>
              <a:lnSpc>
                <a:spcPct val="80000"/>
              </a:lnSpc>
            </a:pPr>
            <a:r>
              <a:rPr lang="en-US" altLang="zh-TW" sz="2600" dirty="0"/>
              <a:t>If an intermediary device such as a router fails, or if a destination device is disconnected from the network, data cannot be delivered. </a:t>
            </a:r>
          </a:p>
          <a:p>
            <a:pPr>
              <a:lnSpc>
                <a:spcPct val="80000"/>
              </a:lnSpc>
            </a:pPr>
            <a:endParaRPr lang="en-US" altLang="zh-TW" sz="2600" dirty="0"/>
          </a:p>
          <a:p>
            <a:pPr>
              <a:lnSpc>
                <a:spcPct val="80000"/>
              </a:lnSpc>
            </a:pPr>
            <a:r>
              <a:rPr lang="en-US" altLang="zh-TW" sz="2600" dirty="0"/>
              <a:t>Additionally, </a:t>
            </a:r>
            <a:r>
              <a:rPr lang="en-US" altLang="zh-TW" sz="2600" dirty="0">
                <a:solidFill>
                  <a:srgbClr val="0000FF"/>
                </a:solidFill>
              </a:rPr>
              <a:t>nothing</a:t>
            </a:r>
            <a:r>
              <a:rPr lang="en-US" altLang="zh-TW" sz="2600" dirty="0"/>
              <a:t> in its basic design allows </a:t>
            </a:r>
            <a:r>
              <a:rPr lang="en-US" altLang="zh-TW" sz="2600" dirty="0">
                <a:solidFill>
                  <a:srgbClr val="0000FF"/>
                </a:solidFill>
              </a:rPr>
              <a:t>IP to notify the sender that a data transmission has failed.</a:t>
            </a:r>
            <a:endParaRPr lang="zh-TW" altLang="en-US" sz="2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27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BC5-7366-4279-B1C7-DE7FB6608815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Internet Control Message Protocol (ICMP) is the component of the TCP/IP protocol stack that </a:t>
            </a:r>
            <a:r>
              <a:rPr lang="en-US" altLang="zh-TW" dirty="0">
                <a:solidFill>
                  <a:srgbClr val="0000FF"/>
                </a:solidFill>
              </a:rPr>
              <a:t>addresses this basic limitation of IP</a:t>
            </a:r>
            <a:r>
              <a:rPr lang="en-US" altLang="zh-TW" dirty="0"/>
              <a:t>.   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ICMP </a:t>
            </a:r>
            <a:r>
              <a:rPr lang="en-US" altLang="zh-TW" dirty="0">
                <a:solidFill>
                  <a:srgbClr val="0000FF"/>
                </a:solidFill>
              </a:rPr>
              <a:t>does not overcome the unreliability issues in IP</a:t>
            </a:r>
            <a:r>
              <a:rPr lang="en-US" altLang="zh-TW" dirty="0"/>
              <a:t>. 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Reliability must be provided by upper layer protocols if it is needed.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804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698E-DAE5-4610-9E94-0A56C30AC2FA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843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11188" y="1125538"/>
          <a:ext cx="8208962" cy="520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點陣圖影像" r:id="rId3" imgW="5020376" imgH="3180952" progId="Paint.Picture">
                  <p:embed/>
                </p:oleObj>
              </mc:Choice>
              <mc:Fallback>
                <p:oleObj name="點陣圖影像" r:id="rId3" imgW="5020376" imgH="31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25538"/>
                        <a:ext cx="8208962" cy="520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62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Nätverk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Nätverksenhet = </a:t>
            </a:r>
            <a:r>
              <a:rPr lang="sv-SE" dirty="0" err="1"/>
              <a:t>node</a:t>
            </a:r>
            <a:endParaRPr lang="sv-SE" dirty="0"/>
          </a:p>
          <a:p>
            <a:pPr lvl="1"/>
            <a:r>
              <a:rPr lang="sv-SE" dirty="0"/>
              <a:t>Printer, router, switch, dator, brandvägg, kylskåp, m.m.</a:t>
            </a:r>
          </a:p>
          <a:p>
            <a:r>
              <a:rPr lang="sv-SE" dirty="0"/>
              <a:t>Fullt fungerande Dator=</a:t>
            </a:r>
            <a:r>
              <a:rPr lang="sv-SE" dirty="0" err="1"/>
              <a:t>host</a:t>
            </a:r>
            <a:endParaRPr lang="sv-SE" dirty="0"/>
          </a:p>
          <a:p>
            <a:r>
              <a:rPr lang="sv-SE" dirty="0"/>
              <a:t>Alla noder har en unik adress på nätverket</a:t>
            </a:r>
          </a:p>
          <a:p>
            <a:r>
              <a:rPr lang="sv-SE" dirty="0"/>
              <a:t>Adresser tilldelas på olika sätt.</a:t>
            </a:r>
          </a:p>
          <a:p>
            <a:pPr lvl="1"/>
            <a:r>
              <a:rPr lang="sv-SE" dirty="0"/>
              <a:t>Ethernet har adressen ”inbränd” i nätverkskortet.</a:t>
            </a:r>
          </a:p>
          <a:p>
            <a:pPr lvl="2"/>
            <a:r>
              <a:rPr lang="sv-SE" dirty="0"/>
              <a:t>MAC-adress</a:t>
            </a:r>
          </a:p>
          <a:p>
            <a:r>
              <a:rPr lang="sv-SE" dirty="0"/>
              <a:t>Nod/</a:t>
            </a:r>
            <a:r>
              <a:rPr lang="sv-SE" dirty="0" err="1"/>
              <a:t>host</a:t>
            </a:r>
            <a:r>
              <a:rPr lang="sv-SE" dirty="0"/>
              <a:t> adress tilldelas.</a:t>
            </a:r>
          </a:p>
          <a:p>
            <a:pPr lvl="1"/>
            <a:r>
              <a:rPr lang="sv-SE" dirty="0"/>
              <a:t>IP adress</a:t>
            </a:r>
          </a:p>
        </p:txBody>
      </p:sp>
    </p:spTree>
    <p:extLst>
      <p:ext uri="{BB962C8B-B14F-4D97-AF65-F5344CB8AC3E}">
        <p14:creationId xmlns:p14="http://schemas.microsoft.com/office/powerpoint/2010/main" val="134185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Transport </a:t>
            </a:r>
            <a:r>
              <a:rPr lang="sv-SE" dirty="0" err="1"/>
              <a:t>Layer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Viktigaste uppgift är att adressera rätt process på destinationsdatorn.</a:t>
            </a:r>
          </a:p>
          <a:p>
            <a:r>
              <a:rPr lang="sv-SE" dirty="0"/>
              <a:t>UDP gör detta och inget annat. (i princip)</a:t>
            </a:r>
          </a:p>
          <a:p>
            <a:r>
              <a:rPr lang="sv-SE" dirty="0"/>
              <a:t>TCP gör mer än så.</a:t>
            </a:r>
          </a:p>
        </p:txBody>
      </p:sp>
    </p:spTree>
    <p:extLst>
      <p:ext uri="{BB962C8B-B14F-4D97-AF65-F5344CB8AC3E}">
        <p14:creationId xmlns:p14="http://schemas.microsoft.com/office/powerpoint/2010/main" val="3956325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Copperplate Gothic Bold" charset="0"/>
              </a:rPr>
              <a:t>Transport Layer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68313" y="1828800"/>
            <a:ext cx="8447087" cy="4114800"/>
          </a:xfrm>
        </p:spPr>
        <p:txBody>
          <a:bodyPr>
            <a:normAutofit fontScale="92500" lnSpcReduction="20000"/>
          </a:bodyPr>
          <a:lstStyle/>
          <a:p>
            <a:r>
              <a:rPr lang="sv-SE" b="1" dirty="0">
                <a:latin typeface="Palatino" charset="0"/>
              </a:rPr>
              <a:t>Portar</a:t>
            </a:r>
          </a:p>
          <a:p>
            <a:r>
              <a:rPr lang="sv-SE" sz="1600" dirty="0">
                <a:latin typeface="Palatino" charset="0"/>
              </a:rPr>
              <a:t>Behövs för att kunna skilja på olika applikationer</a:t>
            </a:r>
            <a:r>
              <a:rPr lang="en-US" sz="1600" dirty="0">
                <a:latin typeface="Palatino" charset="0"/>
              </a:rPr>
              <a:t>… (</a:t>
            </a:r>
            <a:r>
              <a:rPr lang="en-US" sz="1600" dirty="0" err="1">
                <a:latin typeface="Palatino" charset="0"/>
              </a:rPr>
              <a:t>brevlåda</a:t>
            </a:r>
            <a:r>
              <a:rPr lang="en-US" sz="1600" dirty="0">
                <a:latin typeface="Palatino" charset="0"/>
              </a:rPr>
              <a:t>)</a:t>
            </a:r>
            <a:endParaRPr lang="sv-SE" sz="1600" dirty="0">
              <a:latin typeface="Palatino" charset="0"/>
            </a:endParaRPr>
          </a:p>
          <a:p>
            <a:r>
              <a:rPr lang="sv-SE" sz="1600" dirty="0">
                <a:latin typeface="Palatino" charset="0"/>
              </a:rPr>
              <a:t>Logiska portar (virtuella)</a:t>
            </a:r>
          </a:p>
          <a:p>
            <a:r>
              <a:rPr lang="sv-SE" sz="1600" dirty="0">
                <a:latin typeface="Palatino" charset="0"/>
              </a:rPr>
              <a:t>Identifieras av portnummer (1 </a:t>
            </a:r>
            <a:r>
              <a:rPr lang="en-US" sz="1600" dirty="0">
                <a:latin typeface="Palatino" charset="0"/>
              </a:rPr>
              <a:t>–</a:t>
            </a:r>
            <a:r>
              <a:rPr lang="sv-SE" sz="1600" dirty="0">
                <a:latin typeface="Palatino" charset="0"/>
              </a:rPr>
              <a:t> 65535)</a:t>
            </a:r>
          </a:p>
          <a:p>
            <a:r>
              <a:rPr lang="sv-SE" sz="1600" b="1" dirty="0" err="1">
                <a:latin typeface="Palatino" charset="0"/>
              </a:rPr>
              <a:t>Well</a:t>
            </a:r>
            <a:r>
              <a:rPr lang="sv-SE" sz="1600" b="1" dirty="0">
                <a:latin typeface="Palatino" charset="0"/>
              </a:rPr>
              <a:t> </a:t>
            </a:r>
            <a:r>
              <a:rPr lang="sv-SE" sz="1600" b="1" dirty="0" err="1">
                <a:latin typeface="Palatino" charset="0"/>
              </a:rPr>
              <a:t>known</a:t>
            </a:r>
            <a:r>
              <a:rPr lang="sv-SE" sz="1600" b="1" dirty="0">
                <a:latin typeface="Palatino" charset="0"/>
              </a:rPr>
              <a:t> ports</a:t>
            </a:r>
          </a:p>
          <a:p>
            <a:r>
              <a:rPr lang="sv-SE" sz="1600" dirty="0">
                <a:latin typeface="Palatino" charset="0"/>
              </a:rPr>
              <a:t>1 </a:t>
            </a:r>
            <a:r>
              <a:rPr lang="en-US" sz="1600" dirty="0">
                <a:latin typeface="Palatino" charset="0"/>
              </a:rPr>
              <a:t>–</a:t>
            </a:r>
            <a:r>
              <a:rPr lang="sv-SE" sz="1600" dirty="0">
                <a:latin typeface="Palatino" charset="0"/>
              </a:rPr>
              <a:t> 1023 ”reserverade” (Linux/OSX </a:t>
            </a:r>
            <a:r>
              <a:rPr lang="en-US" sz="1600" dirty="0">
                <a:latin typeface="Palatino" charset="0"/>
              </a:rPr>
              <a:t>=&gt;</a:t>
            </a:r>
            <a:r>
              <a:rPr lang="sv-SE" sz="1600" dirty="0">
                <a:latin typeface="Palatino" charset="0"/>
              </a:rPr>
              <a:t> </a:t>
            </a:r>
            <a:r>
              <a:rPr lang="sv-SE" sz="1600" dirty="0" err="1">
                <a:latin typeface="Palatino" charset="0"/>
              </a:rPr>
              <a:t>root</a:t>
            </a:r>
            <a:r>
              <a:rPr lang="sv-SE" sz="1600" dirty="0">
                <a:latin typeface="Palatino" charset="0"/>
              </a:rPr>
              <a:t>)</a:t>
            </a:r>
          </a:p>
          <a:p>
            <a:r>
              <a:rPr lang="en-US" sz="1200" dirty="0">
                <a:latin typeface="Palatino" charset="0"/>
              </a:rPr>
              <a:t>Port  	TCP or UDP  	Service or Protocol Name  	RFC 	Additional information</a:t>
            </a:r>
          </a:p>
          <a:p>
            <a:r>
              <a:rPr lang="en-US" sz="1200" dirty="0">
                <a:latin typeface="Palatino" charset="0"/>
              </a:rPr>
              <a:t>7 		TCP/UDP 		echo 			792 	-</a:t>
            </a:r>
          </a:p>
          <a:p>
            <a:r>
              <a:rPr lang="en-US" sz="1200" dirty="0">
                <a:latin typeface="Palatino" charset="0"/>
              </a:rPr>
              <a:t>20 		TCP 		File Transport Protocol (FTP) 	959 	-</a:t>
            </a:r>
          </a:p>
          <a:p>
            <a:r>
              <a:rPr lang="en-US" sz="1200" dirty="0">
                <a:solidFill>
                  <a:srgbClr val="FF0000"/>
                </a:solidFill>
                <a:latin typeface="Palatino" charset="0"/>
              </a:rPr>
              <a:t>21 </a:t>
            </a:r>
            <a:r>
              <a:rPr lang="en-US" sz="1200" dirty="0">
                <a:latin typeface="Palatino" charset="0"/>
              </a:rPr>
              <a:t>		TCP 		FTP control 			959 	-</a:t>
            </a:r>
          </a:p>
          <a:p>
            <a:r>
              <a:rPr lang="en-US" sz="1200" dirty="0">
                <a:solidFill>
                  <a:srgbClr val="FF0000"/>
                </a:solidFill>
                <a:latin typeface="Palatino" charset="0"/>
              </a:rPr>
              <a:t>22</a:t>
            </a:r>
            <a:r>
              <a:rPr lang="en-US" sz="1200" dirty="0">
                <a:latin typeface="Palatino" charset="0"/>
              </a:rPr>
              <a:t> 		TCP 		Secure Shell (SSH) 		- 	-</a:t>
            </a:r>
          </a:p>
          <a:p>
            <a:r>
              <a:rPr lang="en-US" sz="1200" dirty="0">
                <a:latin typeface="Palatino" charset="0"/>
              </a:rPr>
              <a:t>23 		TCP 		Telnet 			854 	-</a:t>
            </a:r>
          </a:p>
          <a:p>
            <a:r>
              <a:rPr lang="en-US" sz="1200" dirty="0">
                <a:solidFill>
                  <a:srgbClr val="FF0000"/>
                </a:solidFill>
                <a:latin typeface="Palatino" charset="0"/>
              </a:rPr>
              <a:t>25</a:t>
            </a:r>
            <a:r>
              <a:rPr lang="en-US" sz="1200" dirty="0">
                <a:latin typeface="Palatino" charset="0"/>
              </a:rPr>
              <a:t> 		TCP 		Simple Mail Transport Protocol (SMTP) 821 	Mail (sending email);</a:t>
            </a:r>
          </a:p>
          <a:p>
            <a:r>
              <a:rPr lang="en-US" sz="1200" dirty="0">
                <a:solidFill>
                  <a:srgbClr val="FF0000"/>
                </a:solidFill>
                <a:latin typeface="Palatino" charset="0"/>
              </a:rPr>
              <a:t>53</a:t>
            </a:r>
            <a:r>
              <a:rPr lang="en-US" sz="1200" dirty="0">
                <a:latin typeface="Palatino" charset="0"/>
              </a:rPr>
              <a:t> 		TCP/UDP 		Domain Name System (DNS) 	1034 	-</a:t>
            </a:r>
          </a:p>
          <a:p>
            <a:r>
              <a:rPr lang="en-US" sz="1200" dirty="0">
                <a:latin typeface="Palatino" charset="0"/>
              </a:rPr>
              <a:t>70 		UDP 		Trivial File Transfer Protocol (TFTP) 	1350 	-</a:t>
            </a:r>
          </a:p>
          <a:p>
            <a:r>
              <a:rPr lang="en-US" sz="1200" dirty="0">
                <a:solidFill>
                  <a:srgbClr val="FF0000"/>
                </a:solidFill>
                <a:latin typeface="Palatino" charset="0"/>
              </a:rPr>
              <a:t>80</a:t>
            </a:r>
            <a:r>
              <a:rPr lang="en-US" sz="1200" dirty="0">
                <a:latin typeface="Palatino" charset="0"/>
              </a:rPr>
              <a:t> 		TCP 		Hypertext Transfer Protocol (HTTP) 	2068 	World Wide Web</a:t>
            </a:r>
          </a:p>
          <a:p>
            <a:r>
              <a:rPr lang="en-US" sz="1200" dirty="0">
                <a:latin typeface="Palatino" charset="0"/>
              </a:rPr>
              <a:t>110 		TCP 		Post Office Protocol (POP3) 	1081 	Mail (receiving email);</a:t>
            </a:r>
          </a:p>
          <a:p>
            <a:endParaRPr lang="sv-SE" sz="1600" dirty="0">
              <a:latin typeface="Palatino" charset="0"/>
            </a:endParaRPr>
          </a:p>
          <a:p>
            <a:r>
              <a:rPr lang="en-US" sz="1400" dirty="0">
                <a:latin typeface="Palatino" charset="0"/>
              </a:rPr>
              <a:t>http://www.iana.org/assignments/port-numbers</a:t>
            </a:r>
            <a:endParaRPr lang="sv-SE" sz="1400" dirty="0">
              <a:latin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75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Transport </a:t>
            </a:r>
            <a:r>
              <a:rPr lang="sv-SE" dirty="0" err="1"/>
              <a:t>Layer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Transmission Control </a:t>
            </a:r>
            <a:r>
              <a:rPr lang="sv-SE" dirty="0" err="1"/>
              <a:t>Protocol</a:t>
            </a:r>
            <a:r>
              <a:rPr lang="sv-SE" dirty="0"/>
              <a:t> (TCP)</a:t>
            </a:r>
          </a:p>
          <a:p>
            <a:pPr lvl="2"/>
            <a:endParaRPr lang="sv-SE" dirty="0"/>
          </a:p>
          <a:p>
            <a:pPr lvl="3"/>
            <a:endParaRPr lang="sv-SE" dirty="0"/>
          </a:p>
        </p:txBody>
      </p:sp>
      <p:pic>
        <p:nvPicPr>
          <p:cNvPr id="4" name="Picture 4" descr="Picture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741738"/>
            <a:ext cx="8915400" cy="20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493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Transport </a:t>
            </a:r>
            <a:r>
              <a:rPr lang="sv-SE" dirty="0" err="1"/>
              <a:t>Layer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Internet </a:t>
            </a:r>
            <a:r>
              <a:rPr lang="sv-SE" dirty="0" err="1"/>
              <a:t>Layer</a:t>
            </a:r>
            <a:r>
              <a:rPr lang="sv-SE" dirty="0"/>
              <a:t> garanterar ingenting!!!!!!!!</a:t>
            </a:r>
          </a:p>
          <a:p>
            <a:pPr lvl="1"/>
            <a:r>
              <a:rPr lang="sv-SE" dirty="0"/>
              <a:t>Kommer paketen fram?</a:t>
            </a:r>
          </a:p>
          <a:p>
            <a:pPr lvl="1"/>
            <a:r>
              <a:rPr lang="sv-SE" dirty="0"/>
              <a:t>Är de i rätt ordning?</a:t>
            </a:r>
          </a:p>
          <a:p>
            <a:pPr lvl="1"/>
            <a:r>
              <a:rPr lang="sv-SE" dirty="0"/>
              <a:t>Är de hela?</a:t>
            </a:r>
          </a:p>
          <a:p>
            <a:r>
              <a:rPr lang="sv-SE" dirty="0"/>
              <a:t>Transport lagret</a:t>
            </a:r>
          </a:p>
          <a:p>
            <a:pPr lvl="1"/>
            <a:r>
              <a:rPr lang="sv-SE" dirty="0"/>
              <a:t>Tar emot data från applikations lagret</a:t>
            </a:r>
          </a:p>
          <a:p>
            <a:pPr lvl="1"/>
            <a:r>
              <a:rPr lang="sv-SE" dirty="0"/>
              <a:t>Delar ev. upp </a:t>
            </a:r>
            <a:r>
              <a:rPr lang="sv-SE" dirty="0" err="1"/>
              <a:t>datat</a:t>
            </a:r>
            <a:r>
              <a:rPr lang="sv-SE" dirty="0"/>
              <a:t> i lämpliga storlekar</a:t>
            </a:r>
          </a:p>
          <a:p>
            <a:pPr lvl="1"/>
            <a:r>
              <a:rPr lang="sv-SE" dirty="0"/>
              <a:t>Skickar varje del till Internet lagret</a:t>
            </a:r>
          </a:p>
          <a:p>
            <a:pPr lvl="2"/>
            <a:endParaRPr lang="sv-SE" dirty="0"/>
          </a:p>
          <a:p>
            <a:pPr lvl="3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6990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Transport </a:t>
            </a:r>
            <a:r>
              <a:rPr lang="sv-SE" dirty="0" err="1"/>
              <a:t>Layer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/>
              <a:t>”Opålitlig” transport</a:t>
            </a:r>
          </a:p>
          <a:p>
            <a:pPr lvl="1"/>
            <a:r>
              <a:rPr lang="sv-SE" sz="2400" dirty="0" err="1"/>
              <a:t>User</a:t>
            </a:r>
            <a:r>
              <a:rPr lang="sv-SE" sz="2400" dirty="0"/>
              <a:t> </a:t>
            </a:r>
            <a:r>
              <a:rPr lang="sv-SE" sz="2400" dirty="0" err="1"/>
              <a:t>Datagram</a:t>
            </a:r>
            <a:r>
              <a:rPr lang="sv-SE" sz="2400" dirty="0"/>
              <a:t> </a:t>
            </a:r>
            <a:r>
              <a:rPr lang="sv-SE" sz="2400" dirty="0" err="1"/>
              <a:t>Protocol</a:t>
            </a:r>
            <a:r>
              <a:rPr lang="sv-SE" sz="2400" dirty="0"/>
              <a:t> (UDP)</a:t>
            </a:r>
          </a:p>
          <a:p>
            <a:pPr lvl="1"/>
            <a:r>
              <a:rPr lang="sv-SE" sz="2400" dirty="0"/>
              <a:t>Lägger på </a:t>
            </a:r>
            <a:r>
              <a:rPr lang="sv-SE" sz="2400" dirty="0" err="1"/>
              <a:t>header</a:t>
            </a:r>
            <a:r>
              <a:rPr lang="sv-SE" sz="2400" dirty="0"/>
              <a:t> med </a:t>
            </a:r>
            <a:r>
              <a:rPr lang="sv-SE" sz="2400" dirty="0" err="1"/>
              <a:t>src</a:t>
            </a:r>
            <a:r>
              <a:rPr lang="sv-SE" sz="2400" dirty="0"/>
              <a:t> och </a:t>
            </a:r>
            <a:r>
              <a:rPr lang="sv-SE" sz="2400" dirty="0" err="1"/>
              <a:t>dst</a:t>
            </a:r>
            <a:r>
              <a:rPr lang="sv-SE" sz="2400" dirty="0"/>
              <a:t> port, </a:t>
            </a:r>
            <a:r>
              <a:rPr lang="sv-SE" sz="2400" dirty="0" err="1"/>
              <a:t>length</a:t>
            </a:r>
            <a:r>
              <a:rPr lang="sv-SE" sz="2400" dirty="0"/>
              <a:t> och checksumma </a:t>
            </a:r>
          </a:p>
          <a:p>
            <a:pPr lvl="1"/>
            <a:r>
              <a:rPr lang="sv-SE" sz="2400" dirty="0"/>
              <a:t>Endast felkontroll, ej omsändning</a:t>
            </a:r>
          </a:p>
          <a:p>
            <a:r>
              <a:rPr lang="sv-SE" dirty="0"/>
              <a:t>”</a:t>
            </a:r>
            <a:r>
              <a:rPr lang="sv-SE" dirty="0" err="1"/>
              <a:t>Pålitltig</a:t>
            </a:r>
            <a:r>
              <a:rPr lang="sv-SE" dirty="0"/>
              <a:t>” transport</a:t>
            </a:r>
          </a:p>
          <a:p>
            <a:pPr lvl="1"/>
            <a:r>
              <a:rPr lang="sv-SE" sz="2400" dirty="0"/>
              <a:t>Transmission Control </a:t>
            </a:r>
            <a:r>
              <a:rPr lang="sv-SE" sz="2400" dirty="0" err="1"/>
              <a:t>Protocol</a:t>
            </a:r>
            <a:r>
              <a:rPr lang="sv-SE" sz="2400" dirty="0"/>
              <a:t> (TCP)</a:t>
            </a:r>
          </a:p>
          <a:p>
            <a:pPr lvl="1"/>
            <a:r>
              <a:rPr lang="sv-SE" sz="2400" dirty="0" err="1"/>
              <a:t>Header</a:t>
            </a:r>
            <a:r>
              <a:rPr lang="sv-SE" sz="2400" dirty="0"/>
              <a:t> innehåller felkontroll, sekvensnummer, mm.</a:t>
            </a:r>
          </a:p>
          <a:p>
            <a:pPr lvl="1"/>
            <a:r>
              <a:rPr lang="sv-SE" sz="2400" dirty="0"/>
              <a:t>Skickar om </a:t>
            </a:r>
            <a:r>
              <a:rPr lang="sv-SE" sz="2400" dirty="0" err="1"/>
              <a:t>datat</a:t>
            </a:r>
            <a:r>
              <a:rPr lang="sv-SE" sz="2400" dirty="0"/>
              <a:t> vid fel (ACK, </a:t>
            </a:r>
            <a:r>
              <a:rPr lang="sv-SE" sz="2400" dirty="0" err="1"/>
              <a:t>sliding</a:t>
            </a:r>
            <a:r>
              <a:rPr lang="sv-SE" sz="2400" dirty="0"/>
              <a:t> </a:t>
            </a:r>
            <a:r>
              <a:rPr lang="sv-SE" sz="2400" dirty="0" err="1"/>
              <a:t>window</a:t>
            </a:r>
            <a:r>
              <a:rPr lang="sv-SE" sz="2400" dirty="0"/>
              <a:t>, </a:t>
            </a:r>
            <a:r>
              <a:rPr lang="sv-SE" sz="2400" dirty="0" err="1"/>
              <a:t>seq</a:t>
            </a:r>
            <a:r>
              <a:rPr lang="sv-SE" sz="2400" dirty="0"/>
              <a:t>. no)</a:t>
            </a:r>
          </a:p>
          <a:p>
            <a:pPr lvl="1"/>
            <a:r>
              <a:rPr lang="sv-SE" sz="2400" dirty="0" err="1"/>
              <a:t>Congestion</a:t>
            </a:r>
            <a:r>
              <a:rPr lang="sv-SE" sz="2400" dirty="0"/>
              <a:t> </a:t>
            </a:r>
            <a:r>
              <a:rPr lang="sv-SE" sz="2400" dirty="0" err="1"/>
              <a:t>control</a:t>
            </a:r>
            <a:r>
              <a:rPr lang="sv-SE" sz="2400" dirty="0"/>
              <a:t> (</a:t>
            </a:r>
            <a:r>
              <a:rPr lang="sv-SE" sz="2400" dirty="0" err="1"/>
              <a:t>window</a:t>
            </a:r>
            <a:r>
              <a:rPr lang="sv-SE" sz="2400" dirty="0"/>
              <a:t>)/</a:t>
            </a:r>
            <a:r>
              <a:rPr lang="sv-SE" sz="2400" dirty="0" err="1"/>
              <a:t>Flow</a:t>
            </a:r>
            <a:r>
              <a:rPr lang="sv-SE" sz="2400" dirty="0"/>
              <a:t> </a:t>
            </a:r>
            <a:r>
              <a:rPr lang="sv-SE" sz="2400" dirty="0" err="1"/>
              <a:t>control</a:t>
            </a:r>
            <a:r>
              <a:rPr lang="sv-SE" sz="2400" dirty="0"/>
              <a:t> (ack no)</a:t>
            </a:r>
          </a:p>
          <a:p>
            <a:pPr lvl="1"/>
            <a:r>
              <a:rPr lang="sv-SE" sz="2400" dirty="0"/>
              <a:t>3 Way Handshake</a:t>
            </a:r>
          </a:p>
          <a:p>
            <a:pPr lvl="2"/>
            <a:endParaRPr lang="sv-SE" dirty="0"/>
          </a:p>
          <a:p>
            <a:pPr lvl="3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3571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TCP </a:t>
            </a:r>
            <a:r>
              <a:rPr lang="sv-SE" dirty="0" err="1"/>
              <a:t>Congestion</a:t>
            </a:r>
            <a:r>
              <a:rPr lang="sv-SE" dirty="0"/>
              <a:t> Control</a:t>
            </a:r>
          </a:p>
        </p:txBody>
      </p:sp>
      <p:pic>
        <p:nvPicPr>
          <p:cNvPr id="12290" name="Picture 2" descr="http://flylib.com/books/4/245/1/html/2/files/10fig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060848"/>
            <a:ext cx="8349613" cy="452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766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Copperplate Gothic Bold" charset="0"/>
              </a:rPr>
              <a:t>Application Layer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>
                <a:latin typeface="Palatino" charset="0"/>
              </a:rPr>
              <a:t>Hanterar all kommunikation med användaren</a:t>
            </a:r>
          </a:p>
          <a:p>
            <a:r>
              <a:rPr lang="sv-SE" dirty="0">
                <a:latin typeface="Palatino" charset="0"/>
              </a:rPr>
              <a:t>Visar </a:t>
            </a:r>
            <a:r>
              <a:rPr lang="sv-SE" dirty="0" err="1">
                <a:latin typeface="Palatino" charset="0"/>
              </a:rPr>
              <a:t>datat</a:t>
            </a:r>
            <a:r>
              <a:rPr lang="sv-SE" dirty="0">
                <a:latin typeface="Palatino" charset="0"/>
              </a:rPr>
              <a:t> för användaren</a:t>
            </a:r>
          </a:p>
          <a:p>
            <a:r>
              <a:rPr lang="sv-SE" dirty="0">
                <a:latin typeface="Palatino" charset="0"/>
              </a:rPr>
              <a:t>Formaterar </a:t>
            </a:r>
            <a:r>
              <a:rPr lang="sv-SE" dirty="0" err="1">
                <a:latin typeface="Palatino" charset="0"/>
              </a:rPr>
              <a:t>datat</a:t>
            </a:r>
            <a:r>
              <a:rPr lang="sv-SE" dirty="0">
                <a:latin typeface="Palatino" charset="0"/>
              </a:rPr>
              <a:t> enligt applikationsprotokoll (klartext?)</a:t>
            </a:r>
          </a:p>
          <a:p>
            <a:r>
              <a:rPr lang="sv-SE" dirty="0">
                <a:latin typeface="Palatino" charset="0"/>
              </a:rPr>
              <a:t>(HTTP/FTP/TFTP/SMTP/POP3/IMAP</a:t>
            </a:r>
            <a:r>
              <a:rPr lang="en-US" dirty="0">
                <a:latin typeface="Palatino" charset="0"/>
              </a:rPr>
              <a:t>…) </a:t>
            </a:r>
            <a:r>
              <a:rPr lang="en-US" dirty="0" err="1">
                <a:latin typeface="Palatino" charset="0"/>
              </a:rPr>
              <a:t>eller</a:t>
            </a:r>
            <a:r>
              <a:rPr lang="en-US" dirty="0">
                <a:latin typeface="Palatino" charset="0"/>
              </a:rPr>
              <a:t> </a:t>
            </a:r>
            <a:r>
              <a:rPr lang="en-US" dirty="0" err="1">
                <a:latin typeface="Palatino" charset="0"/>
              </a:rPr>
              <a:t>enligt</a:t>
            </a:r>
            <a:r>
              <a:rPr lang="en-US" dirty="0">
                <a:latin typeface="Palatino" charset="0"/>
              </a:rPr>
              <a:t> </a:t>
            </a:r>
            <a:r>
              <a:rPr lang="en-US" dirty="0" err="1">
                <a:latin typeface="Palatino" charset="0"/>
              </a:rPr>
              <a:t>eget</a:t>
            </a:r>
            <a:r>
              <a:rPr lang="en-US" dirty="0">
                <a:latin typeface="Palatino" charset="0"/>
              </a:rPr>
              <a:t> </a:t>
            </a:r>
            <a:r>
              <a:rPr lang="en-US" dirty="0" err="1">
                <a:latin typeface="Palatino" charset="0"/>
              </a:rPr>
              <a:t>protokoll</a:t>
            </a:r>
            <a:r>
              <a:rPr lang="en-US" dirty="0">
                <a:latin typeface="Palatino" charset="0"/>
              </a:rPr>
              <a:t>…</a:t>
            </a:r>
            <a:endParaRPr lang="sv-SE" dirty="0">
              <a:latin typeface="Palatino" charset="0"/>
            </a:endParaRPr>
          </a:p>
          <a:p>
            <a:r>
              <a:rPr lang="sv-SE" dirty="0">
                <a:latin typeface="Palatino" charset="0"/>
              </a:rPr>
              <a:t>Skickar data till transportlagret</a:t>
            </a:r>
          </a:p>
          <a:p>
            <a:endParaRPr lang="sv-SE" dirty="0">
              <a:latin typeface="Palatino" charset="0"/>
            </a:endParaRPr>
          </a:p>
          <a:p>
            <a:r>
              <a:rPr lang="sv-SE" dirty="0">
                <a:latin typeface="Palatino" charset="0"/>
              </a:rPr>
              <a:t>Hemmaplan för Javaprogrammeraren</a:t>
            </a:r>
            <a:r>
              <a:rPr lang="en-US" dirty="0">
                <a:latin typeface="Palatino" charset="0"/>
              </a:rPr>
              <a:t>…90%</a:t>
            </a:r>
            <a:endParaRPr lang="sv-SE" dirty="0">
              <a:latin typeface="Palatino" charset="0"/>
            </a:endParaRPr>
          </a:p>
          <a:p>
            <a:endParaRPr lang="sv-SE" dirty="0">
              <a:latin typeface="Palatino" charset="0"/>
            </a:endParaRPr>
          </a:p>
          <a:p>
            <a:endParaRPr lang="sv-SE" dirty="0">
              <a:latin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6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The DNS is…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The “Domain Name System”</a:t>
            </a:r>
          </a:p>
          <a:p>
            <a:pPr eaLnBrk="1" hangingPunct="1"/>
            <a:r>
              <a:rPr lang="en-US" altLang="zh-CN">
                <a:ea typeface="SimSun" pitchFamily="2" charset="-122"/>
              </a:rPr>
              <a:t>What Internet users use to reference anything by name on the Internet</a:t>
            </a:r>
          </a:p>
          <a:p>
            <a:pPr eaLnBrk="1" hangingPunct="1"/>
            <a:r>
              <a:rPr lang="en-US" altLang="zh-CN">
                <a:ea typeface="SimSun" pitchFamily="2" charset="-122"/>
              </a:rPr>
              <a:t>The mechanism by which Internet software translates names to attributes such as addresses</a:t>
            </a:r>
          </a:p>
        </p:txBody>
      </p:sp>
    </p:spTree>
    <p:extLst>
      <p:ext uri="{BB962C8B-B14F-4D97-AF65-F5344CB8AC3E}">
        <p14:creationId xmlns:p14="http://schemas.microsoft.com/office/powerpoint/2010/main" val="176667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Copperplate Gothic Bold" charset="0"/>
              </a:rPr>
              <a:t>Security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b="1" dirty="0">
                <a:latin typeface="Palatino" charset="0"/>
              </a:rPr>
              <a:t>NAT (</a:t>
            </a:r>
            <a:r>
              <a:rPr lang="en-US" b="1" dirty="0">
                <a:latin typeface="Palatino" charset="0"/>
              </a:rPr>
              <a:t>Network Address Translation</a:t>
            </a:r>
            <a:r>
              <a:rPr lang="sv-SE" b="1" dirty="0">
                <a:latin typeface="Palatino" charset="0"/>
              </a:rPr>
              <a:t>)</a:t>
            </a:r>
          </a:p>
          <a:p>
            <a:r>
              <a:rPr lang="sv-SE" dirty="0">
                <a:latin typeface="Palatino" charset="0"/>
              </a:rPr>
              <a:t>översätter IP (port) mellan insida och utsida</a:t>
            </a:r>
          </a:p>
          <a:p>
            <a:r>
              <a:rPr lang="sv-SE" sz="1400" dirty="0">
                <a:latin typeface="Palatino" charset="0"/>
              </a:rPr>
              <a:t>	192.168.1.123 (5000) =&gt; 130.120.133.78 (6241)</a:t>
            </a:r>
          </a:p>
          <a:p>
            <a:r>
              <a:rPr lang="sv-SE" sz="1400" dirty="0">
                <a:latin typeface="Palatino" charset="0"/>
              </a:rPr>
              <a:t>	192.168.1.111 (5000) =&gt; 130.240.133.78 (6242)</a:t>
            </a:r>
          </a:p>
          <a:p>
            <a:r>
              <a:rPr lang="sv-SE" b="1" dirty="0" err="1">
                <a:latin typeface="Palatino" charset="0"/>
              </a:rPr>
              <a:t>Firewall</a:t>
            </a:r>
            <a:endParaRPr lang="sv-SE" b="1" dirty="0">
              <a:latin typeface="Palatino" charset="0"/>
            </a:endParaRPr>
          </a:p>
          <a:p>
            <a:r>
              <a:rPr lang="sv-SE" dirty="0">
                <a:latin typeface="Palatino" charset="0"/>
              </a:rPr>
              <a:t>Brandväggen kollar paket mot regler</a:t>
            </a:r>
          </a:p>
          <a:p>
            <a:r>
              <a:rPr lang="sv-SE" sz="1400" dirty="0">
                <a:latin typeface="Palatino" charset="0"/>
              </a:rPr>
              <a:t>	- tillåt inkommande TCP till port 80 på 191.168.1.111</a:t>
            </a:r>
          </a:p>
          <a:p>
            <a:r>
              <a:rPr lang="sv-SE" sz="1400" dirty="0">
                <a:latin typeface="Palatino" charset="0"/>
              </a:rPr>
              <a:t>	- neka inkommande IP från 130.240.0.0/16</a:t>
            </a:r>
          </a:p>
          <a:p>
            <a:r>
              <a:rPr lang="sv-SE" sz="1400" dirty="0">
                <a:latin typeface="Palatino" charset="0"/>
              </a:rPr>
              <a:t>	- tillåt inkommande trafik som är svar på utgående trafik (</a:t>
            </a:r>
            <a:r>
              <a:rPr lang="sv-SE" sz="1400" dirty="0" err="1">
                <a:latin typeface="Palatino" charset="0"/>
              </a:rPr>
              <a:t>reflective</a:t>
            </a:r>
            <a:r>
              <a:rPr lang="sv-SE" sz="1400" dirty="0">
                <a:latin typeface="Palatino" charset="0"/>
              </a:rPr>
              <a:t>)</a:t>
            </a:r>
          </a:p>
          <a:p>
            <a:r>
              <a:rPr lang="sv-SE" b="1" dirty="0">
                <a:latin typeface="Palatino" charset="0"/>
              </a:rPr>
              <a:t>Proxy Servers</a:t>
            </a:r>
          </a:p>
          <a:p>
            <a:r>
              <a:rPr lang="sv-SE" dirty="0">
                <a:latin typeface="Palatino" charset="0"/>
              </a:rPr>
              <a:t>En </a:t>
            </a:r>
            <a:r>
              <a:rPr lang="sv-SE" dirty="0" err="1">
                <a:latin typeface="Palatino" charset="0"/>
              </a:rPr>
              <a:t>proxy</a:t>
            </a:r>
            <a:r>
              <a:rPr lang="sv-SE" dirty="0">
                <a:latin typeface="Palatino" charset="0"/>
              </a:rPr>
              <a:t> ligger mellan en klient och en server </a:t>
            </a:r>
          </a:p>
          <a:p>
            <a:r>
              <a:rPr lang="en-US" dirty="0">
                <a:latin typeface="Palatino" charset="0"/>
              </a:rPr>
              <a:t>- web proxy </a:t>
            </a:r>
            <a:r>
              <a:rPr lang="en-US" sz="1400" dirty="0">
                <a:latin typeface="Palatino" charset="0"/>
              </a:rPr>
              <a:t>(local caching)</a:t>
            </a:r>
          </a:p>
          <a:p>
            <a:r>
              <a:rPr lang="sv-SE" dirty="0">
                <a:latin typeface="Palatino" charset="0"/>
              </a:rPr>
              <a:t>- </a:t>
            </a:r>
            <a:r>
              <a:rPr lang="en-US" dirty="0" err="1">
                <a:latin typeface="Palatino" charset="0"/>
              </a:rPr>
              <a:t>policys</a:t>
            </a:r>
            <a:r>
              <a:rPr lang="en-US" dirty="0">
                <a:latin typeface="Palatino" charset="0"/>
              </a:rPr>
              <a:t> </a:t>
            </a:r>
            <a:r>
              <a:rPr lang="en-US" sz="1400" dirty="0">
                <a:latin typeface="Palatino" charset="0"/>
              </a:rPr>
              <a:t>(deny playboy.com)</a:t>
            </a:r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105400"/>
            <a:ext cx="26717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53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Copperplate Gothic Bold" charset="0"/>
              </a:rPr>
              <a:t>Internet Standards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>
                <a:latin typeface="Palatino" charset="0"/>
              </a:rPr>
              <a:t>IETF (</a:t>
            </a:r>
            <a:r>
              <a:rPr lang="en-US">
                <a:latin typeface="Palatino" charset="0"/>
              </a:rPr>
              <a:t>Internet Engineering Task Force</a:t>
            </a:r>
            <a:r>
              <a:rPr lang="sv-SE">
                <a:latin typeface="Palatino" charset="0"/>
              </a:rPr>
              <a:t>) </a:t>
            </a:r>
          </a:p>
          <a:p>
            <a:r>
              <a:rPr lang="sv-SE" sz="1400">
                <a:latin typeface="Palatino" charset="0"/>
              </a:rPr>
              <a:t>Demokratisk organisation</a:t>
            </a:r>
            <a:r>
              <a:rPr lang="en-US" sz="1400">
                <a:latin typeface="Palatino" charset="0"/>
              </a:rPr>
              <a:t>, ”rough consensus and running code”</a:t>
            </a:r>
          </a:p>
          <a:p>
            <a:r>
              <a:rPr lang="sv-SE">
                <a:latin typeface="Palatino" charset="0"/>
              </a:rPr>
              <a:t>IETF RFC </a:t>
            </a:r>
            <a:r>
              <a:rPr lang="sv-SE" sz="1200">
                <a:latin typeface="Palatino" charset="0"/>
              </a:rPr>
              <a:t>(</a:t>
            </a:r>
            <a:r>
              <a:rPr lang="en-US" sz="1200">
                <a:latin typeface="Palatino" charset="0"/>
              </a:rPr>
              <a:t>http://tools.ietf.org/rfc/</a:t>
            </a:r>
            <a:r>
              <a:rPr lang="sv-SE" sz="1200">
                <a:latin typeface="Palatino" charset="0"/>
              </a:rPr>
              <a:t>)</a:t>
            </a:r>
          </a:p>
          <a:p>
            <a:r>
              <a:rPr lang="en-US" sz="800">
                <a:latin typeface="Courier" charset="0"/>
              </a:rPr>
              <a:t>Network Working Group                                        D. Waitzman</a:t>
            </a:r>
          </a:p>
          <a:p>
            <a:r>
              <a:rPr lang="en-US" sz="800">
                <a:latin typeface="Courier" charset="0"/>
              </a:rPr>
              <a:t>Request for Comments: 1149                                       BBN STC</a:t>
            </a:r>
          </a:p>
          <a:p>
            <a:r>
              <a:rPr lang="en-US" sz="800">
                <a:latin typeface="Courier" charset="0"/>
              </a:rPr>
              <a:t>                                                            1 April 1990</a:t>
            </a:r>
          </a:p>
          <a:p>
            <a:r>
              <a:rPr lang="en-US" sz="800">
                <a:latin typeface="Courier" charset="0"/>
              </a:rPr>
              <a:t>   A Standard for the Transmission of IP Datagrams on Avian Carriers</a:t>
            </a:r>
          </a:p>
          <a:p>
            <a:endParaRPr lang="en-US" sz="800">
              <a:latin typeface="Courier" charset="0"/>
            </a:endParaRPr>
          </a:p>
          <a:p>
            <a:r>
              <a:rPr lang="en-US" sz="800">
                <a:latin typeface="Courier" charset="0"/>
              </a:rPr>
              <a:t>Status of this Memo</a:t>
            </a:r>
          </a:p>
          <a:p>
            <a:endParaRPr lang="en-US" sz="800">
              <a:latin typeface="Courier" charset="0"/>
            </a:endParaRPr>
          </a:p>
          <a:p>
            <a:r>
              <a:rPr lang="en-US" sz="800">
                <a:latin typeface="Courier" charset="0"/>
              </a:rPr>
              <a:t>   This memo describes an experimental method for the encapsulation of</a:t>
            </a:r>
          </a:p>
          <a:p>
            <a:r>
              <a:rPr lang="en-US" sz="800">
                <a:latin typeface="Courier" charset="0"/>
              </a:rPr>
              <a:t>   IP datagrams in avian carriers.  This specification is primarily</a:t>
            </a:r>
          </a:p>
          <a:p>
            <a:r>
              <a:rPr lang="en-US" sz="800">
                <a:latin typeface="Courier" charset="0"/>
              </a:rPr>
              <a:t>   useful in Metropolitan Area Networks.  This is an experimental, not</a:t>
            </a:r>
          </a:p>
          <a:p>
            <a:r>
              <a:rPr lang="en-US" sz="800">
                <a:latin typeface="Courier" charset="0"/>
              </a:rPr>
              <a:t>   recommended standard.  Distribution of this memo is unlimited.</a:t>
            </a:r>
          </a:p>
          <a:p>
            <a:r>
              <a:rPr lang="en-US" sz="800">
                <a:latin typeface="Courier" charset="0"/>
              </a:rPr>
              <a:t>-------------------------------------------------------------------------</a:t>
            </a:r>
          </a:p>
          <a:p>
            <a:r>
              <a:rPr lang="en-US" sz="800">
                <a:latin typeface="Courier" charset="0"/>
              </a:rPr>
              <a:t>Network Working Group                                    D. Waitzman</a:t>
            </a:r>
          </a:p>
          <a:p>
            <a:r>
              <a:rPr lang="en-US" sz="800">
                <a:latin typeface="Courier" charset="0"/>
              </a:rPr>
              <a:t>Request for Comments: 2549                       IronBridge Networks</a:t>
            </a:r>
          </a:p>
          <a:p>
            <a:r>
              <a:rPr lang="en-US" sz="800">
                <a:latin typeface="Courier" charset="0"/>
              </a:rPr>
              <a:t>Updates: 1149                                           1 April 1999</a:t>
            </a:r>
          </a:p>
          <a:p>
            <a:r>
              <a:rPr lang="en-US" sz="800">
                <a:latin typeface="Courier" charset="0"/>
              </a:rPr>
              <a:t>Category: Experimental</a:t>
            </a:r>
          </a:p>
          <a:p>
            <a:r>
              <a:rPr lang="en-US" sz="800">
                <a:latin typeface="Courier" charset="0"/>
              </a:rPr>
              <a:t>          </a:t>
            </a:r>
          </a:p>
          <a:p>
            <a:r>
              <a:rPr lang="en-US" sz="800">
                <a:latin typeface="Courier" charset="0"/>
              </a:rPr>
              <a:t>IP over Avian Carriers with Quality of Service</a:t>
            </a:r>
          </a:p>
          <a:p>
            <a:endParaRPr lang="en-US" sz="800">
              <a:latin typeface="Courier" charset="0"/>
            </a:endParaRPr>
          </a:p>
          <a:p>
            <a:r>
              <a:rPr lang="en-US" sz="800">
                <a:latin typeface="Courier" charset="0"/>
              </a:rPr>
              <a:t>-------------------------------------------------------------------------</a:t>
            </a:r>
          </a:p>
          <a:p>
            <a:r>
              <a:rPr lang="sv-SE">
                <a:latin typeface="Palatino" charset="0"/>
              </a:rPr>
              <a:t>W3C (</a:t>
            </a:r>
            <a:r>
              <a:rPr lang="en-US">
                <a:latin typeface="Palatino" charset="0"/>
              </a:rPr>
              <a:t>World Wide Web Consortium</a:t>
            </a:r>
            <a:r>
              <a:rPr lang="sv-SE">
                <a:latin typeface="Palatino" charset="0"/>
              </a:rPr>
              <a:t>)</a:t>
            </a:r>
          </a:p>
          <a:p>
            <a:r>
              <a:rPr lang="sv-SE">
                <a:latin typeface="Palatino" charset="0"/>
              </a:rPr>
              <a:t>- HTTP, HTML, XHTML, XML</a:t>
            </a:r>
            <a:r>
              <a:rPr lang="en-US">
                <a:latin typeface="Palatino" charset="0"/>
              </a:rPr>
              <a:t>…</a:t>
            </a:r>
            <a:endParaRPr lang="sv-SE">
              <a:latin typeface="Palatino" charset="0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5334000" y="2743200"/>
            <a:ext cx="3581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Palatino" charset="0"/>
              </a:rPr>
              <a:t>rfc768 User Datagram Protocol (1980)</a:t>
            </a:r>
          </a:p>
          <a:p>
            <a:pPr eaLnBrk="1" hangingPunct="1"/>
            <a:r>
              <a:rPr lang="en-US" sz="1400">
                <a:latin typeface="Palatino" charset="0"/>
              </a:rPr>
              <a:t>rfc791 Internet Protocol (1981)</a:t>
            </a:r>
          </a:p>
          <a:p>
            <a:pPr eaLnBrk="1" hangingPunct="1"/>
            <a:r>
              <a:rPr lang="en-US" sz="1400">
                <a:latin typeface="Palatino" charset="0"/>
              </a:rPr>
              <a:t>rfc792 Internet Control Message Protocol</a:t>
            </a:r>
          </a:p>
          <a:p>
            <a:pPr eaLnBrk="1" hangingPunct="1"/>
            <a:r>
              <a:rPr lang="en-US" sz="1400">
                <a:latin typeface="Palatino" charset="0"/>
              </a:rPr>
              <a:t>rfc793 Transmission Control Protocol </a:t>
            </a:r>
            <a:endParaRPr lang="sv-SE" sz="1400">
              <a:latin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5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sv-SE" dirty="0"/>
              <a:t>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1600200"/>
            <a:ext cx="4258816" cy="4525963"/>
          </a:xfrm>
        </p:spPr>
        <p:txBody>
          <a:bodyPr/>
          <a:lstStyle/>
          <a:p>
            <a:endParaRPr lang="sv-SE" dirty="0"/>
          </a:p>
        </p:txBody>
      </p:sp>
      <p:pic>
        <p:nvPicPr>
          <p:cNvPr id="2050" name="Picture 2" descr="Z:\Documents\kurser\Pictures\otarb\natvark\IMG_527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640960" cy="57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353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D2F3-A57D-4A84-BDD4-592DF79AB43C}" type="slidenum">
              <a:rPr lang="en-US" altLang="sv-SE"/>
              <a:pPr/>
              <a:t>50</a:t>
            </a:fld>
            <a:endParaRPr lang="en-US" altLang="sv-SE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DHCP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sv-SE" b="1" dirty="0"/>
              <a:t>Dynamic Host Configuration Protocol (DHCP) </a:t>
            </a:r>
          </a:p>
          <a:p>
            <a:pPr lvl="1"/>
            <a:endParaRPr lang="en-US" altLang="sv-SE" dirty="0"/>
          </a:p>
          <a:p>
            <a:pPr lvl="1"/>
            <a:r>
              <a:rPr lang="en-US" altLang="sv-SE" dirty="0"/>
              <a:t>DHCP is the preferred mechanism for dynamic assignment of IP addresses</a:t>
            </a:r>
          </a:p>
          <a:p>
            <a:pPr marL="457200" lvl="1" indent="0">
              <a:buNone/>
            </a:pPr>
            <a:endParaRPr lang="en-US" altLang="sv-SE" dirty="0"/>
          </a:p>
          <a:p>
            <a:pPr lvl="1"/>
            <a:r>
              <a:rPr lang="en-US" altLang="sv-SE" dirty="0"/>
              <a:t>DHCP client can acquire all IP configuration parameters needed to operate</a:t>
            </a:r>
          </a:p>
          <a:p>
            <a:pPr lvl="3"/>
            <a:endParaRPr lang="en-US" altLang="sv-SE" dirty="0"/>
          </a:p>
        </p:txBody>
      </p:sp>
    </p:spTree>
    <p:extLst>
      <p:ext uri="{BB962C8B-B14F-4D97-AF65-F5344CB8AC3E}">
        <p14:creationId xmlns:p14="http://schemas.microsoft.com/office/powerpoint/2010/main" val="27057583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ARP (</a:t>
            </a:r>
            <a:r>
              <a:rPr lang="sv-SE" dirty="0" err="1"/>
              <a:t>Address</a:t>
            </a:r>
            <a:r>
              <a:rPr lang="sv-SE" dirty="0"/>
              <a:t> Resolution </a:t>
            </a:r>
            <a:r>
              <a:rPr lang="sv-SE" dirty="0" err="1"/>
              <a:t>Protocol</a:t>
            </a:r>
            <a:r>
              <a:rPr lang="sv-SE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sv-SE" dirty="0"/>
              <a:t>Översätter (logisk) IP adress till (fysisk) MAC adress.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12872"/>
            <a:ext cx="6672262" cy="218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87805" y="3501008"/>
            <a:ext cx="704075" cy="44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78274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1-</a:t>
            </a:r>
            <a:fld id="{2329317D-5A0A-4E8E-BE7E-87328CCF7F09}" type="slidenum">
              <a:rPr lang="en-US" smtClean="0">
                <a:latin typeface="Times New Roman" pitchFamily="18" charset="0"/>
              </a:rPr>
              <a:pPr/>
              <a:t>52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z="3600"/>
              <a:t>Hur gör de olika lagren när data skickas nedåt i stacken?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2527300"/>
            <a:ext cx="7772400" cy="3225800"/>
          </a:xfrm>
        </p:spPr>
        <p:txBody>
          <a:bodyPr/>
          <a:lstStyle/>
          <a:p>
            <a:r>
              <a:rPr lang="sv-SE" sz="3600"/>
              <a:t>Inkapsling</a:t>
            </a:r>
          </a:p>
          <a:p>
            <a:endParaRPr lang="sv-SE" sz="3600"/>
          </a:p>
          <a:p>
            <a:endParaRPr lang="sv-SE" sz="3600"/>
          </a:p>
          <a:p>
            <a:r>
              <a:rPr lang="sv-SE" sz="3600"/>
              <a:t>Headers läggs till</a:t>
            </a:r>
          </a:p>
          <a:p>
            <a:endParaRPr lang="sv-SE" sz="3600"/>
          </a:p>
        </p:txBody>
      </p:sp>
    </p:spTree>
    <p:extLst>
      <p:ext uri="{BB962C8B-B14F-4D97-AF65-F5344CB8AC3E}">
        <p14:creationId xmlns:p14="http://schemas.microsoft.com/office/powerpoint/2010/main" val="3018778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1-</a:t>
            </a:r>
            <a:fld id="{A6616B9D-6242-436F-AAF1-E5EA34569DC3}" type="slidenum">
              <a:rPr lang="en-US" smtClean="0">
                <a:latin typeface="Times New Roman" pitchFamily="18" charset="0"/>
              </a:rPr>
              <a:pPr/>
              <a:t>53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6390" name="Freeform 2"/>
          <p:cNvSpPr>
            <a:spLocks/>
          </p:cNvSpPr>
          <p:nvPr/>
        </p:nvSpPr>
        <p:spPr bwMode="auto">
          <a:xfrm>
            <a:off x="3817938" y="1447800"/>
            <a:ext cx="4048125" cy="3833813"/>
          </a:xfrm>
          <a:custGeom>
            <a:avLst/>
            <a:gdLst>
              <a:gd name="T0" fmla="*/ 1491932326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16391" name="Freeform 3"/>
          <p:cNvSpPr>
            <a:spLocks/>
          </p:cNvSpPr>
          <p:nvPr/>
        </p:nvSpPr>
        <p:spPr bwMode="auto">
          <a:xfrm>
            <a:off x="7129463" y="2246313"/>
            <a:ext cx="638175" cy="852487"/>
          </a:xfrm>
          <a:custGeom>
            <a:avLst/>
            <a:gdLst>
              <a:gd name="T0" fmla="*/ 1013102902 w 402"/>
              <a:gd name="T1" fmla="*/ 914815369 h 537"/>
              <a:gd name="T2" fmla="*/ 70564378 w 402"/>
              <a:gd name="T3" fmla="*/ 0 h 537"/>
              <a:gd name="T4" fmla="*/ 0 w 402"/>
              <a:gd name="T5" fmla="*/ 1184471014 h 537"/>
              <a:gd name="T6" fmla="*/ 609877826 w 402"/>
              <a:gd name="T7" fmla="*/ 1353322100 h 537"/>
              <a:gd name="T8" fmla="*/ 1013102902 w 402"/>
              <a:gd name="T9" fmla="*/ 914815369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16392" name="Text Box 4"/>
          <p:cNvSpPr txBox="1">
            <a:spLocks noChangeArrowheads="1"/>
          </p:cNvSpPr>
          <p:nvPr/>
        </p:nvSpPr>
        <p:spPr bwMode="auto">
          <a:xfrm>
            <a:off x="758825" y="696913"/>
            <a:ext cx="973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message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6393" name="Text Box 5"/>
          <p:cNvSpPr txBox="1">
            <a:spLocks noChangeArrowheads="1"/>
          </p:cNvSpPr>
          <p:nvPr/>
        </p:nvSpPr>
        <p:spPr bwMode="auto">
          <a:xfrm>
            <a:off x="525463" y="971550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segment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6394" name="Text Box 6"/>
          <p:cNvSpPr txBox="1">
            <a:spLocks noChangeArrowheads="1"/>
          </p:cNvSpPr>
          <p:nvPr/>
        </p:nvSpPr>
        <p:spPr bwMode="auto">
          <a:xfrm>
            <a:off x="241300" y="1284288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packets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6395" name="Text Box 7"/>
          <p:cNvSpPr txBox="1">
            <a:spLocks noChangeArrowheads="1"/>
          </p:cNvSpPr>
          <p:nvPr/>
        </p:nvSpPr>
        <p:spPr bwMode="auto">
          <a:xfrm>
            <a:off x="195263" y="1617663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frame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6396" name="Text Box 8"/>
          <p:cNvSpPr txBox="1">
            <a:spLocks noChangeArrowheads="1"/>
          </p:cNvSpPr>
          <p:nvPr/>
        </p:nvSpPr>
        <p:spPr bwMode="auto">
          <a:xfrm>
            <a:off x="2716213" y="223838"/>
            <a:ext cx="112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source</a:t>
            </a:r>
          </a:p>
        </p:txBody>
      </p:sp>
      <p:graphicFrame>
        <p:nvGraphicFramePr>
          <p:cNvPr id="16386" name="Object 9"/>
          <p:cNvGraphicFramePr>
            <a:graphicFrameLocks noChangeAspect="1"/>
          </p:cNvGraphicFramePr>
          <p:nvPr/>
        </p:nvGraphicFramePr>
        <p:xfrm>
          <a:off x="4098925" y="12017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1201738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Freeform 10"/>
          <p:cNvSpPr>
            <a:spLocks/>
          </p:cNvSpPr>
          <p:nvPr/>
        </p:nvSpPr>
        <p:spPr bwMode="auto">
          <a:xfrm>
            <a:off x="3868738" y="654050"/>
            <a:ext cx="360362" cy="1577975"/>
          </a:xfrm>
          <a:custGeom>
            <a:avLst/>
            <a:gdLst>
              <a:gd name="T0" fmla="*/ 462688569 w 267"/>
              <a:gd name="T1" fmla="*/ 824929666 h 1186"/>
              <a:gd name="T2" fmla="*/ 0 w 267"/>
              <a:gd name="T3" fmla="*/ 0 h 1186"/>
              <a:gd name="T4" fmla="*/ 0 w 267"/>
              <a:gd name="T5" fmla="*/ 2099498199 h 1186"/>
              <a:gd name="T6" fmla="*/ 486369875 w 267"/>
              <a:gd name="T7" fmla="*/ 1154192774 h 1186"/>
              <a:gd name="T8" fmla="*/ 462688569 w 267"/>
              <a:gd name="T9" fmla="*/ 82492966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grpSp>
        <p:nvGrpSpPr>
          <p:cNvPr id="16398" name="Group 11"/>
          <p:cNvGrpSpPr>
            <a:grpSpLocks/>
          </p:cNvGrpSpPr>
          <p:nvPr/>
        </p:nvGrpSpPr>
        <p:grpSpPr bwMode="auto">
          <a:xfrm>
            <a:off x="7488238" y="2827338"/>
            <a:ext cx="976312" cy="277812"/>
            <a:chOff x="198" y="3765"/>
            <a:chExt cx="693" cy="287"/>
          </a:xfrm>
        </p:grpSpPr>
        <p:sp>
          <p:nvSpPr>
            <p:cNvPr id="16543" name="Freeform 12"/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16544" name="Freeform 13"/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6545" name="Freeform 14"/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grpSp>
          <p:nvGrpSpPr>
            <p:cNvPr id="16546" name="Group 15"/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16551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16552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16553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</p:grpSp>
        <p:grpSp>
          <p:nvGrpSpPr>
            <p:cNvPr id="16547" name="Group 19"/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16548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16549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16550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</p:grpSp>
      </p:grpSp>
      <p:sp>
        <p:nvSpPr>
          <p:cNvPr id="16399" name="Rectangle 23"/>
          <p:cNvSpPr>
            <a:spLocks noChangeArrowheads="1"/>
          </p:cNvSpPr>
          <p:nvPr/>
        </p:nvSpPr>
        <p:spPr bwMode="auto">
          <a:xfrm>
            <a:off x="2644775" y="6604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6400" name="Rectangle 24"/>
          <p:cNvSpPr>
            <a:spLocks noChangeArrowheads="1"/>
          </p:cNvSpPr>
          <p:nvPr/>
        </p:nvSpPr>
        <p:spPr bwMode="auto">
          <a:xfrm>
            <a:off x="2597150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16401" name="Line 25"/>
          <p:cNvSpPr>
            <a:spLocks noChangeShapeType="1"/>
          </p:cNvSpPr>
          <p:nvPr/>
        </p:nvSpPr>
        <p:spPr bwMode="auto">
          <a:xfrm>
            <a:off x="2597150" y="1049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6402" name="Text Box 26"/>
          <p:cNvSpPr txBox="1">
            <a:spLocks noChangeArrowheads="1"/>
          </p:cNvSpPr>
          <p:nvPr/>
        </p:nvSpPr>
        <p:spPr bwMode="auto">
          <a:xfrm>
            <a:off x="2554288" y="6985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>
                <a:latin typeface="Comic Sans MS" pitchFamily="66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>
                <a:latin typeface="Comic Sans MS" pitchFamily="66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>
                <a:latin typeface="Comic Sans MS" pitchFamily="66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>
                <a:latin typeface="Comic Sans MS" pitchFamily="66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>
                <a:latin typeface="Comic Sans MS" pitchFamily="66" charset="0"/>
              </a:rPr>
              <a:t>physical</a:t>
            </a:r>
          </a:p>
        </p:txBody>
      </p:sp>
      <p:sp>
        <p:nvSpPr>
          <p:cNvPr id="16403" name="Line 27"/>
          <p:cNvSpPr>
            <a:spLocks noChangeShapeType="1"/>
          </p:cNvSpPr>
          <p:nvPr/>
        </p:nvSpPr>
        <p:spPr bwMode="auto">
          <a:xfrm>
            <a:off x="2605088" y="1370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6404" name="Line 28"/>
          <p:cNvSpPr>
            <a:spLocks noChangeShapeType="1"/>
          </p:cNvSpPr>
          <p:nvPr/>
        </p:nvSpPr>
        <p:spPr bwMode="auto">
          <a:xfrm>
            <a:off x="2609850" y="1651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6405" name="Line 29"/>
          <p:cNvSpPr>
            <a:spLocks noChangeShapeType="1"/>
          </p:cNvSpPr>
          <p:nvPr/>
        </p:nvSpPr>
        <p:spPr bwMode="auto">
          <a:xfrm>
            <a:off x="2609850" y="1927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v-SE"/>
          </a:p>
        </p:txBody>
      </p:sp>
      <p:grpSp>
        <p:nvGrpSpPr>
          <p:cNvPr id="16406" name="Group 30"/>
          <p:cNvGrpSpPr>
            <a:grpSpLocks/>
          </p:cNvGrpSpPr>
          <p:nvPr/>
        </p:nvGrpSpPr>
        <p:grpSpPr bwMode="auto">
          <a:xfrm>
            <a:off x="1041400" y="1641475"/>
            <a:ext cx="1479550" cy="303213"/>
            <a:chOff x="332" y="2224"/>
            <a:chExt cx="932" cy="191"/>
          </a:xfrm>
        </p:grpSpPr>
        <p:sp>
          <p:nvSpPr>
            <p:cNvPr id="16535" name="Rectangle 31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536" name="Rectangle 32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6537" name="Rectangle 33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6538" name="Rectangle 34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16539" name="Rectangle 35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6540" name="Line 36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6541" name="Line 37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6542" name="Line 38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</p:grpSp>
      <p:grpSp>
        <p:nvGrpSpPr>
          <p:cNvPr id="16407" name="Group 39"/>
          <p:cNvGrpSpPr>
            <a:grpSpLocks/>
          </p:cNvGrpSpPr>
          <p:nvPr/>
        </p:nvGrpSpPr>
        <p:grpSpPr bwMode="auto">
          <a:xfrm>
            <a:off x="1309688" y="1343025"/>
            <a:ext cx="1208087" cy="303213"/>
            <a:chOff x="501" y="1990"/>
            <a:chExt cx="761" cy="191"/>
          </a:xfrm>
        </p:grpSpPr>
        <p:sp>
          <p:nvSpPr>
            <p:cNvPr id="16529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530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6531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6532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6533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6534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</p:grpSp>
      <p:grpSp>
        <p:nvGrpSpPr>
          <p:cNvPr id="16408" name="Group 46"/>
          <p:cNvGrpSpPr>
            <a:grpSpLocks/>
          </p:cNvGrpSpPr>
          <p:nvPr/>
        </p:nvGrpSpPr>
        <p:grpSpPr bwMode="auto">
          <a:xfrm>
            <a:off x="1612900" y="1035050"/>
            <a:ext cx="890588" cy="303213"/>
            <a:chOff x="645" y="1734"/>
            <a:chExt cx="561" cy="191"/>
          </a:xfrm>
        </p:grpSpPr>
        <p:sp>
          <p:nvSpPr>
            <p:cNvPr id="16525" name="Rectangle 47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526" name="Rectangle 48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6527" name="Rectangle 49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6528" name="Line 50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</p:grpSp>
      <p:grpSp>
        <p:nvGrpSpPr>
          <p:cNvPr id="16409" name="Group 51"/>
          <p:cNvGrpSpPr>
            <a:grpSpLocks/>
          </p:cNvGrpSpPr>
          <p:nvPr/>
        </p:nvGrpSpPr>
        <p:grpSpPr bwMode="auto">
          <a:xfrm>
            <a:off x="1819275" y="723900"/>
            <a:ext cx="679450" cy="301625"/>
            <a:chOff x="780" y="1553"/>
            <a:chExt cx="428" cy="190"/>
          </a:xfrm>
        </p:grpSpPr>
        <p:sp>
          <p:nvSpPr>
            <p:cNvPr id="16523" name="Rectangle 52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524" name="Rectangle 53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16410" name="Text Box 54"/>
          <p:cNvSpPr txBox="1">
            <a:spLocks noChangeArrowheads="1"/>
          </p:cNvSpPr>
          <p:nvPr/>
        </p:nvSpPr>
        <p:spPr bwMode="auto">
          <a:xfrm>
            <a:off x="1547813" y="4157663"/>
            <a:ext cx="150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destination</a:t>
            </a:r>
          </a:p>
        </p:txBody>
      </p:sp>
      <p:graphicFrame>
        <p:nvGraphicFramePr>
          <p:cNvPr id="16387" name="Object 55"/>
          <p:cNvGraphicFramePr>
            <a:graphicFrameLocks noChangeAspect="1"/>
          </p:cNvGraphicFramePr>
          <p:nvPr/>
        </p:nvGraphicFramePr>
        <p:xfrm>
          <a:off x="3209925" y="50879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5087938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1" name="Freeform 56"/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462688569 w 267"/>
              <a:gd name="T1" fmla="*/ 824929666 h 1186"/>
              <a:gd name="T2" fmla="*/ 0 w 267"/>
              <a:gd name="T3" fmla="*/ 0 h 1186"/>
              <a:gd name="T4" fmla="*/ 0 w 267"/>
              <a:gd name="T5" fmla="*/ 2099498199 h 1186"/>
              <a:gd name="T6" fmla="*/ 486369875 w 267"/>
              <a:gd name="T7" fmla="*/ 1154192774 h 1186"/>
              <a:gd name="T8" fmla="*/ 462688569 w 267"/>
              <a:gd name="T9" fmla="*/ 82492966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16412" name="Rectangle 57"/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6413" name="Rectangle 58"/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16414" name="Line 59"/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6415" name="Text Box 60"/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>
                <a:latin typeface="Comic Sans MS" pitchFamily="66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>
                <a:latin typeface="Comic Sans MS" pitchFamily="66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>
                <a:latin typeface="Comic Sans MS" pitchFamily="66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>
                <a:latin typeface="Comic Sans MS" pitchFamily="66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>
                <a:latin typeface="Comic Sans MS" pitchFamily="66" charset="0"/>
              </a:rPr>
              <a:t>physical</a:t>
            </a:r>
          </a:p>
        </p:txBody>
      </p:sp>
      <p:sp>
        <p:nvSpPr>
          <p:cNvPr id="16416" name="Line 61"/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6417" name="Line 62"/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6418" name="Line 63"/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v-SE"/>
          </a:p>
        </p:txBody>
      </p:sp>
      <p:grpSp>
        <p:nvGrpSpPr>
          <p:cNvPr id="16419" name="Group 64"/>
          <p:cNvGrpSpPr>
            <a:grpSpLocks/>
          </p:cNvGrpSpPr>
          <p:nvPr/>
        </p:nvGrpSpPr>
        <p:grpSpPr bwMode="auto"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16515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516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6517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6518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16519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6520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6521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6522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</p:grpSp>
      <p:grpSp>
        <p:nvGrpSpPr>
          <p:cNvPr id="16420" name="Group 73"/>
          <p:cNvGrpSpPr>
            <a:grpSpLocks/>
          </p:cNvGrpSpPr>
          <p:nvPr/>
        </p:nvGrpSpPr>
        <p:grpSpPr bwMode="auto"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16509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510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6511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6512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6513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6514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</p:grpSp>
      <p:grpSp>
        <p:nvGrpSpPr>
          <p:cNvPr id="16421" name="Group 80"/>
          <p:cNvGrpSpPr>
            <a:grpSpLocks/>
          </p:cNvGrpSpPr>
          <p:nvPr/>
        </p:nvGrpSpPr>
        <p:grpSpPr bwMode="auto"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16505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506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6507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6508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</p:grpSp>
      <p:grpSp>
        <p:nvGrpSpPr>
          <p:cNvPr id="16422" name="Group 85"/>
          <p:cNvGrpSpPr>
            <a:grpSpLocks/>
          </p:cNvGrpSpPr>
          <p:nvPr/>
        </p:nvGrpSpPr>
        <p:grpSpPr bwMode="auto">
          <a:xfrm>
            <a:off x="930275" y="4610100"/>
            <a:ext cx="679450" cy="301625"/>
            <a:chOff x="780" y="1553"/>
            <a:chExt cx="428" cy="190"/>
          </a:xfrm>
        </p:grpSpPr>
        <p:sp>
          <p:nvSpPr>
            <p:cNvPr id="16503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504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>
                <a:latin typeface="Times New Roman" pitchFamily="18" charset="0"/>
              </a:endParaRPr>
            </a:p>
          </p:txBody>
        </p:sp>
      </p:grpSp>
      <p:grpSp>
        <p:nvGrpSpPr>
          <p:cNvPr id="16423" name="Group 88"/>
          <p:cNvGrpSpPr>
            <a:grpSpLocks/>
          </p:cNvGrpSpPr>
          <p:nvPr/>
        </p:nvGrpSpPr>
        <p:grpSpPr bwMode="auto"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16498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499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500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501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>
                  <a:latin typeface="Comic Sans MS" pitchFamily="66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>
                  <a:latin typeface="Comic Sans MS" pitchFamily="66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>
                  <a:latin typeface="Comic Sans MS" pitchFamily="66" charset="0"/>
                </a:rPr>
                <a:t>physical</a:t>
              </a:r>
            </a:p>
          </p:txBody>
        </p:sp>
        <p:sp>
          <p:nvSpPr>
            <p:cNvPr id="16502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</p:grpSp>
      <p:grpSp>
        <p:nvGrpSpPr>
          <p:cNvPr id="16424" name="Group 94"/>
          <p:cNvGrpSpPr>
            <a:grpSpLocks/>
          </p:cNvGrpSpPr>
          <p:nvPr/>
        </p:nvGrpSpPr>
        <p:grpSpPr bwMode="auto"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16494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495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496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497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>
                  <a:latin typeface="Comic Sans MS" pitchFamily="66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>
                  <a:latin typeface="Comic Sans MS" pitchFamily="66" charset="0"/>
                </a:rPr>
                <a:t>physical</a:t>
              </a:r>
            </a:p>
          </p:txBody>
        </p:sp>
      </p:grpSp>
      <p:sp>
        <p:nvSpPr>
          <p:cNvPr id="16425" name="Freeform 99"/>
          <p:cNvSpPr>
            <a:spLocks/>
          </p:cNvSpPr>
          <p:nvPr/>
        </p:nvSpPr>
        <p:spPr bwMode="auto">
          <a:xfrm>
            <a:off x="6978650" y="4156075"/>
            <a:ext cx="655638" cy="1135063"/>
          </a:xfrm>
          <a:custGeom>
            <a:avLst/>
            <a:gdLst>
              <a:gd name="T0" fmla="*/ 1040826208 w 413"/>
              <a:gd name="T1" fmla="*/ 1436489602 h 715"/>
              <a:gd name="T2" fmla="*/ 22682217 w 413"/>
              <a:gd name="T3" fmla="*/ 0 h 715"/>
              <a:gd name="T4" fmla="*/ 0 w 413"/>
              <a:gd name="T5" fmla="*/ 1522174923 h 715"/>
              <a:gd name="T6" fmla="*/ 1000503689 w 413"/>
              <a:gd name="T7" fmla="*/ 1801913485 h 715"/>
              <a:gd name="T8" fmla="*/ 1040826208 w 413"/>
              <a:gd name="T9" fmla="*/ 1436489602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grpSp>
        <p:nvGrpSpPr>
          <p:cNvPr id="16426" name="Group 100"/>
          <p:cNvGrpSpPr>
            <a:grpSpLocks/>
          </p:cNvGrpSpPr>
          <p:nvPr/>
        </p:nvGrpSpPr>
        <p:grpSpPr bwMode="auto">
          <a:xfrm>
            <a:off x="7581900" y="4983163"/>
            <a:ext cx="766763" cy="433387"/>
            <a:chOff x="3600" y="219"/>
            <a:chExt cx="360" cy="175"/>
          </a:xfrm>
        </p:grpSpPr>
        <p:sp>
          <p:nvSpPr>
            <p:cNvPr id="16481" name="Oval 10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482" name="Line 10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483" name="Line 10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484" name="Rectangle 10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sv-SE" sz="2400">
                <a:latin typeface="Times New Roman" pitchFamily="18" charset="0"/>
              </a:endParaRPr>
            </a:p>
          </p:txBody>
        </p:sp>
        <p:sp>
          <p:nvSpPr>
            <p:cNvPr id="16485" name="Oval 10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grpSp>
          <p:nvGrpSpPr>
            <p:cNvPr id="16486" name="Group 10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491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16492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16493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</p:grpSp>
        <p:grpSp>
          <p:nvGrpSpPr>
            <p:cNvPr id="16487" name="Group 11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488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16489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16490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</p:grpSp>
      </p:grpSp>
      <p:sp>
        <p:nvSpPr>
          <p:cNvPr id="16427" name="Freeform 114"/>
          <p:cNvSpPr>
            <a:spLocks/>
          </p:cNvSpPr>
          <p:nvPr/>
        </p:nvSpPr>
        <p:spPr bwMode="auto">
          <a:xfrm>
            <a:off x="1828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v-SE"/>
          </a:p>
        </p:txBody>
      </p:sp>
      <p:grpSp>
        <p:nvGrpSpPr>
          <p:cNvPr id="16428" name="Group 115"/>
          <p:cNvGrpSpPr>
            <a:grpSpLocks/>
          </p:cNvGrpSpPr>
          <p:nvPr/>
        </p:nvGrpSpPr>
        <p:grpSpPr bwMode="auto">
          <a:xfrm>
            <a:off x="4238625" y="4546600"/>
            <a:ext cx="1479550" cy="303213"/>
            <a:chOff x="332" y="2224"/>
            <a:chExt cx="932" cy="191"/>
          </a:xfrm>
        </p:grpSpPr>
        <p:sp>
          <p:nvSpPr>
            <p:cNvPr id="16473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474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6475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6476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16477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6478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6479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6480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</p:grpSp>
      <p:grpSp>
        <p:nvGrpSpPr>
          <p:cNvPr id="16429" name="Group 124"/>
          <p:cNvGrpSpPr>
            <a:grpSpLocks/>
          </p:cNvGrpSpPr>
          <p:nvPr/>
        </p:nvGrpSpPr>
        <p:grpSpPr bwMode="auto">
          <a:xfrm>
            <a:off x="4497388" y="4240213"/>
            <a:ext cx="1208087" cy="303212"/>
            <a:chOff x="501" y="1990"/>
            <a:chExt cx="761" cy="191"/>
          </a:xfrm>
        </p:grpSpPr>
        <p:sp>
          <p:nvSpPr>
            <p:cNvPr id="16467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468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6469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6470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6471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6472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</p:grpSp>
      <p:grpSp>
        <p:nvGrpSpPr>
          <p:cNvPr id="16430" name="Group 131"/>
          <p:cNvGrpSpPr>
            <a:grpSpLocks/>
          </p:cNvGrpSpPr>
          <p:nvPr/>
        </p:nvGrpSpPr>
        <p:grpSpPr bwMode="auto">
          <a:xfrm>
            <a:off x="7035800" y="4575175"/>
            <a:ext cx="1479550" cy="303213"/>
            <a:chOff x="332" y="2224"/>
            <a:chExt cx="932" cy="191"/>
          </a:xfrm>
        </p:grpSpPr>
        <p:sp>
          <p:nvSpPr>
            <p:cNvPr id="16459" name="Rectangle 132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460" name="Rectangle 133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6461" name="Rectangle 134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6462" name="Rectangle 135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16463" name="Rectangle 136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6464" name="Line 137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6465" name="Line 138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6466" name="Line 139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</p:grpSp>
      <p:grpSp>
        <p:nvGrpSpPr>
          <p:cNvPr id="16431" name="Group 140"/>
          <p:cNvGrpSpPr>
            <a:grpSpLocks/>
          </p:cNvGrpSpPr>
          <p:nvPr/>
        </p:nvGrpSpPr>
        <p:grpSpPr bwMode="auto">
          <a:xfrm>
            <a:off x="7294563" y="4268788"/>
            <a:ext cx="1208087" cy="303212"/>
            <a:chOff x="501" y="1990"/>
            <a:chExt cx="761" cy="191"/>
          </a:xfrm>
        </p:grpSpPr>
        <p:sp>
          <p:nvSpPr>
            <p:cNvPr id="16453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454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6455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6456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6457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6458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</p:grpSp>
      <p:grpSp>
        <p:nvGrpSpPr>
          <p:cNvPr id="16432" name="Group 147"/>
          <p:cNvGrpSpPr>
            <a:grpSpLocks/>
          </p:cNvGrpSpPr>
          <p:nvPr/>
        </p:nvGrpSpPr>
        <p:grpSpPr bwMode="auto">
          <a:xfrm>
            <a:off x="4408488" y="2354263"/>
            <a:ext cx="1479550" cy="303212"/>
            <a:chOff x="332" y="2224"/>
            <a:chExt cx="932" cy="191"/>
          </a:xfrm>
        </p:grpSpPr>
        <p:sp>
          <p:nvSpPr>
            <p:cNvPr id="16445" name="Rectangle 148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446" name="Rectangle 149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6447" name="Rectangle 150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6448" name="Rectangle 151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16449" name="Rectangle 152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6450" name="Line 153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6451" name="Line 154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6452" name="Line 155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</p:grpSp>
      <p:grpSp>
        <p:nvGrpSpPr>
          <p:cNvPr id="16433" name="Group 156"/>
          <p:cNvGrpSpPr>
            <a:grpSpLocks/>
          </p:cNvGrpSpPr>
          <p:nvPr/>
        </p:nvGrpSpPr>
        <p:grpSpPr bwMode="auto">
          <a:xfrm>
            <a:off x="7250113" y="2382838"/>
            <a:ext cx="1479550" cy="303212"/>
            <a:chOff x="332" y="2224"/>
            <a:chExt cx="932" cy="191"/>
          </a:xfrm>
        </p:grpSpPr>
        <p:sp>
          <p:nvSpPr>
            <p:cNvPr id="16437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6438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6439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6440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16441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6442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6443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6444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</p:grpSp>
      <p:sp>
        <p:nvSpPr>
          <p:cNvPr id="16434" name="Text Box 166"/>
          <p:cNvSpPr txBox="1">
            <a:spLocks noChangeArrowheads="1"/>
          </p:cNvSpPr>
          <p:nvPr/>
        </p:nvSpPr>
        <p:spPr bwMode="auto">
          <a:xfrm>
            <a:off x="7921625" y="5411788"/>
            <a:ext cx="879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Comic Sans MS" pitchFamily="66" charset="0"/>
              </a:rPr>
              <a:t>router</a:t>
            </a:r>
          </a:p>
        </p:txBody>
      </p:sp>
      <p:sp>
        <p:nvSpPr>
          <p:cNvPr id="16435" name="Text Box 167"/>
          <p:cNvSpPr txBox="1">
            <a:spLocks noChangeArrowheads="1"/>
          </p:cNvSpPr>
          <p:nvPr/>
        </p:nvSpPr>
        <p:spPr bwMode="auto">
          <a:xfrm>
            <a:off x="7935913" y="3098800"/>
            <a:ext cx="873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Comic Sans MS" pitchFamily="66" charset="0"/>
              </a:rPr>
              <a:t>switch</a:t>
            </a:r>
          </a:p>
        </p:txBody>
      </p:sp>
      <p:sp>
        <p:nvSpPr>
          <p:cNvPr id="16436" name="Rectangle 168"/>
          <p:cNvSpPr>
            <a:spLocks noGrp="1" noChangeArrowheads="1"/>
          </p:cNvSpPr>
          <p:nvPr>
            <p:ph type="title"/>
          </p:nvPr>
        </p:nvSpPr>
        <p:spPr>
          <a:xfrm>
            <a:off x="4995863" y="58738"/>
            <a:ext cx="3805237" cy="1143000"/>
          </a:xfrm>
        </p:spPr>
        <p:txBody>
          <a:bodyPr/>
          <a:lstStyle/>
          <a:p>
            <a:r>
              <a:rPr lang="en-US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22786009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1-</a:t>
            </a:r>
            <a:fld id="{7920A90A-6FC9-4CA4-AADA-8AF6C8202783}" type="slidenum">
              <a:rPr lang="en-US" smtClean="0">
                <a:latin typeface="Times New Roman" pitchFamily="18" charset="0"/>
              </a:rPr>
              <a:pPr/>
              <a:t>54</a:t>
            </a:fld>
            <a:endParaRPr lang="en-US">
              <a:latin typeface="Times New Roman" pitchFamily="18" charset="0"/>
            </a:endParaRPr>
          </a:p>
        </p:txBody>
      </p:sp>
      <p:graphicFrame>
        <p:nvGraphicFramePr>
          <p:cNvPr id="293890" name="Group 2"/>
          <p:cNvGraphicFramePr>
            <a:graphicFrameLocks noGrp="1"/>
          </p:cNvGraphicFramePr>
          <p:nvPr/>
        </p:nvGraphicFramePr>
        <p:xfrm>
          <a:off x="684213" y="3284538"/>
          <a:ext cx="7127875" cy="2932114"/>
        </p:xfrm>
        <a:graphic>
          <a:graphicData uri="http://schemas.openxmlformats.org/drawingml/2006/table">
            <a:tbl>
              <a:tblPr/>
              <a:tblGrid>
                <a:gridCol w="136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Application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Transport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Network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Data-link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Physical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3910" name="Group 22"/>
          <p:cNvGraphicFramePr>
            <a:graphicFrameLocks noGrp="1"/>
          </p:cNvGraphicFramePr>
          <p:nvPr/>
        </p:nvGraphicFramePr>
        <p:xfrm>
          <a:off x="2195513" y="3427413"/>
          <a:ext cx="1608137" cy="303212"/>
        </p:xfrm>
        <a:graphic>
          <a:graphicData uri="http://schemas.openxmlformats.org/drawingml/2006/table">
            <a:tbl>
              <a:tblPr/>
              <a:tblGrid>
                <a:gridCol w="1608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APP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916" name="Group 28"/>
          <p:cNvGraphicFramePr>
            <a:graphicFrameLocks noGrp="1"/>
          </p:cNvGraphicFramePr>
          <p:nvPr/>
        </p:nvGraphicFramePr>
        <p:xfrm>
          <a:off x="2195513" y="4003675"/>
          <a:ext cx="3001962" cy="303213"/>
        </p:xfrm>
        <a:graphic>
          <a:graphicData uri="http://schemas.openxmlformats.org/drawingml/2006/table">
            <a:tbl>
              <a:tblPr/>
              <a:tblGrid>
                <a:gridCol w="139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Transport Header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B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APP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924" name="Group 36"/>
          <p:cNvGraphicFramePr>
            <a:graphicFrameLocks noGrp="1"/>
          </p:cNvGraphicFramePr>
          <p:nvPr/>
        </p:nvGraphicFramePr>
        <p:xfrm>
          <a:off x="2195513" y="4579938"/>
          <a:ext cx="3433762" cy="303212"/>
        </p:xfrm>
        <a:graphic>
          <a:graphicData uri="http://schemas.openxmlformats.org/drawingml/2006/table">
            <a:tbl>
              <a:tblPr/>
              <a:tblGrid>
                <a:gridCol w="1370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2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Network Header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E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B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APP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934" name="Group 46"/>
          <p:cNvGraphicFramePr>
            <a:graphicFrameLocks noGrp="1"/>
          </p:cNvGraphicFramePr>
          <p:nvPr/>
        </p:nvGraphicFramePr>
        <p:xfrm>
          <a:off x="2195513" y="5227638"/>
          <a:ext cx="4679950" cy="303212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2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Data-Link Header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E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B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APP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D-L Tail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948" name="Group 60"/>
          <p:cNvGraphicFramePr>
            <a:graphicFrameLocks noGrp="1"/>
          </p:cNvGraphicFramePr>
          <p:nvPr/>
        </p:nvGraphicFramePr>
        <p:xfrm>
          <a:off x="2195513" y="5803900"/>
          <a:ext cx="5256212" cy="303213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Start 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18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D_LH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E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B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APP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D-LT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Stop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18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784" name="Rectangle 7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z="3600">
                <a:solidFill>
                  <a:schemeClr val="tx1"/>
                </a:solidFill>
              </a:rPr>
              <a:t>Encapsulation</a:t>
            </a:r>
            <a:br>
              <a:rPr lang="sv-SE" sz="3600">
                <a:solidFill>
                  <a:schemeClr val="tx1"/>
                </a:solidFill>
              </a:rPr>
            </a:br>
            <a:r>
              <a:rPr lang="sv-SE" sz="3600">
                <a:solidFill>
                  <a:schemeClr val="tx1"/>
                </a:solidFill>
              </a:rPr>
              <a:t>Inkapsling</a:t>
            </a:r>
          </a:p>
        </p:txBody>
      </p:sp>
    </p:spTree>
    <p:extLst>
      <p:ext uri="{BB962C8B-B14F-4D97-AF65-F5344CB8AC3E}">
        <p14:creationId xmlns:p14="http://schemas.microsoft.com/office/powerpoint/2010/main" val="34248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1-</a:t>
            </a:r>
            <a:fld id="{92EF1827-11B0-4043-8EEA-152DED321F4D}" type="slidenum">
              <a:rPr lang="en-US" smtClean="0">
                <a:latin typeface="Times New Roman" pitchFamily="18" charset="0"/>
              </a:rPr>
              <a:pPr/>
              <a:t>55</a:t>
            </a:fld>
            <a:endParaRPr lang="en-US">
              <a:latin typeface="Times New Roman" pitchFamily="18" charset="0"/>
            </a:endParaRPr>
          </a:p>
        </p:txBody>
      </p:sp>
      <p:pic>
        <p:nvPicPr>
          <p:cNvPr id="292866" name="Picture 2" descr="ro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068638"/>
            <a:ext cx="121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867" name="Picture 3" descr="swi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3414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868" name="Picture 4" descr="clou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5661025"/>
            <a:ext cx="37814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8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27432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8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0"/>
            <a:ext cx="1223963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8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765175"/>
            <a:ext cx="12954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87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0"/>
            <a:ext cx="11509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2873" name="Line 9"/>
          <p:cNvSpPr>
            <a:spLocks noChangeShapeType="1"/>
          </p:cNvSpPr>
          <p:nvPr/>
        </p:nvSpPr>
        <p:spPr bwMode="auto">
          <a:xfrm flipH="1">
            <a:off x="2627313" y="1700213"/>
            <a:ext cx="20891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92874" name="Line 10"/>
          <p:cNvSpPr>
            <a:spLocks noChangeShapeType="1"/>
          </p:cNvSpPr>
          <p:nvPr/>
        </p:nvSpPr>
        <p:spPr bwMode="auto">
          <a:xfrm flipH="1" flipV="1">
            <a:off x="4284663" y="765175"/>
            <a:ext cx="719137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92875" name="Line 11"/>
          <p:cNvSpPr>
            <a:spLocks noChangeShapeType="1"/>
          </p:cNvSpPr>
          <p:nvPr/>
        </p:nvSpPr>
        <p:spPr bwMode="auto">
          <a:xfrm rot="1980000" flipH="1">
            <a:off x="5735638" y="1292225"/>
            <a:ext cx="981075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 flipH="1">
            <a:off x="5292725" y="836613"/>
            <a:ext cx="430213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92877" name="Line 13"/>
          <p:cNvSpPr>
            <a:spLocks noChangeShapeType="1"/>
          </p:cNvSpPr>
          <p:nvPr/>
        </p:nvSpPr>
        <p:spPr bwMode="auto">
          <a:xfrm flipV="1">
            <a:off x="5148263" y="3789363"/>
            <a:ext cx="0" cy="19446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92878" name="Line 14"/>
          <p:cNvSpPr>
            <a:spLocks noChangeShapeType="1"/>
          </p:cNvSpPr>
          <p:nvPr/>
        </p:nvSpPr>
        <p:spPr bwMode="auto">
          <a:xfrm flipH="1" flipV="1">
            <a:off x="5148263" y="1773238"/>
            <a:ext cx="0" cy="13668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292879" name="Picture 15" descr="clou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500438"/>
            <a:ext cx="37814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46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295  E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  <p:bldP spid="292874" grpId="0" animBg="1"/>
      <p:bldP spid="292875" grpId="0" animBg="1"/>
      <p:bldP spid="292876" grpId="0" animBg="1"/>
      <p:bldP spid="292877" grpId="0" animBg="1"/>
      <p:bldP spid="29287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1-</a:t>
            </a:r>
            <a:fld id="{4B180279-A739-47C2-B83E-51B4D9D79BC1}" type="slidenum">
              <a:rPr lang="en-US" smtClean="0">
                <a:latin typeface="Times New Roman" pitchFamily="18" charset="0"/>
              </a:rPr>
              <a:pPr/>
              <a:t>56</a:t>
            </a:fld>
            <a:endParaRPr lang="en-US">
              <a:latin typeface="Times New Roman" pitchFamily="18" charset="0"/>
            </a:endParaRPr>
          </a:p>
        </p:txBody>
      </p:sp>
      <p:graphicFrame>
        <p:nvGraphicFramePr>
          <p:cNvPr id="294914" name="Group 2"/>
          <p:cNvGraphicFramePr>
            <a:graphicFrameLocks noGrp="1"/>
          </p:cNvGraphicFramePr>
          <p:nvPr/>
        </p:nvGraphicFramePr>
        <p:xfrm>
          <a:off x="971550" y="3141663"/>
          <a:ext cx="7127875" cy="2952751"/>
        </p:xfrm>
        <a:graphic>
          <a:graphicData uri="http://schemas.openxmlformats.org/drawingml/2006/table">
            <a:tbl>
              <a:tblPr/>
              <a:tblGrid>
                <a:gridCol w="136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Application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Transport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Network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Data-link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Physical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4934" name="Group 22"/>
          <p:cNvGraphicFramePr>
            <a:graphicFrameLocks noGrp="1"/>
          </p:cNvGraphicFramePr>
          <p:nvPr/>
        </p:nvGraphicFramePr>
        <p:xfrm>
          <a:off x="2482850" y="3284538"/>
          <a:ext cx="1608138" cy="303212"/>
        </p:xfrm>
        <a:graphic>
          <a:graphicData uri="http://schemas.openxmlformats.org/drawingml/2006/table">
            <a:tbl>
              <a:tblPr/>
              <a:tblGrid>
                <a:gridCol w="160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APP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4940" name="Group 28"/>
          <p:cNvGraphicFramePr>
            <a:graphicFrameLocks noGrp="1"/>
          </p:cNvGraphicFramePr>
          <p:nvPr/>
        </p:nvGraphicFramePr>
        <p:xfrm>
          <a:off x="2482850" y="3860800"/>
          <a:ext cx="3001963" cy="303213"/>
        </p:xfrm>
        <a:graphic>
          <a:graphicData uri="http://schemas.openxmlformats.org/drawingml/2006/table">
            <a:tbl>
              <a:tblPr/>
              <a:tblGrid>
                <a:gridCol w="139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Transport Header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B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APP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4948" name="Group 36"/>
          <p:cNvGraphicFramePr>
            <a:graphicFrameLocks noGrp="1"/>
          </p:cNvGraphicFramePr>
          <p:nvPr/>
        </p:nvGraphicFramePr>
        <p:xfrm>
          <a:off x="2482850" y="4437063"/>
          <a:ext cx="3433763" cy="303212"/>
        </p:xfrm>
        <a:graphic>
          <a:graphicData uri="http://schemas.openxmlformats.org/drawingml/2006/table">
            <a:tbl>
              <a:tblPr/>
              <a:tblGrid>
                <a:gridCol w="137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2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Network Header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E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B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APP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4958" name="Group 46"/>
          <p:cNvGraphicFramePr>
            <a:graphicFrameLocks noGrp="1"/>
          </p:cNvGraphicFramePr>
          <p:nvPr/>
        </p:nvGraphicFramePr>
        <p:xfrm>
          <a:off x="2484438" y="5084763"/>
          <a:ext cx="4679950" cy="303212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2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Data-Link Header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E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B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APP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D-L Tail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4972" name="Group 60"/>
          <p:cNvGraphicFramePr>
            <a:graphicFrameLocks noGrp="1"/>
          </p:cNvGraphicFramePr>
          <p:nvPr/>
        </p:nvGraphicFramePr>
        <p:xfrm>
          <a:off x="2482850" y="5661025"/>
          <a:ext cx="5545138" cy="303213"/>
        </p:xfrm>
        <a:graphic>
          <a:graphicData uri="http://schemas.openxmlformats.org/drawingml/2006/table">
            <a:tbl>
              <a:tblPr/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Start bits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18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D_LH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E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B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APP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D-LT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Stop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18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832" name="Picture 78" descr="swi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3414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33" name="Picture 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27432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34" name="Picture 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0"/>
            <a:ext cx="1223963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35" name="Picture 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765175"/>
            <a:ext cx="12954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36" name="Picture 8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0"/>
            <a:ext cx="11509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837" name="Line 83"/>
          <p:cNvSpPr>
            <a:spLocks noChangeShapeType="1"/>
          </p:cNvSpPr>
          <p:nvPr/>
        </p:nvSpPr>
        <p:spPr bwMode="auto">
          <a:xfrm flipH="1">
            <a:off x="2627313" y="1700213"/>
            <a:ext cx="20891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4838" name="Line 84"/>
          <p:cNvSpPr>
            <a:spLocks noChangeShapeType="1"/>
          </p:cNvSpPr>
          <p:nvPr/>
        </p:nvSpPr>
        <p:spPr bwMode="auto">
          <a:xfrm flipH="1" flipV="1">
            <a:off x="4284663" y="765175"/>
            <a:ext cx="719137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4839" name="Line 85"/>
          <p:cNvSpPr>
            <a:spLocks noChangeShapeType="1"/>
          </p:cNvSpPr>
          <p:nvPr/>
        </p:nvSpPr>
        <p:spPr bwMode="auto">
          <a:xfrm rot="1980000" flipH="1">
            <a:off x="5735638" y="1292225"/>
            <a:ext cx="981075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4840" name="Line 86"/>
          <p:cNvSpPr>
            <a:spLocks noChangeShapeType="1"/>
          </p:cNvSpPr>
          <p:nvPr/>
        </p:nvSpPr>
        <p:spPr bwMode="auto">
          <a:xfrm flipH="1">
            <a:off x="5292725" y="836613"/>
            <a:ext cx="430213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94999" name="Rectangle 87"/>
          <p:cNvSpPr>
            <a:spLocks noChangeArrowheads="1"/>
          </p:cNvSpPr>
          <p:nvPr/>
        </p:nvSpPr>
        <p:spPr bwMode="auto">
          <a:xfrm>
            <a:off x="1042988" y="1268413"/>
            <a:ext cx="287337" cy="28892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4842" name="Line 88"/>
          <p:cNvSpPr>
            <a:spLocks noChangeShapeType="1"/>
          </p:cNvSpPr>
          <p:nvPr/>
        </p:nvSpPr>
        <p:spPr bwMode="auto">
          <a:xfrm flipH="1" flipV="1">
            <a:off x="5148263" y="1773238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74843" name="Picture 89" descr="ro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205038"/>
            <a:ext cx="121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844" name="Line 90"/>
          <p:cNvSpPr>
            <a:spLocks noChangeShapeType="1"/>
          </p:cNvSpPr>
          <p:nvPr/>
        </p:nvSpPr>
        <p:spPr bwMode="auto">
          <a:xfrm flipH="1">
            <a:off x="5651500" y="2708275"/>
            <a:ext cx="20891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95003" name="Rectangle 91"/>
          <p:cNvSpPr>
            <a:spLocks noChangeArrowheads="1"/>
          </p:cNvSpPr>
          <p:nvPr/>
        </p:nvSpPr>
        <p:spPr bwMode="auto">
          <a:xfrm>
            <a:off x="5003800" y="1268413"/>
            <a:ext cx="287338" cy="28892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295004" name="Rectangle 92"/>
          <p:cNvSpPr>
            <a:spLocks noChangeArrowheads="1"/>
          </p:cNvSpPr>
          <p:nvPr/>
        </p:nvSpPr>
        <p:spPr bwMode="auto">
          <a:xfrm>
            <a:off x="5003800" y="1916113"/>
            <a:ext cx="287338" cy="28892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295005" name="Rectangle 93"/>
          <p:cNvSpPr>
            <a:spLocks noChangeArrowheads="1"/>
          </p:cNvSpPr>
          <p:nvPr/>
        </p:nvSpPr>
        <p:spPr bwMode="auto">
          <a:xfrm>
            <a:off x="1403350" y="1268413"/>
            <a:ext cx="287338" cy="28892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295006" name="Rectangle 94"/>
          <p:cNvSpPr>
            <a:spLocks noChangeArrowheads="1"/>
          </p:cNvSpPr>
          <p:nvPr/>
        </p:nvSpPr>
        <p:spPr bwMode="auto">
          <a:xfrm>
            <a:off x="1763713" y="1268413"/>
            <a:ext cx="287337" cy="28892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295007" name="Rectangle 95"/>
          <p:cNvSpPr>
            <a:spLocks noChangeArrowheads="1"/>
          </p:cNvSpPr>
          <p:nvPr/>
        </p:nvSpPr>
        <p:spPr bwMode="auto">
          <a:xfrm>
            <a:off x="2124075" y="1268413"/>
            <a:ext cx="287338" cy="28892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295008" name="Rectangle 96"/>
          <p:cNvSpPr>
            <a:spLocks noChangeArrowheads="1"/>
          </p:cNvSpPr>
          <p:nvPr/>
        </p:nvSpPr>
        <p:spPr bwMode="auto">
          <a:xfrm>
            <a:off x="2484438" y="1268413"/>
            <a:ext cx="287337" cy="28892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295009" name="Rectangle 97"/>
          <p:cNvSpPr>
            <a:spLocks noChangeArrowheads="1"/>
          </p:cNvSpPr>
          <p:nvPr/>
        </p:nvSpPr>
        <p:spPr bwMode="auto">
          <a:xfrm>
            <a:off x="4500563" y="1268413"/>
            <a:ext cx="287337" cy="28892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831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8744E-6 L 0.03941 -4.087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49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8744E-6 L 0.03941 -4.087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95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8744E-6 L 0.03941 -4.08744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95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8744E-6 L 0.03941 -4.08744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95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45061E-6 L 0.22048 4.45061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95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5061E-6 L 0.05521 4.45061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95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4.45061E-6 L 0.00035 0.0943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95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1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4617E-6 L 0.00018 0.05228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95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99" grpId="0" animBg="1"/>
      <p:bldP spid="294999" grpId="1" animBg="1"/>
      <p:bldP spid="294999" grpId="2" animBg="1"/>
      <p:bldP spid="295003" grpId="0" animBg="1"/>
      <p:bldP spid="295003" grpId="1" animBg="1"/>
      <p:bldP spid="295003" grpId="2" animBg="1"/>
      <p:bldP spid="295004" grpId="0" animBg="1"/>
      <p:bldP spid="295004" grpId="1" animBg="1"/>
      <p:bldP spid="295005" grpId="0" animBg="1"/>
      <p:bldP spid="295005" grpId="1" animBg="1"/>
      <p:bldP spid="295005" grpId="2" animBg="1"/>
      <p:bldP spid="295006" grpId="0" animBg="1"/>
      <p:bldP spid="295006" grpId="1" animBg="1"/>
      <p:bldP spid="295006" grpId="2" animBg="1"/>
      <p:bldP spid="295007" grpId="0" animBg="1"/>
      <p:bldP spid="295007" grpId="1" animBg="1"/>
      <p:bldP spid="295007" grpId="2" animBg="1"/>
      <p:bldP spid="295008" grpId="0" animBg="1"/>
      <p:bldP spid="295008" grpId="1" animBg="1"/>
      <p:bldP spid="295008" grpId="2" animBg="1"/>
      <p:bldP spid="295009" grpId="0" animBg="1"/>
      <p:bldP spid="295009" grpId="1" animBg="1"/>
      <p:bldP spid="295009" grpId="2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1-</a:t>
            </a:r>
            <a:fld id="{94C5E024-E5BD-4E26-9921-8E87CF052A6B}" type="slidenum">
              <a:rPr lang="en-US" smtClean="0">
                <a:latin typeface="Times New Roman" pitchFamily="18" charset="0"/>
              </a:rPr>
              <a:pPr/>
              <a:t>57</a:t>
            </a:fld>
            <a:endParaRPr lang="en-US">
              <a:latin typeface="Times New Roman" pitchFamily="18" charset="0"/>
            </a:endParaRPr>
          </a:p>
        </p:txBody>
      </p:sp>
      <p:graphicFrame>
        <p:nvGraphicFramePr>
          <p:cNvPr id="295938" name="Group 2"/>
          <p:cNvGraphicFramePr>
            <a:graphicFrameLocks noGrp="1"/>
          </p:cNvGraphicFramePr>
          <p:nvPr/>
        </p:nvGraphicFramePr>
        <p:xfrm>
          <a:off x="971550" y="3141663"/>
          <a:ext cx="7127875" cy="2952751"/>
        </p:xfrm>
        <a:graphic>
          <a:graphicData uri="http://schemas.openxmlformats.org/drawingml/2006/table">
            <a:tbl>
              <a:tblPr/>
              <a:tblGrid>
                <a:gridCol w="136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Application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Transport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Network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Data-link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Physical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5958" name="Group 22"/>
          <p:cNvGraphicFramePr>
            <a:graphicFrameLocks noGrp="1"/>
          </p:cNvGraphicFramePr>
          <p:nvPr/>
        </p:nvGraphicFramePr>
        <p:xfrm>
          <a:off x="2482850" y="3284538"/>
          <a:ext cx="1608138" cy="303212"/>
        </p:xfrm>
        <a:graphic>
          <a:graphicData uri="http://schemas.openxmlformats.org/drawingml/2006/table">
            <a:tbl>
              <a:tblPr/>
              <a:tblGrid>
                <a:gridCol w="160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APP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5964" name="Group 28"/>
          <p:cNvGraphicFramePr>
            <a:graphicFrameLocks noGrp="1"/>
          </p:cNvGraphicFramePr>
          <p:nvPr/>
        </p:nvGraphicFramePr>
        <p:xfrm>
          <a:off x="2482850" y="3860800"/>
          <a:ext cx="3001963" cy="303213"/>
        </p:xfrm>
        <a:graphic>
          <a:graphicData uri="http://schemas.openxmlformats.org/drawingml/2006/table">
            <a:tbl>
              <a:tblPr/>
              <a:tblGrid>
                <a:gridCol w="139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Transport Header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B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APP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5972" name="Group 36"/>
          <p:cNvGraphicFramePr>
            <a:graphicFrameLocks noGrp="1"/>
          </p:cNvGraphicFramePr>
          <p:nvPr/>
        </p:nvGraphicFramePr>
        <p:xfrm>
          <a:off x="2482850" y="4437063"/>
          <a:ext cx="3433763" cy="303212"/>
        </p:xfrm>
        <a:graphic>
          <a:graphicData uri="http://schemas.openxmlformats.org/drawingml/2006/table">
            <a:tbl>
              <a:tblPr/>
              <a:tblGrid>
                <a:gridCol w="137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2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Network Header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E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B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APP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5982" name="Group 46"/>
          <p:cNvGraphicFramePr>
            <a:graphicFrameLocks noGrp="1"/>
          </p:cNvGraphicFramePr>
          <p:nvPr/>
        </p:nvGraphicFramePr>
        <p:xfrm>
          <a:off x="2484438" y="5084763"/>
          <a:ext cx="4679950" cy="303212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2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Data-Link Header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E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B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APP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D-L Tail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5996" name="Group 60"/>
          <p:cNvGraphicFramePr>
            <a:graphicFrameLocks noGrp="1"/>
          </p:cNvGraphicFramePr>
          <p:nvPr/>
        </p:nvGraphicFramePr>
        <p:xfrm>
          <a:off x="2482850" y="5661025"/>
          <a:ext cx="5545138" cy="303213"/>
        </p:xfrm>
        <a:graphic>
          <a:graphicData uri="http://schemas.openxmlformats.org/drawingml/2006/table">
            <a:tbl>
              <a:tblPr/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Start bits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18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D_LH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E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B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APP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D-LT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Stop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18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856" name="Picture 78" descr="swi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3414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857" name="Picture 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27432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858" name="Picture 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0"/>
            <a:ext cx="1223963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859" name="Picture 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765175"/>
            <a:ext cx="12954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860" name="Picture 8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0"/>
            <a:ext cx="11509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861" name="Line 83"/>
          <p:cNvSpPr>
            <a:spLocks noChangeShapeType="1"/>
          </p:cNvSpPr>
          <p:nvPr/>
        </p:nvSpPr>
        <p:spPr bwMode="auto">
          <a:xfrm flipH="1">
            <a:off x="2627313" y="1700213"/>
            <a:ext cx="20891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5862" name="Line 84"/>
          <p:cNvSpPr>
            <a:spLocks noChangeShapeType="1"/>
          </p:cNvSpPr>
          <p:nvPr/>
        </p:nvSpPr>
        <p:spPr bwMode="auto">
          <a:xfrm flipH="1" flipV="1">
            <a:off x="4284663" y="765175"/>
            <a:ext cx="719137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5863" name="Line 85"/>
          <p:cNvSpPr>
            <a:spLocks noChangeShapeType="1"/>
          </p:cNvSpPr>
          <p:nvPr/>
        </p:nvSpPr>
        <p:spPr bwMode="auto">
          <a:xfrm rot="1980000" flipH="1">
            <a:off x="5735638" y="1292225"/>
            <a:ext cx="981075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5864" name="Line 86"/>
          <p:cNvSpPr>
            <a:spLocks noChangeShapeType="1"/>
          </p:cNvSpPr>
          <p:nvPr/>
        </p:nvSpPr>
        <p:spPr bwMode="auto">
          <a:xfrm flipH="1">
            <a:off x="5292725" y="836613"/>
            <a:ext cx="430213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5865" name="Line 87"/>
          <p:cNvSpPr>
            <a:spLocks noChangeShapeType="1"/>
          </p:cNvSpPr>
          <p:nvPr/>
        </p:nvSpPr>
        <p:spPr bwMode="auto">
          <a:xfrm flipH="1" flipV="1">
            <a:off x="5148263" y="1773238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75866" name="Picture 88" descr="ro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205038"/>
            <a:ext cx="121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867" name="Line 89"/>
          <p:cNvSpPr>
            <a:spLocks noChangeShapeType="1"/>
          </p:cNvSpPr>
          <p:nvPr/>
        </p:nvSpPr>
        <p:spPr bwMode="auto">
          <a:xfrm flipH="1">
            <a:off x="5651500" y="2708275"/>
            <a:ext cx="20891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96026" name="Rectangle 90"/>
          <p:cNvSpPr>
            <a:spLocks noChangeArrowheads="1"/>
          </p:cNvSpPr>
          <p:nvPr/>
        </p:nvSpPr>
        <p:spPr bwMode="auto">
          <a:xfrm>
            <a:off x="5003800" y="2349500"/>
            <a:ext cx="287338" cy="28892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296027" name="Rectangle 91"/>
          <p:cNvSpPr>
            <a:spLocks noChangeArrowheads="1"/>
          </p:cNvSpPr>
          <p:nvPr/>
        </p:nvSpPr>
        <p:spPr bwMode="auto">
          <a:xfrm>
            <a:off x="5003800" y="2708275"/>
            <a:ext cx="287338" cy="28892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296028" name="Rectangle 92"/>
          <p:cNvSpPr>
            <a:spLocks noChangeArrowheads="1"/>
          </p:cNvSpPr>
          <p:nvPr/>
        </p:nvSpPr>
        <p:spPr bwMode="auto">
          <a:xfrm>
            <a:off x="5364163" y="2708275"/>
            <a:ext cx="287337" cy="28892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64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48068E-6 L 0.00018 0.052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6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31182E-6 L 0.03941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96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0023 L 0.39774 -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96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7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026" grpId="0" animBg="1"/>
      <p:bldP spid="296026" grpId="1" animBg="1"/>
      <p:bldP spid="296026" grpId="2" animBg="1"/>
      <p:bldP spid="296027" grpId="0" animBg="1"/>
      <p:bldP spid="296027" grpId="1" animBg="1"/>
      <p:bldP spid="296027" grpId="2" animBg="1"/>
      <p:bldP spid="296028" grpId="0" animBg="1"/>
      <p:bldP spid="296028" grpId="1" animBg="1"/>
      <p:bldP spid="296028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sv-SE" dirty="0"/>
              <a:t>                     Ethernet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0548" y="1664804"/>
            <a:ext cx="5832648" cy="3888432"/>
          </a:xfrm>
        </p:spPr>
      </p:pic>
    </p:spTree>
    <p:extLst>
      <p:ext uri="{BB962C8B-B14F-4D97-AF65-F5344CB8AC3E}">
        <p14:creationId xmlns:p14="http://schemas.microsoft.com/office/powerpoint/2010/main" val="404040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Nätverk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Noder kan också ha namn.</a:t>
            </a:r>
          </a:p>
          <a:p>
            <a:r>
              <a:rPr lang="sv-SE" dirty="0"/>
              <a:t>Namn inte låsta till Adresser.</a:t>
            </a:r>
          </a:p>
          <a:p>
            <a:pPr lvl="1"/>
            <a:r>
              <a:rPr lang="sv-SE" dirty="0"/>
              <a:t>Namn kan ändras liksom adresser.</a:t>
            </a:r>
          </a:p>
          <a:p>
            <a:pPr lvl="1"/>
            <a:r>
              <a:rPr lang="sv-SE" dirty="0"/>
              <a:t>Flera namn kan vara kopplade till samma adress</a:t>
            </a:r>
          </a:p>
          <a:p>
            <a:pPr lvl="1"/>
            <a:r>
              <a:rPr lang="sv-SE" dirty="0"/>
              <a:t>Flera adresser kan vara kopplade till samma namn. (mera sällan).</a:t>
            </a:r>
          </a:p>
          <a:p>
            <a:pPr lvl="1"/>
            <a:r>
              <a:rPr lang="sv-SE" dirty="0"/>
              <a:t>Översättning mellan dessa krävs (DNS)</a:t>
            </a:r>
          </a:p>
        </p:txBody>
      </p:sp>
    </p:spTree>
    <p:extLst>
      <p:ext uri="{BB962C8B-B14F-4D97-AF65-F5344CB8AC3E}">
        <p14:creationId xmlns:p14="http://schemas.microsoft.com/office/powerpoint/2010/main" val="374013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Nätverk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Moderna nätverk använder packet </a:t>
            </a:r>
            <a:r>
              <a:rPr lang="sv-SE" dirty="0" err="1"/>
              <a:t>switching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Datat bryts ner i mindre delar som behandlas individuellt genom nätverket.</a:t>
            </a:r>
          </a:p>
          <a:p>
            <a:pPr lvl="1"/>
            <a:r>
              <a:rPr lang="sv-SE" dirty="0"/>
              <a:t>Alla paket innehåller information om vem som skickat och vart det ska.</a:t>
            </a:r>
          </a:p>
          <a:p>
            <a:pPr lvl="1"/>
            <a:r>
              <a:rPr lang="sv-SE" dirty="0"/>
              <a:t>Nätverket delas av olika flöden av data vid samma tillfälle.</a:t>
            </a:r>
          </a:p>
          <a:p>
            <a:pPr lvl="1"/>
            <a:r>
              <a:rPr lang="sv-SE" dirty="0"/>
              <a:t>Alltså ingen allokering av resurser krävs.</a:t>
            </a:r>
          </a:p>
          <a:p>
            <a:pPr lvl="1"/>
            <a:r>
              <a:rPr lang="sv-SE" dirty="0"/>
              <a:t>Billigare.</a:t>
            </a:r>
          </a:p>
          <a:p>
            <a:pPr lvl="1"/>
            <a:r>
              <a:rPr lang="sv-SE" dirty="0"/>
              <a:t>Checksumma kan användas för att upptäcka fel.</a:t>
            </a:r>
          </a:p>
        </p:txBody>
      </p:sp>
    </p:spTree>
    <p:extLst>
      <p:ext uri="{BB962C8B-B14F-4D97-AF65-F5344CB8AC3E}">
        <p14:creationId xmlns:p14="http://schemas.microsoft.com/office/powerpoint/2010/main" val="386747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Nätverk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Protokoll</a:t>
            </a:r>
          </a:p>
          <a:p>
            <a:pPr lvl="1"/>
            <a:r>
              <a:rPr lang="sv-SE" dirty="0"/>
              <a:t>Sätter regler för hur trafiken ska se ut.</a:t>
            </a:r>
          </a:p>
          <a:p>
            <a:pPr lvl="2"/>
            <a:r>
              <a:rPr lang="sv-SE" dirty="0"/>
              <a:t>Formatet för en adress</a:t>
            </a:r>
          </a:p>
          <a:p>
            <a:pPr lvl="2"/>
            <a:r>
              <a:rPr lang="sv-SE" dirty="0"/>
              <a:t>Hur delar man på </a:t>
            </a:r>
            <a:r>
              <a:rPr lang="sv-SE" dirty="0" err="1"/>
              <a:t>datat</a:t>
            </a:r>
            <a:endParaRPr lang="sv-SE" dirty="0"/>
          </a:p>
          <a:p>
            <a:pPr lvl="2"/>
            <a:r>
              <a:rPr lang="sv-SE" dirty="0"/>
              <a:t>Hur stora får paketen vara</a:t>
            </a:r>
          </a:p>
          <a:p>
            <a:pPr lvl="2"/>
            <a:r>
              <a:rPr lang="sv-SE" dirty="0"/>
              <a:t>Definition av meddelanden</a:t>
            </a:r>
          </a:p>
          <a:p>
            <a:pPr lvl="2"/>
            <a:r>
              <a:rPr lang="sv-SE" dirty="0"/>
              <a:t>Respons på meddelanden</a:t>
            </a:r>
          </a:p>
          <a:p>
            <a:pPr lvl="2"/>
            <a:r>
              <a:rPr lang="sv-SE" dirty="0"/>
              <a:t>m.m.</a:t>
            </a:r>
          </a:p>
          <a:p>
            <a:pPr lvl="2"/>
            <a:endParaRPr lang="sv-SE" dirty="0"/>
          </a:p>
          <a:p>
            <a:pPr lvl="2"/>
            <a:r>
              <a:rPr lang="sv-SE" dirty="0"/>
              <a:t>I en laboration skall ni skapa ert eget protokoll.</a:t>
            </a:r>
          </a:p>
        </p:txBody>
      </p:sp>
    </p:spTree>
    <p:extLst>
      <p:ext uri="{BB962C8B-B14F-4D97-AF65-F5344CB8AC3E}">
        <p14:creationId xmlns:p14="http://schemas.microsoft.com/office/powerpoint/2010/main" val="282758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19467</TotalTime>
  <Words>2339</Words>
  <Application>Microsoft Office PowerPoint</Application>
  <PresentationFormat>On-screen Show (4:3)</PresentationFormat>
  <Paragraphs>554</Paragraphs>
  <Slides>57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Calibri</vt:lpstr>
      <vt:lpstr>Comic Sans MS</vt:lpstr>
      <vt:lpstr>Copperplate Gothic Bold</vt:lpstr>
      <vt:lpstr>Courier</vt:lpstr>
      <vt:lpstr>Palatino</vt:lpstr>
      <vt:lpstr>Times New Roman</vt:lpstr>
      <vt:lpstr>Wingdings</vt:lpstr>
      <vt:lpstr>Office Theme</vt:lpstr>
      <vt:lpstr>Bitmappsbild</vt:lpstr>
      <vt:lpstr>點陣圖影像</vt:lpstr>
      <vt:lpstr>Clip</vt:lpstr>
      <vt:lpstr>Basic Network Concepts</vt:lpstr>
      <vt:lpstr>Nätverk</vt:lpstr>
      <vt:lpstr>Nätverk</vt:lpstr>
      <vt:lpstr>Nätverk</vt:lpstr>
      <vt:lpstr>Ethernet</vt:lpstr>
      <vt:lpstr>                     Ethernet</vt:lpstr>
      <vt:lpstr>Nätverk</vt:lpstr>
      <vt:lpstr>Nätverk</vt:lpstr>
      <vt:lpstr>Nätverk</vt:lpstr>
      <vt:lpstr>Nätverkets lager</vt:lpstr>
      <vt:lpstr>Nätverkets lager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Host-to-Network Layer</vt:lpstr>
      <vt:lpstr>Internet Layer</vt:lpstr>
      <vt:lpstr>Network och Data-link Layer</vt:lpstr>
      <vt:lpstr>Internet Layer</vt:lpstr>
      <vt:lpstr>Internet Layer</vt:lpstr>
      <vt:lpstr>Addressering</vt:lpstr>
      <vt:lpstr>IP adressering</vt:lpstr>
      <vt:lpstr>Local Area Network (LAN)</vt:lpstr>
      <vt:lpstr>LAN</vt:lpstr>
      <vt:lpstr>IPv4-adress</vt:lpstr>
      <vt:lpstr>Internet Layer</vt:lpstr>
      <vt:lpstr>Internet Layer</vt:lpstr>
      <vt:lpstr>Internet Layer</vt:lpstr>
      <vt:lpstr>Internet Layer (routern)</vt:lpstr>
      <vt:lpstr>Internet Control Message Protocol (ICMP) </vt:lpstr>
      <vt:lpstr>PowerPoint Presentation</vt:lpstr>
      <vt:lpstr>PowerPoint Presentation</vt:lpstr>
      <vt:lpstr>Transport Layer</vt:lpstr>
      <vt:lpstr>Transport Layer</vt:lpstr>
      <vt:lpstr>Transport Layer</vt:lpstr>
      <vt:lpstr>Transport Layer</vt:lpstr>
      <vt:lpstr>Transport Layer</vt:lpstr>
      <vt:lpstr>TCP Congestion Control</vt:lpstr>
      <vt:lpstr>Application Layer</vt:lpstr>
      <vt:lpstr>The DNS is…</vt:lpstr>
      <vt:lpstr>Security</vt:lpstr>
      <vt:lpstr>Internet Standards</vt:lpstr>
      <vt:lpstr>DHCP</vt:lpstr>
      <vt:lpstr>ARP (Address Resolution Protocol)</vt:lpstr>
      <vt:lpstr>Hur gör de olika lagren när data skickas nedåt i stacken?</vt:lpstr>
      <vt:lpstr>Encapsulation</vt:lpstr>
      <vt:lpstr>Encapsulation Inkapsling</vt:lpstr>
      <vt:lpstr>PowerPoint Presentation</vt:lpstr>
      <vt:lpstr>PowerPoint Presentation</vt:lpstr>
      <vt:lpstr>PowerPoint Presentation</vt:lpstr>
    </vt:vector>
  </TitlesOfParts>
  <Company>Luleå Tekniska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Network Concepts</dc:title>
  <dc:creator>Orjan Tjernstrom</dc:creator>
  <cp:lastModifiedBy>Morgan Nyman</cp:lastModifiedBy>
  <cp:revision>96</cp:revision>
  <cp:lastPrinted>2016-08-29T10:49:07Z</cp:lastPrinted>
  <dcterms:created xsi:type="dcterms:W3CDTF">2013-08-27T11:42:31Z</dcterms:created>
  <dcterms:modified xsi:type="dcterms:W3CDTF">2020-10-01T12:17:38Z</dcterms:modified>
</cp:coreProperties>
</file>