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f5bc88e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f5bc88e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f5bc88e0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f5bc88e0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f5bc88e0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f5bc88e0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f5bc88e0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f5bc88e0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f5bc88e04_1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f5bc88e04_1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f5bc88e0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f5bc88e0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f5bc88e0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f5bc88e0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f5bc88e04_1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f5bc88e04_1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f5bc88e04_1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f5bc88e04_1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f5bc88e0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f5bc88e0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f5bc88e0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f5bc88e0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f5bc88e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f5bc88e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f5bc88e04_19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f5bc88e04_1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f5bc88e0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f5bc88e0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f5bc88e0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f5bc88e0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f5bc88e04_19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f5bc88e04_19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f5bc88e04_19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f5bc88e04_19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f5bc88e04_19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f5bc88e04_19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f5bc88e0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f5bc88e0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f5bc88e0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f5bc88e0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f5bc88e04_2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f5bc88e04_2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f5bc88e0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f5bc88e0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f65fcc2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f65fcc2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f5bc88e0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f5bc88e0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f5bc88e04_2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f5bc88e04_2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f5bc88e04_2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f5bc88e04_2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f5bc88e0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f5bc88e0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f5bc88e0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df5bc88e0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f5bc88e04_2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f5bc88e04_2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f5bc88e04_2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f5bc88e04_2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f7027b0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f7027b0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f7027b0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f7027b0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f7027b0f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f7027b0f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f65fcc2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f65fcc2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f7027b0f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f7027b0f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f7027b0f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df7027b0f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df7027b0f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df7027b0f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f7027b0f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df7027b0f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f7027b0f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f7027b0f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f7027b0f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f7027b0f3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df7027b0f3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df7027b0f3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f7027b0f3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f7027b0f3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df1c22ee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df1c22ee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f5bc88e0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f5bc88e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df1c22ee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df1c22ee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f1c22ee1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df1c22ee1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f1c22ee1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f1c22ee1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f1c22ee1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df1c22ee1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f1c22ee1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f1c22ee1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df1c22ee1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df1c22ee1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df1c22ee1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df1c22ee1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df1c22ee1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df1c22ee1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df1c22ee1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df1c22ee1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df1c22ee1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df1c22ee1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f5bc88e0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f5bc88e0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df1c22ee1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df1c22ee1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df1c22ee1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df1c22ee1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df1c22ee1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df1c22ee1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df1c22ee1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df1c22ee1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df1c22ee1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df1c22ee1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df1c22ee1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df1c22ee1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df1c22ee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df1c22ee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df1c22ee1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df1c22ee1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df1c22ee1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df1c22ee1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df5bc88e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df5bc88e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f5bc88e0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f5bc88e0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df5bc88e0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df5bc88e0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df5bc88e0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df5bc88e0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df5bc88e0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df5bc88e0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df5bc88e0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df5bc88e0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df5bc88e0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df5bc88e0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df5bc88e0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df5bc88e0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df5bc88e0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df5bc88e0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df5bc88e0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df5bc88e0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df5bc88e04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df5bc88e0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df5bc88e04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df5bc88e0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f5bc88e0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f5bc88e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df5bc88e04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df5bc88e0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f5bc88e04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f5bc88e04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Part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Exploratory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311700" y="526300"/>
            <a:ext cx="8520600" cy="945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Hospitalization &amp; Death</a:t>
            </a:r>
            <a:endParaRPr/>
          </a:p>
          <a:p>
            <a:pPr indent="0" lvl="0" marL="0" rtl="0" algn="ctr">
              <a:spcBef>
                <a:spcPts val="0"/>
              </a:spcBef>
              <a:spcAft>
                <a:spcPts val="0"/>
              </a:spcAft>
              <a:buNone/>
            </a:pPr>
            <a:r>
              <a:rPr lang="en"/>
              <a:t>With age</a:t>
            </a:r>
            <a:endParaRPr/>
          </a:p>
        </p:txBody>
      </p:sp>
      <p:pic>
        <p:nvPicPr>
          <p:cNvPr id="109" name="Google Shape;109;p22"/>
          <p:cNvPicPr preferRelativeResize="0"/>
          <p:nvPr/>
        </p:nvPicPr>
        <p:blipFill>
          <a:blip r:embed="rId3">
            <a:alphaModFix/>
          </a:blip>
          <a:stretch>
            <a:fillRect/>
          </a:stretch>
        </p:blipFill>
        <p:spPr>
          <a:xfrm>
            <a:off x="2159001" y="1690475"/>
            <a:ext cx="4825998" cy="322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4</a:t>
            </a:r>
            <a:r>
              <a:rPr lang="en"/>
              <a:t>- Observe:</a:t>
            </a:r>
            <a:endParaRPr/>
          </a:p>
        </p:txBody>
      </p:sp>
      <p:sp>
        <p:nvSpPr>
          <p:cNvPr id="115" name="Google Shape;115;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Clr>
                <a:schemeClr val="dk1"/>
              </a:buClr>
              <a:buSzPct val="39285"/>
              <a:buFont typeface="Arial"/>
              <a:buNone/>
            </a:pPr>
            <a:r>
              <a:rPr lang="en"/>
              <a:t>Average rate of COVID-related hospitalization and death per state over the</a:t>
            </a:r>
            <a:endParaRPr/>
          </a:p>
          <a:p>
            <a:pPr indent="0" lvl="0" marL="0" rtl="0" algn="ctr">
              <a:spcBef>
                <a:spcPts val="0"/>
              </a:spcBef>
              <a:spcAft>
                <a:spcPts val="0"/>
              </a:spcAft>
              <a:buNone/>
            </a:pPr>
            <a:r>
              <a:rPr lang="en"/>
              <a:t>entire study period.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ctrTitle"/>
          </p:nvPr>
        </p:nvSpPr>
        <p:spPr>
          <a:xfrm>
            <a:off x="311705" y="744575"/>
            <a:ext cx="34854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580"/>
              <a:t>Deaths and</a:t>
            </a:r>
            <a:endParaRPr sz="3580"/>
          </a:p>
          <a:p>
            <a:pPr indent="0" lvl="0" marL="0" rtl="0" algn="ctr">
              <a:spcBef>
                <a:spcPts val="0"/>
              </a:spcBef>
              <a:spcAft>
                <a:spcPts val="0"/>
              </a:spcAft>
              <a:buSzPts val="990"/>
              <a:buNone/>
            </a:pPr>
            <a:r>
              <a:rPr lang="en" sz="3580"/>
              <a:t>Hospitalizations</a:t>
            </a:r>
            <a:endParaRPr sz="3580"/>
          </a:p>
          <a:p>
            <a:pPr indent="0" lvl="0" marL="0" rtl="0" algn="ctr">
              <a:spcBef>
                <a:spcPts val="0"/>
              </a:spcBef>
              <a:spcAft>
                <a:spcPts val="0"/>
              </a:spcAft>
              <a:buSzPts val="990"/>
              <a:buNone/>
            </a:pPr>
            <a:r>
              <a:rPr lang="en" sz="3580"/>
              <a:t>Per state</a:t>
            </a:r>
            <a:endParaRPr sz="3580"/>
          </a:p>
        </p:txBody>
      </p:sp>
      <p:pic>
        <p:nvPicPr>
          <p:cNvPr id="121" name="Google Shape;121;p24"/>
          <p:cNvPicPr preferRelativeResize="0"/>
          <p:nvPr/>
        </p:nvPicPr>
        <p:blipFill>
          <a:blip r:embed="rId3">
            <a:alphaModFix/>
          </a:blip>
          <a:stretch>
            <a:fillRect/>
          </a:stretch>
        </p:blipFill>
        <p:spPr>
          <a:xfrm>
            <a:off x="4000500" y="0"/>
            <a:ext cx="5143498" cy="51434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27" name="Google Shape;127;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50"/>
              <a:t>The deaths and hospitalizations are not consistent between states. We can see completely different looking distributions as well as different means.</a:t>
            </a:r>
            <a:endParaRPr sz="23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5</a:t>
            </a:r>
            <a:r>
              <a:rPr lang="en"/>
              <a:t>- Observe:</a:t>
            </a:r>
            <a:endParaRPr/>
          </a:p>
        </p:txBody>
      </p:sp>
      <p:sp>
        <p:nvSpPr>
          <p:cNvPr id="133" name="Google Shape;133;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Clr>
                <a:schemeClr val="dk1"/>
              </a:buClr>
              <a:buSzPct val="39285"/>
              <a:buFont typeface="Arial"/>
              <a:buNone/>
            </a:pPr>
            <a:r>
              <a:rPr lang="en"/>
              <a:t>The relationship between age, pre-existing medical conditions and/or risk</a:t>
            </a:r>
            <a:endParaRPr/>
          </a:p>
          <a:p>
            <a:pPr indent="0" lvl="0" marL="0" rtl="0" algn="ctr">
              <a:spcBef>
                <a:spcPts val="0"/>
              </a:spcBef>
              <a:spcAft>
                <a:spcPts val="0"/>
              </a:spcAft>
              <a:buNone/>
            </a:pPr>
            <a:r>
              <a:rPr lang="en"/>
              <a:t>behaviors, and rate of admittance to the ICU.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ctrTitle"/>
          </p:nvPr>
        </p:nvSpPr>
        <p:spPr>
          <a:xfrm>
            <a:off x="311700" y="0"/>
            <a:ext cx="8520600" cy="146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ICU admission based on age and underlying conditions</a:t>
            </a:r>
            <a:endParaRPr sz="3000"/>
          </a:p>
        </p:txBody>
      </p:sp>
      <p:pic>
        <p:nvPicPr>
          <p:cNvPr id="139" name="Google Shape;139;p27"/>
          <p:cNvPicPr preferRelativeResize="0"/>
          <p:nvPr/>
        </p:nvPicPr>
        <p:blipFill>
          <a:blip r:embed="rId3">
            <a:alphaModFix/>
          </a:blip>
          <a:stretch>
            <a:fillRect/>
          </a:stretch>
        </p:blipFill>
        <p:spPr>
          <a:xfrm>
            <a:off x="1503226" y="1467175"/>
            <a:ext cx="6137549" cy="3676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ctrTitle"/>
          </p:nvPr>
        </p:nvSpPr>
        <p:spPr>
          <a:xfrm>
            <a:off x="124356" y="1545450"/>
            <a:ext cx="23664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80"/>
              <a:t>Exploring </a:t>
            </a:r>
            <a:r>
              <a:rPr lang="en" sz="4080"/>
              <a:t>Further</a:t>
            </a:r>
            <a:endParaRPr sz="4080"/>
          </a:p>
        </p:txBody>
      </p:sp>
      <p:pic>
        <p:nvPicPr>
          <p:cNvPr id="145" name="Google Shape;145;p28"/>
          <p:cNvPicPr preferRelativeResize="0"/>
          <p:nvPr/>
        </p:nvPicPr>
        <p:blipFill>
          <a:blip r:embed="rId3">
            <a:alphaModFix/>
          </a:blip>
          <a:stretch>
            <a:fillRect/>
          </a:stretch>
        </p:blipFill>
        <p:spPr>
          <a:xfrm>
            <a:off x="2678001" y="1063550"/>
            <a:ext cx="6466000" cy="3808988"/>
          </a:xfrm>
          <a:prstGeom prst="rect">
            <a:avLst/>
          </a:prstGeom>
          <a:noFill/>
          <a:ln>
            <a:noFill/>
          </a:ln>
        </p:spPr>
      </p:pic>
      <p:pic>
        <p:nvPicPr>
          <p:cNvPr id="146" name="Google Shape;146;p28"/>
          <p:cNvPicPr preferRelativeResize="0"/>
          <p:nvPr/>
        </p:nvPicPr>
        <p:blipFill>
          <a:blip r:embed="rId4">
            <a:alphaModFix/>
          </a:blip>
          <a:stretch>
            <a:fillRect/>
          </a:stretch>
        </p:blipFill>
        <p:spPr>
          <a:xfrm>
            <a:off x="2677991" y="270963"/>
            <a:ext cx="6466009" cy="79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52" name="Google Shape;152;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50"/>
              <a:t>Underlying conditions do have an effect on hospitalization.</a:t>
            </a:r>
            <a:endParaRPr sz="23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6</a:t>
            </a:r>
            <a:r>
              <a:rPr lang="en"/>
              <a:t>- Observe:</a:t>
            </a:r>
            <a:endParaRPr/>
          </a:p>
        </p:txBody>
      </p:sp>
      <p:sp>
        <p:nvSpPr>
          <p:cNvPr id="158" name="Google Shape;158;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Clr>
                <a:schemeClr val="dk1"/>
              </a:buClr>
              <a:buSzPct val="39285"/>
              <a:buFont typeface="Arial"/>
              <a:buNone/>
            </a:pPr>
            <a:r>
              <a:rPr lang="en"/>
              <a:t>The rate of expected employment loss due to COVID-19 and sector of</a:t>
            </a:r>
            <a:endParaRPr/>
          </a:p>
          <a:p>
            <a:pPr indent="0" lvl="0" marL="0" rtl="0" algn="ctr">
              <a:spcBef>
                <a:spcPts val="0"/>
              </a:spcBef>
              <a:spcAft>
                <a:spcPts val="0"/>
              </a:spcAft>
              <a:buNone/>
            </a:pPr>
            <a:r>
              <a:rPr lang="en"/>
              <a:t>employment.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ctrTitle"/>
          </p:nvPr>
        </p:nvSpPr>
        <p:spPr>
          <a:xfrm>
            <a:off x="436525" y="47575"/>
            <a:ext cx="8520600" cy="138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Fear of job loss and job sector</a:t>
            </a:r>
            <a:endParaRPr/>
          </a:p>
        </p:txBody>
      </p:sp>
      <p:pic>
        <p:nvPicPr>
          <p:cNvPr id="164" name="Google Shape;164;p31"/>
          <p:cNvPicPr preferRelativeResize="0"/>
          <p:nvPr/>
        </p:nvPicPr>
        <p:blipFill>
          <a:blip r:embed="rId3">
            <a:alphaModFix/>
          </a:blip>
          <a:stretch>
            <a:fillRect/>
          </a:stretch>
        </p:blipFill>
        <p:spPr>
          <a:xfrm>
            <a:off x="1305677" y="1378025"/>
            <a:ext cx="6203976" cy="370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1- Observe:</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Clr>
                <a:schemeClr val="dk1"/>
              </a:buClr>
              <a:buSzPct val="39285"/>
              <a:buFont typeface="Arial"/>
              <a:buNone/>
            </a:pPr>
            <a:r>
              <a:rPr lang="en"/>
              <a:t>The total number of hospitalizations versus deaths from COVID-19 over the</a:t>
            </a:r>
            <a:endParaRPr/>
          </a:p>
          <a:p>
            <a:pPr indent="0" lvl="0" marL="0" rtl="0" algn="ctr">
              <a:spcBef>
                <a:spcPts val="0"/>
              </a:spcBef>
              <a:spcAft>
                <a:spcPts val="0"/>
              </a:spcAft>
              <a:buNone/>
            </a:pPr>
            <a:r>
              <a:rPr lang="en"/>
              <a:t>entire US per month-year timestamp.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70" name="Google Shape;170;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50"/>
              <a:t> Some job sectors are more afraid of their job being at risk that others.</a:t>
            </a:r>
            <a:endParaRPr sz="23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7</a:t>
            </a:r>
            <a:r>
              <a:rPr lang="en"/>
              <a:t>- Observe:</a:t>
            </a:r>
            <a:endParaRPr/>
          </a:p>
        </p:txBody>
      </p:sp>
      <p:sp>
        <p:nvSpPr>
          <p:cNvPr id="176" name="Google Shape;176;p3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39285"/>
              <a:buFont typeface="Arial"/>
              <a:buNone/>
            </a:pPr>
            <a:r>
              <a:rPr lang="en"/>
              <a:t>The rate of expected employment loss due to COVID-19 relative to</a:t>
            </a:r>
            <a:endParaRPr/>
          </a:p>
          <a:p>
            <a:pPr indent="0" lvl="0" marL="0" rtl="0" algn="ctr">
              <a:spcBef>
                <a:spcPts val="0"/>
              </a:spcBef>
              <a:spcAft>
                <a:spcPts val="0"/>
              </a:spcAft>
              <a:buNone/>
            </a:pPr>
            <a:r>
              <a:rPr lang="en"/>
              <a:t>responders demographics.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ctrTitle"/>
          </p:nvPr>
        </p:nvSpPr>
        <p:spPr>
          <a:xfrm>
            <a:off x="311700" y="0"/>
            <a:ext cx="8520600" cy="116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Employment loss and gender</a:t>
            </a:r>
            <a:endParaRPr/>
          </a:p>
        </p:txBody>
      </p:sp>
      <p:pic>
        <p:nvPicPr>
          <p:cNvPr id="182" name="Google Shape;182;p34"/>
          <p:cNvPicPr preferRelativeResize="0"/>
          <p:nvPr/>
        </p:nvPicPr>
        <p:blipFill>
          <a:blip r:embed="rId3">
            <a:alphaModFix/>
          </a:blip>
          <a:stretch>
            <a:fillRect/>
          </a:stretch>
        </p:blipFill>
        <p:spPr>
          <a:xfrm>
            <a:off x="1504950" y="1362200"/>
            <a:ext cx="6134091" cy="3670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ctrTitle"/>
          </p:nvPr>
        </p:nvSpPr>
        <p:spPr>
          <a:xfrm>
            <a:off x="311700" y="0"/>
            <a:ext cx="8520600" cy="116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Employment loss and race</a:t>
            </a:r>
            <a:endParaRPr/>
          </a:p>
        </p:txBody>
      </p:sp>
      <p:pic>
        <p:nvPicPr>
          <p:cNvPr id="188" name="Google Shape;188;p35"/>
          <p:cNvPicPr preferRelativeResize="0"/>
          <p:nvPr/>
        </p:nvPicPr>
        <p:blipFill>
          <a:blip r:embed="rId3">
            <a:alphaModFix/>
          </a:blip>
          <a:stretch>
            <a:fillRect/>
          </a:stretch>
        </p:blipFill>
        <p:spPr>
          <a:xfrm>
            <a:off x="1504950" y="1362200"/>
            <a:ext cx="6134091" cy="3670501"/>
          </a:xfrm>
          <a:prstGeom prst="rect">
            <a:avLst/>
          </a:prstGeom>
          <a:noFill/>
          <a:ln>
            <a:noFill/>
          </a:ln>
        </p:spPr>
      </p:pic>
      <p:pic>
        <p:nvPicPr>
          <p:cNvPr id="189" name="Google Shape;189;p35"/>
          <p:cNvPicPr preferRelativeResize="0"/>
          <p:nvPr/>
        </p:nvPicPr>
        <p:blipFill>
          <a:blip r:embed="rId4">
            <a:alphaModFix/>
          </a:blip>
          <a:stretch>
            <a:fillRect/>
          </a:stretch>
        </p:blipFill>
        <p:spPr>
          <a:xfrm>
            <a:off x="1504950" y="1362200"/>
            <a:ext cx="6325646" cy="3781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ctrTitle"/>
          </p:nvPr>
        </p:nvSpPr>
        <p:spPr>
          <a:xfrm>
            <a:off x="311700" y="0"/>
            <a:ext cx="8520600" cy="116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Employment loss and age</a:t>
            </a:r>
            <a:endParaRPr/>
          </a:p>
        </p:txBody>
      </p:sp>
      <p:pic>
        <p:nvPicPr>
          <p:cNvPr id="195" name="Google Shape;195;p36"/>
          <p:cNvPicPr preferRelativeResize="0"/>
          <p:nvPr/>
        </p:nvPicPr>
        <p:blipFill>
          <a:blip r:embed="rId3">
            <a:alphaModFix/>
          </a:blip>
          <a:stretch>
            <a:fillRect/>
          </a:stretch>
        </p:blipFill>
        <p:spPr>
          <a:xfrm>
            <a:off x="1611780" y="1168200"/>
            <a:ext cx="5920432" cy="3933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01" name="Google Shape;201;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50"/>
              <a:t>We can see that certain demographics believe they are more at risk of job loss than others</a:t>
            </a:r>
            <a:endParaRPr sz="235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8</a:t>
            </a:r>
            <a:r>
              <a:rPr lang="en"/>
              <a:t>- Observe:</a:t>
            </a:r>
            <a:endParaRPr/>
          </a:p>
        </p:txBody>
      </p:sp>
      <p:sp>
        <p:nvSpPr>
          <p:cNvPr id="207" name="Google Shape;207;p3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t>The rate of expected employment loss due to COVID-19 for the top 10 states with the highest rate of COVID hospitalization.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ctrTitle"/>
          </p:nvPr>
        </p:nvSpPr>
        <p:spPr>
          <a:xfrm>
            <a:off x="311700" y="0"/>
            <a:ext cx="8520600" cy="124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Unemployment and states</a:t>
            </a:r>
            <a:endParaRPr/>
          </a:p>
        </p:txBody>
      </p:sp>
      <p:pic>
        <p:nvPicPr>
          <p:cNvPr id="213" name="Google Shape;213;p39"/>
          <p:cNvPicPr preferRelativeResize="0"/>
          <p:nvPr/>
        </p:nvPicPr>
        <p:blipFill>
          <a:blip r:embed="rId3">
            <a:alphaModFix/>
          </a:blip>
          <a:stretch>
            <a:fillRect/>
          </a:stretch>
        </p:blipFill>
        <p:spPr>
          <a:xfrm>
            <a:off x="1242802" y="1240325"/>
            <a:ext cx="6658401" cy="398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19" name="Google Shape;219;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50"/>
              <a:t>We can see that certain states at risk believe they are more at risk of job loss than others</a:t>
            </a:r>
            <a:endParaRPr sz="235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9</a:t>
            </a:r>
            <a:r>
              <a:rPr lang="en"/>
              <a:t>- Observe:</a:t>
            </a:r>
            <a:endParaRPr/>
          </a:p>
        </p:txBody>
      </p:sp>
      <p:sp>
        <p:nvSpPr>
          <p:cNvPr id="225" name="Google Shape;225;p4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t> The relationship between household income and the rate of delayed/ OR unobtained medical treatment (Due to COVID or otherwise).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75650" y="105075"/>
            <a:ext cx="8520600" cy="14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80"/>
              <a:t>Deaths and hospitalizations with time</a:t>
            </a:r>
            <a:endParaRPr sz="4180"/>
          </a:p>
        </p:txBody>
      </p:sp>
      <p:pic>
        <p:nvPicPr>
          <p:cNvPr id="67" name="Google Shape;67;p15"/>
          <p:cNvPicPr preferRelativeResize="0"/>
          <p:nvPr/>
        </p:nvPicPr>
        <p:blipFill>
          <a:blip r:embed="rId3">
            <a:alphaModFix/>
          </a:blip>
          <a:stretch>
            <a:fillRect/>
          </a:stretch>
        </p:blipFill>
        <p:spPr>
          <a:xfrm>
            <a:off x="2242513" y="1784175"/>
            <a:ext cx="4786877" cy="32474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ctrTitle"/>
          </p:nvPr>
        </p:nvSpPr>
        <p:spPr>
          <a:xfrm>
            <a:off x="311700" y="0"/>
            <a:ext cx="8520600" cy="1397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Medical treatment and income</a:t>
            </a:r>
            <a:endParaRPr/>
          </a:p>
        </p:txBody>
      </p:sp>
      <p:pic>
        <p:nvPicPr>
          <p:cNvPr id="231" name="Google Shape;231;p42"/>
          <p:cNvPicPr preferRelativeResize="0"/>
          <p:nvPr/>
        </p:nvPicPr>
        <p:blipFill>
          <a:blip r:embed="rId3">
            <a:alphaModFix/>
          </a:blip>
          <a:stretch>
            <a:fillRect/>
          </a:stretch>
        </p:blipFill>
        <p:spPr>
          <a:xfrm>
            <a:off x="1606326" y="1770025"/>
            <a:ext cx="5931325" cy="33734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3"/>
          <p:cNvPicPr preferRelativeResize="0"/>
          <p:nvPr/>
        </p:nvPicPr>
        <p:blipFill>
          <a:blip r:embed="rId3">
            <a:alphaModFix/>
          </a:blip>
          <a:stretch>
            <a:fillRect/>
          </a:stretch>
        </p:blipFill>
        <p:spPr>
          <a:xfrm>
            <a:off x="152400" y="1692025"/>
            <a:ext cx="8839199" cy="3314700"/>
          </a:xfrm>
          <a:prstGeom prst="rect">
            <a:avLst/>
          </a:prstGeom>
          <a:noFill/>
          <a:ln>
            <a:noFill/>
          </a:ln>
        </p:spPr>
      </p:pic>
      <p:sp>
        <p:nvSpPr>
          <p:cNvPr id="237" name="Google Shape;237;p43"/>
          <p:cNvSpPr txBox="1"/>
          <p:nvPr>
            <p:ph type="ctrTitle"/>
          </p:nvPr>
        </p:nvSpPr>
        <p:spPr>
          <a:xfrm>
            <a:off x="311700" y="0"/>
            <a:ext cx="8520600" cy="1397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Further</a:t>
            </a:r>
            <a:r>
              <a:rPr lang="en"/>
              <a:t> exploring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43" name="Google Shape;243;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50"/>
              <a:t>We can see that income effects the </a:t>
            </a:r>
            <a:r>
              <a:rPr lang="en" sz="2350"/>
              <a:t>treatment</a:t>
            </a:r>
            <a:r>
              <a:rPr lang="en" sz="2350"/>
              <a:t> delays.</a:t>
            </a:r>
            <a:endParaRPr sz="235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10</a:t>
            </a:r>
            <a:r>
              <a:rPr lang="en"/>
              <a:t>- Observe:</a:t>
            </a:r>
            <a:endParaRPr/>
          </a:p>
        </p:txBody>
      </p:sp>
      <p:sp>
        <p:nvSpPr>
          <p:cNvPr id="249" name="Google Shape;249;p4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The relationship between COVID-19 symptom manifestation and age group.</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ctrTitle"/>
          </p:nvPr>
        </p:nvSpPr>
        <p:spPr>
          <a:xfrm>
            <a:off x="311700" y="0"/>
            <a:ext cx="8520600" cy="1137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Symptoms and Age Group</a:t>
            </a:r>
            <a:endParaRPr/>
          </a:p>
        </p:txBody>
      </p:sp>
      <p:pic>
        <p:nvPicPr>
          <p:cNvPr id="255" name="Google Shape;255;p46"/>
          <p:cNvPicPr preferRelativeResize="0"/>
          <p:nvPr/>
        </p:nvPicPr>
        <p:blipFill>
          <a:blip r:embed="rId3">
            <a:alphaModFix/>
          </a:blip>
          <a:stretch>
            <a:fillRect/>
          </a:stretch>
        </p:blipFill>
        <p:spPr>
          <a:xfrm>
            <a:off x="1455537" y="1598500"/>
            <a:ext cx="6232926" cy="35450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7"/>
          <p:cNvPicPr preferRelativeResize="0"/>
          <p:nvPr/>
        </p:nvPicPr>
        <p:blipFill>
          <a:blip r:embed="rId3">
            <a:alphaModFix/>
          </a:blip>
          <a:stretch>
            <a:fillRect/>
          </a:stretch>
        </p:blipFill>
        <p:spPr>
          <a:xfrm>
            <a:off x="1772648" y="1731800"/>
            <a:ext cx="5598701" cy="3411701"/>
          </a:xfrm>
          <a:prstGeom prst="rect">
            <a:avLst/>
          </a:prstGeom>
          <a:noFill/>
          <a:ln>
            <a:noFill/>
          </a:ln>
        </p:spPr>
      </p:pic>
      <p:sp>
        <p:nvSpPr>
          <p:cNvPr id="261" name="Google Shape;261;p47"/>
          <p:cNvSpPr txBox="1"/>
          <p:nvPr>
            <p:ph type="ctrTitle"/>
          </p:nvPr>
        </p:nvSpPr>
        <p:spPr>
          <a:xfrm>
            <a:off x="311700" y="0"/>
            <a:ext cx="8520600" cy="1397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Further exploring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67" name="Google Shape;267;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50"/>
              <a:t> We can conclude that some age groups are more at risk of symptoms that others.</a:t>
            </a:r>
            <a:endParaRPr sz="235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Answering Questions</a:t>
            </a:r>
            <a:endParaRPr/>
          </a:p>
        </p:txBody>
      </p:sp>
      <p:sp>
        <p:nvSpPr>
          <p:cNvPr id="273" name="Google Shape;273;p4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nvSpPr>
        <p:spPr>
          <a:xfrm>
            <a:off x="666075" y="249775"/>
            <a:ext cx="532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Does </a:t>
            </a:r>
            <a:r>
              <a:rPr lang="en" sz="1800">
                <a:solidFill>
                  <a:schemeClr val="dk2"/>
                </a:solidFill>
              </a:rPr>
              <a:t>underlying</a:t>
            </a:r>
            <a:r>
              <a:rPr lang="en" sz="1800">
                <a:solidFill>
                  <a:schemeClr val="dk2"/>
                </a:solidFill>
              </a:rPr>
              <a:t> </a:t>
            </a:r>
            <a:r>
              <a:rPr lang="en" sz="1800">
                <a:solidFill>
                  <a:schemeClr val="dk2"/>
                </a:solidFill>
              </a:rPr>
              <a:t>medical</a:t>
            </a:r>
            <a:r>
              <a:rPr lang="en" sz="1800">
                <a:solidFill>
                  <a:schemeClr val="dk2"/>
                </a:solidFill>
              </a:rPr>
              <a:t> conditions presence affect death rate:</a:t>
            </a:r>
            <a:endParaRPr sz="1800">
              <a:solidFill>
                <a:schemeClr val="dk2"/>
              </a:solidFill>
            </a:endParaRPr>
          </a:p>
        </p:txBody>
      </p:sp>
      <p:pic>
        <p:nvPicPr>
          <p:cNvPr id="279" name="Google Shape;279;p50"/>
          <p:cNvPicPr preferRelativeResize="0"/>
          <p:nvPr/>
        </p:nvPicPr>
        <p:blipFill>
          <a:blip r:embed="rId3">
            <a:alphaModFix/>
          </a:blip>
          <a:stretch>
            <a:fillRect/>
          </a:stretch>
        </p:blipFill>
        <p:spPr>
          <a:xfrm>
            <a:off x="2289488" y="988675"/>
            <a:ext cx="4565025" cy="36375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51"/>
          <p:cNvPicPr preferRelativeResize="0"/>
          <p:nvPr/>
        </p:nvPicPr>
        <p:blipFill>
          <a:blip r:embed="rId3">
            <a:alphaModFix/>
          </a:blip>
          <a:stretch>
            <a:fillRect/>
          </a:stretch>
        </p:blipFill>
        <p:spPr>
          <a:xfrm>
            <a:off x="1279338" y="896937"/>
            <a:ext cx="6585324" cy="3349625"/>
          </a:xfrm>
          <a:prstGeom prst="rect">
            <a:avLst/>
          </a:prstGeom>
          <a:noFill/>
          <a:ln>
            <a:noFill/>
          </a:ln>
        </p:spPr>
      </p:pic>
      <p:sp>
        <p:nvSpPr>
          <p:cNvPr id="285" name="Google Shape;285;p51"/>
          <p:cNvSpPr txBox="1"/>
          <p:nvPr/>
        </p:nvSpPr>
        <p:spPr>
          <a:xfrm>
            <a:off x="1100850" y="158025"/>
            <a:ext cx="532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Demographic</a:t>
            </a:r>
            <a:r>
              <a:rPr lang="en" sz="1800">
                <a:solidFill>
                  <a:schemeClr val="dk2"/>
                </a:solidFill>
              </a:rPr>
              <a:t> segmentation with greater risk of death due to COVID-19</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73" name="Google Shape;73;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50"/>
              <a:t>We can see a peek in deaths and hospitalizations at the time COVID was starting however as vaccines and ways to deal with it came out the deaths have slowed down (shrinked vertically) compared to hospitalizations.</a:t>
            </a:r>
            <a:endParaRPr sz="235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52"/>
          <p:cNvPicPr preferRelativeResize="0"/>
          <p:nvPr/>
        </p:nvPicPr>
        <p:blipFill>
          <a:blip r:embed="rId3">
            <a:alphaModFix/>
          </a:blip>
          <a:stretch>
            <a:fillRect/>
          </a:stretch>
        </p:blipFill>
        <p:spPr>
          <a:xfrm>
            <a:off x="1956350" y="962025"/>
            <a:ext cx="5231296" cy="3219450"/>
          </a:xfrm>
          <a:prstGeom prst="rect">
            <a:avLst/>
          </a:prstGeom>
          <a:noFill/>
          <a:ln>
            <a:noFill/>
          </a:ln>
        </p:spPr>
      </p:pic>
      <p:sp>
        <p:nvSpPr>
          <p:cNvPr id="291" name="Google Shape;291;p52"/>
          <p:cNvSpPr txBox="1"/>
          <p:nvPr/>
        </p:nvSpPr>
        <p:spPr>
          <a:xfrm>
            <a:off x="490300" y="323775"/>
            <a:ext cx="599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Being exposed to travel, does not </a:t>
            </a:r>
            <a:r>
              <a:rPr lang="en" sz="1800">
                <a:solidFill>
                  <a:schemeClr val="dk2"/>
                </a:solidFill>
              </a:rPr>
              <a:t>necessary</a:t>
            </a:r>
            <a:r>
              <a:rPr lang="en" sz="1800">
                <a:solidFill>
                  <a:schemeClr val="dk2"/>
                </a:solidFill>
              </a:rPr>
              <a:t> mean greater risk of hospitalization</a:t>
            </a:r>
            <a:endParaRPr sz="18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53"/>
          <p:cNvPicPr preferRelativeResize="0"/>
          <p:nvPr/>
        </p:nvPicPr>
        <p:blipFill>
          <a:blip r:embed="rId3">
            <a:alphaModFix/>
          </a:blip>
          <a:stretch>
            <a:fillRect/>
          </a:stretch>
        </p:blipFill>
        <p:spPr>
          <a:xfrm>
            <a:off x="1742650" y="890588"/>
            <a:ext cx="5658701" cy="3362325"/>
          </a:xfrm>
          <a:prstGeom prst="rect">
            <a:avLst/>
          </a:prstGeom>
          <a:noFill/>
          <a:ln>
            <a:noFill/>
          </a:ln>
        </p:spPr>
      </p:pic>
      <p:sp>
        <p:nvSpPr>
          <p:cNvPr id="297" name="Google Shape;297;p53"/>
          <p:cNvSpPr txBox="1"/>
          <p:nvPr/>
        </p:nvSpPr>
        <p:spPr>
          <a:xfrm>
            <a:off x="851075" y="151700"/>
            <a:ext cx="532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Symptomatic patients had higher death and hospitalization rates</a:t>
            </a:r>
            <a:endParaRPr sz="18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4"/>
          <p:cNvPicPr preferRelativeResize="0"/>
          <p:nvPr/>
        </p:nvPicPr>
        <p:blipFill>
          <a:blip r:embed="rId3">
            <a:alphaModFix/>
          </a:blip>
          <a:stretch>
            <a:fillRect/>
          </a:stretch>
        </p:blipFill>
        <p:spPr>
          <a:xfrm>
            <a:off x="259025" y="1519400"/>
            <a:ext cx="8693350" cy="2992105"/>
          </a:xfrm>
          <a:prstGeom prst="rect">
            <a:avLst/>
          </a:prstGeom>
          <a:noFill/>
          <a:ln>
            <a:noFill/>
          </a:ln>
        </p:spPr>
      </p:pic>
      <p:sp>
        <p:nvSpPr>
          <p:cNvPr id="303" name="Google Shape;303;p54"/>
          <p:cNvSpPr txBox="1"/>
          <p:nvPr/>
        </p:nvSpPr>
        <p:spPr>
          <a:xfrm>
            <a:off x="860325" y="638300"/>
            <a:ext cx="532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Virginia appeared to be the state with highest EIP </a:t>
            </a:r>
            <a:r>
              <a:rPr lang="en" sz="1800">
                <a:solidFill>
                  <a:schemeClr val="dk2"/>
                </a:solidFill>
              </a:rPr>
              <a:t>recipients percentage</a:t>
            </a:r>
            <a:endParaRPr sz="1800">
              <a:solidFill>
                <a:schemeClr val="dk2"/>
              </a:solidFill>
            </a:endParaRPr>
          </a:p>
        </p:txBody>
      </p:sp>
      <p:sp>
        <p:nvSpPr>
          <p:cNvPr id="304" name="Google Shape;304;p54"/>
          <p:cNvSpPr txBox="1"/>
          <p:nvPr/>
        </p:nvSpPr>
        <p:spPr>
          <a:xfrm>
            <a:off x="675300" y="1691700"/>
            <a:ext cx="22665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0">
                <a:solidFill>
                  <a:schemeClr val="dk2"/>
                </a:solidFill>
              </a:rPr>
              <a:t>VA</a:t>
            </a:r>
            <a:endParaRPr b="1" sz="8000">
              <a:solidFill>
                <a:schemeClr val="dk2"/>
              </a:solidFill>
            </a:endParaRPr>
          </a:p>
          <a:p>
            <a:pPr indent="0" lvl="0" marL="0" rtl="0" algn="l">
              <a:spcBef>
                <a:spcPts val="0"/>
              </a:spcBef>
              <a:spcAft>
                <a:spcPts val="0"/>
              </a:spcAft>
              <a:buNone/>
            </a:pPr>
            <a:r>
              <a:rPr b="1" lang="en" sz="8000">
                <a:solidFill>
                  <a:schemeClr val="dk2"/>
                </a:solidFill>
              </a:rPr>
              <a:t>88%</a:t>
            </a:r>
            <a:endParaRPr b="1" sz="80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5"/>
          <p:cNvPicPr preferRelativeResize="0"/>
          <p:nvPr/>
        </p:nvPicPr>
        <p:blipFill>
          <a:blip r:embed="rId3">
            <a:alphaModFix/>
          </a:blip>
          <a:stretch>
            <a:fillRect/>
          </a:stretch>
        </p:blipFill>
        <p:spPr>
          <a:xfrm>
            <a:off x="1651050" y="605700"/>
            <a:ext cx="6113736" cy="4429125"/>
          </a:xfrm>
          <a:prstGeom prst="rect">
            <a:avLst/>
          </a:prstGeom>
          <a:noFill/>
          <a:ln>
            <a:noFill/>
          </a:ln>
        </p:spPr>
      </p:pic>
      <p:sp>
        <p:nvSpPr>
          <p:cNvPr id="310" name="Google Shape;310;p55"/>
          <p:cNvSpPr txBox="1"/>
          <p:nvPr/>
        </p:nvSpPr>
        <p:spPr>
          <a:xfrm>
            <a:off x="878825" y="64750"/>
            <a:ext cx="532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The older the patients, the more likely they are </a:t>
            </a:r>
            <a:r>
              <a:rPr lang="en" sz="1800">
                <a:solidFill>
                  <a:schemeClr val="dk2"/>
                </a:solidFill>
              </a:rPr>
              <a:t>hospitalized</a:t>
            </a:r>
            <a:endParaRPr sz="18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56"/>
          <p:cNvPicPr preferRelativeResize="0"/>
          <p:nvPr/>
        </p:nvPicPr>
        <p:blipFill>
          <a:blip r:embed="rId3">
            <a:alphaModFix/>
          </a:blip>
          <a:stretch>
            <a:fillRect/>
          </a:stretch>
        </p:blipFill>
        <p:spPr>
          <a:xfrm>
            <a:off x="1512800" y="1136625"/>
            <a:ext cx="6118381" cy="3943350"/>
          </a:xfrm>
          <a:prstGeom prst="rect">
            <a:avLst/>
          </a:prstGeom>
          <a:noFill/>
          <a:ln>
            <a:noFill/>
          </a:ln>
        </p:spPr>
      </p:pic>
      <p:sp>
        <p:nvSpPr>
          <p:cNvPr id="316" name="Google Shape;316;p56"/>
          <p:cNvSpPr txBox="1"/>
          <p:nvPr/>
        </p:nvSpPr>
        <p:spPr>
          <a:xfrm>
            <a:off x="194275" y="194275"/>
            <a:ext cx="666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Symptomatic patients have nearly </a:t>
            </a:r>
            <a:r>
              <a:rPr b="1" lang="en" sz="1800">
                <a:solidFill>
                  <a:schemeClr val="dk2"/>
                </a:solidFill>
              </a:rPr>
              <a:t>twice</a:t>
            </a:r>
            <a:r>
              <a:rPr lang="en" sz="1800">
                <a:solidFill>
                  <a:schemeClr val="dk2"/>
                </a:solidFill>
              </a:rPr>
              <a:t> the </a:t>
            </a:r>
            <a:r>
              <a:rPr lang="en" sz="1800">
                <a:solidFill>
                  <a:schemeClr val="dk2"/>
                </a:solidFill>
              </a:rPr>
              <a:t>possibility</a:t>
            </a:r>
            <a:r>
              <a:rPr lang="en" sz="1800">
                <a:solidFill>
                  <a:schemeClr val="dk2"/>
                </a:solidFill>
              </a:rPr>
              <a:t> of deteriorating health condition </a:t>
            </a:r>
            <a:endParaRPr sz="18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57"/>
          <p:cNvPicPr preferRelativeResize="0"/>
          <p:nvPr/>
        </p:nvPicPr>
        <p:blipFill>
          <a:blip r:embed="rId3">
            <a:alphaModFix/>
          </a:blip>
          <a:stretch>
            <a:fillRect/>
          </a:stretch>
        </p:blipFill>
        <p:spPr>
          <a:xfrm>
            <a:off x="1514475" y="1419775"/>
            <a:ext cx="6115051" cy="3331900"/>
          </a:xfrm>
          <a:prstGeom prst="rect">
            <a:avLst/>
          </a:prstGeom>
          <a:noFill/>
          <a:ln>
            <a:noFill/>
          </a:ln>
        </p:spPr>
      </p:pic>
      <p:sp>
        <p:nvSpPr>
          <p:cNvPr id="322" name="Google Shape;322;p57"/>
          <p:cNvSpPr txBox="1"/>
          <p:nvPr/>
        </p:nvSpPr>
        <p:spPr>
          <a:xfrm>
            <a:off x="1137850" y="730825"/>
            <a:ext cx="532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Slight correlation between time of diagnosis and hospitalization rate</a:t>
            </a:r>
            <a:endParaRPr sz="18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58"/>
          <p:cNvPicPr preferRelativeResize="0"/>
          <p:nvPr/>
        </p:nvPicPr>
        <p:blipFill>
          <a:blip r:embed="rId3">
            <a:alphaModFix/>
          </a:blip>
          <a:stretch>
            <a:fillRect/>
          </a:stretch>
        </p:blipFill>
        <p:spPr>
          <a:xfrm>
            <a:off x="2779675" y="207925"/>
            <a:ext cx="6110947" cy="4876799"/>
          </a:xfrm>
          <a:prstGeom prst="rect">
            <a:avLst/>
          </a:prstGeom>
          <a:noFill/>
          <a:ln>
            <a:noFill/>
          </a:ln>
        </p:spPr>
      </p:pic>
      <p:sp>
        <p:nvSpPr>
          <p:cNvPr id="328" name="Google Shape;328;p58"/>
          <p:cNvSpPr txBox="1"/>
          <p:nvPr/>
        </p:nvSpPr>
        <p:spPr>
          <a:xfrm>
            <a:off x="185025" y="1211850"/>
            <a:ext cx="5328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dk2"/>
                </a:solidFill>
              </a:rPr>
              <a:t>20X</a:t>
            </a:r>
            <a:endParaRPr b="1" sz="5000">
              <a:solidFill>
                <a:schemeClr val="dk2"/>
              </a:solidFill>
            </a:endParaRPr>
          </a:p>
        </p:txBody>
      </p:sp>
      <p:sp>
        <p:nvSpPr>
          <p:cNvPr id="329" name="Google Shape;329;p58"/>
          <p:cNvSpPr txBox="1"/>
          <p:nvPr/>
        </p:nvSpPr>
        <p:spPr>
          <a:xfrm>
            <a:off x="268275" y="750150"/>
            <a:ext cx="532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ICU Admitted patients are</a:t>
            </a:r>
            <a:endParaRPr sz="1800">
              <a:solidFill>
                <a:schemeClr val="dk2"/>
              </a:solidFill>
            </a:endParaRPr>
          </a:p>
          <a:p>
            <a:pPr indent="0" lvl="0" marL="0" rtl="0" algn="l">
              <a:spcBef>
                <a:spcPts val="0"/>
              </a:spcBef>
              <a:spcAft>
                <a:spcPts val="0"/>
              </a:spcAft>
              <a:buNone/>
            </a:pPr>
            <a:r>
              <a:rPr lang="en" sz="1800">
                <a:solidFill>
                  <a:schemeClr val="dk2"/>
                </a:solidFill>
              </a:rPr>
              <a:t>nearly </a:t>
            </a:r>
            <a:endParaRPr sz="1800">
              <a:solidFill>
                <a:schemeClr val="dk2"/>
              </a:solidFill>
            </a:endParaRPr>
          </a:p>
        </p:txBody>
      </p:sp>
      <p:sp>
        <p:nvSpPr>
          <p:cNvPr id="330" name="Google Shape;330;p58"/>
          <p:cNvSpPr txBox="1"/>
          <p:nvPr/>
        </p:nvSpPr>
        <p:spPr>
          <a:xfrm>
            <a:off x="185025" y="2018150"/>
            <a:ext cx="532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a:t>
            </a:r>
            <a:r>
              <a:rPr lang="en" sz="1800">
                <a:solidFill>
                  <a:schemeClr val="dk2"/>
                </a:solidFill>
              </a:rPr>
              <a:t>ore likely to die</a:t>
            </a:r>
            <a:endParaRPr sz="1800">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59"/>
          <p:cNvPicPr preferRelativeResize="0"/>
          <p:nvPr/>
        </p:nvPicPr>
        <p:blipFill>
          <a:blip r:embed="rId3">
            <a:alphaModFix/>
          </a:blip>
          <a:stretch>
            <a:fillRect/>
          </a:stretch>
        </p:blipFill>
        <p:spPr>
          <a:xfrm>
            <a:off x="1514475" y="1447525"/>
            <a:ext cx="6115051" cy="2172975"/>
          </a:xfrm>
          <a:prstGeom prst="rect">
            <a:avLst/>
          </a:prstGeom>
          <a:noFill/>
          <a:ln>
            <a:noFill/>
          </a:ln>
        </p:spPr>
      </p:pic>
      <p:sp>
        <p:nvSpPr>
          <p:cNvPr id="336" name="Google Shape;336;p59"/>
          <p:cNvSpPr txBox="1"/>
          <p:nvPr/>
        </p:nvSpPr>
        <p:spPr>
          <a:xfrm>
            <a:off x="629075" y="268275"/>
            <a:ext cx="5328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The time between symptoms onset and the first positive test does not necessarily mean that this will affect the risk of death</a:t>
            </a:r>
            <a:endParaRPr b="1" sz="1800">
              <a:solidFill>
                <a:schemeClr val="dk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Hypothesis Testing</a:t>
            </a:r>
            <a:endParaRPr/>
          </a:p>
        </p:txBody>
      </p:sp>
      <p:sp>
        <p:nvSpPr>
          <p:cNvPr id="342" name="Google Shape;342;p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3</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3.1</a:t>
            </a:r>
            <a:endParaRPr b="1"/>
          </a:p>
        </p:txBody>
      </p:sp>
      <p:sp>
        <p:nvSpPr>
          <p:cNvPr id="348" name="Google Shape;348;p61"/>
          <p:cNvSpPr txBox="1"/>
          <p:nvPr>
            <p:ph idx="1" type="body"/>
          </p:nvPr>
        </p:nvSpPr>
        <p:spPr>
          <a:xfrm>
            <a:off x="311700" y="1595025"/>
            <a:ext cx="8520600" cy="297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1200"/>
              </a:spcBef>
              <a:spcAft>
                <a:spcPts val="0"/>
              </a:spcAft>
              <a:buNone/>
            </a:pPr>
            <a:r>
              <a:rPr b="1" lang="en" sz="2200"/>
              <a:t>Claim:</a:t>
            </a:r>
            <a:endParaRPr b="1" sz="2200"/>
          </a:p>
          <a:p>
            <a:pPr indent="0" lvl="0" marL="0" rtl="0" algn="ctr">
              <a:spcBef>
                <a:spcPts val="1200"/>
              </a:spcBef>
              <a:spcAft>
                <a:spcPts val="0"/>
              </a:spcAft>
              <a:buClr>
                <a:schemeClr val="dk1"/>
              </a:buClr>
              <a:buSzPts val="1100"/>
              <a:buFont typeface="Arial"/>
              <a:buNone/>
            </a:pPr>
            <a:r>
              <a:rPr lang="en" sz="2200"/>
              <a:t>“There is a strong association between probability of death due to COVID-19 and patient demographics”</a:t>
            </a:r>
            <a:endParaRPr sz="22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2</a:t>
            </a:r>
            <a:r>
              <a:rPr lang="en"/>
              <a:t>- Observe:</a:t>
            </a:r>
            <a:endParaRPr/>
          </a:p>
        </p:txBody>
      </p:sp>
      <p:sp>
        <p:nvSpPr>
          <p:cNvPr id="79" name="Google Shape;79;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Clr>
                <a:schemeClr val="dk1"/>
              </a:buClr>
              <a:buSzPct val="39285"/>
              <a:buFont typeface="Arial"/>
              <a:buNone/>
            </a:pPr>
            <a:r>
              <a:rPr lang="en"/>
              <a:t>The average rates of COVID-related deaths relative to patient</a:t>
            </a:r>
            <a:endParaRPr/>
          </a:p>
          <a:p>
            <a:pPr indent="0" lvl="0" marL="0" rtl="0" algn="ctr">
              <a:spcBef>
                <a:spcPts val="0"/>
              </a:spcBef>
              <a:spcAft>
                <a:spcPts val="0"/>
              </a:spcAft>
              <a:buNone/>
            </a:pPr>
            <a:r>
              <a:rPr lang="en"/>
              <a:t>demographics.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Test Type Selection</a:t>
            </a:r>
            <a:endParaRPr b="1"/>
          </a:p>
        </p:txBody>
      </p:sp>
      <p:sp>
        <p:nvSpPr>
          <p:cNvPr id="354" name="Google Shape;354;p62"/>
          <p:cNvSpPr txBox="1"/>
          <p:nvPr>
            <p:ph idx="1" type="body"/>
          </p:nvPr>
        </p:nvSpPr>
        <p:spPr>
          <a:xfrm>
            <a:off x="311700" y="1245050"/>
            <a:ext cx="8651700" cy="389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sz="1908"/>
              <a:t>Why Use the Chi-square Test?</a:t>
            </a:r>
            <a:endParaRPr b="1" sz="1908"/>
          </a:p>
          <a:p>
            <a:pPr indent="-342900" lvl="0" marL="457200" rtl="0" algn="l">
              <a:lnSpc>
                <a:spcPct val="150000"/>
              </a:lnSpc>
              <a:spcBef>
                <a:spcPts val="1200"/>
              </a:spcBef>
              <a:spcAft>
                <a:spcPts val="0"/>
              </a:spcAft>
              <a:buSzPts val="1800"/>
              <a:buChar char="-"/>
            </a:pPr>
            <a:r>
              <a:rPr lang="en"/>
              <a:t>The Chi-square test is specifically designed for </a:t>
            </a:r>
            <a:r>
              <a:rPr b="1" lang="en"/>
              <a:t>categorical data</a:t>
            </a:r>
            <a:r>
              <a:rPr lang="en"/>
              <a:t>, where the variables represent categories (e.g., 'Yes'/'No', 'Male'/'Female', different age groups, etc.).</a:t>
            </a:r>
            <a:endParaRPr/>
          </a:p>
          <a:p>
            <a:pPr indent="-342900" lvl="0" marL="457200" rtl="0" algn="l">
              <a:lnSpc>
                <a:spcPct val="150000"/>
              </a:lnSpc>
              <a:spcBef>
                <a:spcPts val="1000"/>
              </a:spcBef>
              <a:spcAft>
                <a:spcPts val="0"/>
              </a:spcAft>
              <a:buSzPts val="1800"/>
              <a:buChar char="-"/>
            </a:pPr>
            <a:r>
              <a:rPr lang="en"/>
              <a:t>It does </a:t>
            </a:r>
            <a:r>
              <a:rPr b="1" lang="en"/>
              <a:t>not assume a normal distribution </a:t>
            </a:r>
            <a:r>
              <a:rPr lang="en"/>
              <a:t>of the data, making it robust for various types of categorical data.</a:t>
            </a:r>
            <a:endParaRPr/>
          </a:p>
          <a:p>
            <a:pPr indent="-342900" lvl="0" marL="457200" rtl="0" algn="l">
              <a:lnSpc>
                <a:spcPct val="150000"/>
              </a:lnSpc>
              <a:spcBef>
                <a:spcPts val="1000"/>
              </a:spcBef>
              <a:spcAft>
                <a:spcPts val="1000"/>
              </a:spcAft>
              <a:buSzPts val="1800"/>
              <a:buChar char="-"/>
            </a:pPr>
            <a:r>
              <a:rPr lang="en"/>
              <a:t>It helps in testing the independence of two categorical variables, which is essential when you want to understand </a:t>
            </a:r>
            <a:r>
              <a:rPr b="1" lang="en"/>
              <a:t>if the presence or absence of one category affects the presence or absence of another</a:t>
            </a:r>
            <a:r>
              <a:rPr lang="en"/>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b="1" lang="en"/>
              <a:t>Age and Death Rate from COVID-19</a:t>
            </a:r>
            <a:endParaRPr b="1"/>
          </a:p>
        </p:txBody>
      </p:sp>
      <p:sp>
        <p:nvSpPr>
          <p:cNvPr id="360" name="Google Shape;360;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b="1" lang="en" sz="2000">
                <a:solidFill>
                  <a:schemeClr val="dk1"/>
                </a:solidFill>
              </a:rPr>
              <a:t>Formulating the Hypothesis</a:t>
            </a:r>
            <a:endParaRPr b="1" sz="2000">
              <a:solidFill>
                <a:schemeClr val="dk1"/>
              </a:solidFill>
            </a:endParaRPr>
          </a:p>
          <a:p>
            <a:pPr indent="0" lvl="0" marL="0" rtl="0" algn="l">
              <a:spcBef>
                <a:spcPts val="1400"/>
              </a:spcBef>
              <a:spcAft>
                <a:spcPts val="0"/>
              </a:spcAft>
              <a:buClr>
                <a:schemeClr val="dk1"/>
              </a:buClr>
              <a:buSzPts val="1100"/>
              <a:buFont typeface="Arial"/>
              <a:buNone/>
            </a:pPr>
            <a:r>
              <a:t/>
            </a:r>
            <a:endParaRPr b="1" sz="2100">
              <a:solidFill>
                <a:schemeClr val="dk1"/>
              </a:solidFill>
            </a:endParaRPr>
          </a:p>
          <a:p>
            <a:pPr indent="0" lvl="0" marL="0" rtl="0" algn="l">
              <a:spcBef>
                <a:spcPts val="1200"/>
              </a:spcBef>
              <a:spcAft>
                <a:spcPts val="0"/>
              </a:spcAft>
              <a:buNone/>
            </a:pPr>
            <a:r>
              <a:rPr b="1" lang="en" u="sng">
                <a:solidFill>
                  <a:schemeClr val="dk1"/>
                </a:solidFill>
              </a:rPr>
              <a:t>Null Hypothesis Ho:</a:t>
            </a:r>
            <a:r>
              <a:rPr lang="en">
                <a:solidFill>
                  <a:schemeClr val="dk1"/>
                </a:solidFill>
              </a:rPr>
              <a:t> there is no association between age and death rate for COVID-19 patients.</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b="1" lang="en" u="sng">
                <a:solidFill>
                  <a:schemeClr val="dk1"/>
                </a:solidFill>
              </a:rPr>
              <a:t>Alternative Hypothesis Ha:</a:t>
            </a:r>
            <a:r>
              <a:rPr lang="en">
                <a:solidFill>
                  <a:schemeClr val="dk1"/>
                </a:solidFill>
              </a:rPr>
              <a:t> there is an association between age and death rate for COVID-19 patients.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b="1" lang="en"/>
              <a:t>Age and Death Rate from COVID-19</a:t>
            </a:r>
            <a:endParaRPr b="1"/>
          </a:p>
        </p:txBody>
      </p:sp>
      <p:sp>
        <p:nvSpPr>
          <p:cNvPr id="366" name="Google Shape;36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rPr b="1" lang="en" sz="2000">
                <a:solidFill>
                  <a:schemeClr val="dk1"/>
                </a:solidFill>
              </a:rPr>
              <a:t>Data Plotting</a:t>
            </a:r>
            <a:endParaRPr b="1" sz="2000">
              <a:solidFill>
                <a:schemeClr val="dk1"/>
              </a:solidFill>
            </a:endParaRPr>
          </a:p>
          <a:p>
            <a:pPr indent="0" lvl="0" marL="0" rtl="0" algn="l">
              <a:spcBef>
                <a:spcPts val="1400"/>
              </a:spcBef>
              <a:spcAft>
                <a:spcPts val="0"/>
              </a:spcAft>
              <a:buNone/>
            </a:pPr>
            <a:r>
              <a:t/>
            </a:r>
            <a:endParaRPr b="1" sz="21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367" name="Google Shape;367;p64"/>
          <p:cNvPicPr preferRelativeResize="0"/>
          <p:nvPr/>
        </p:nvPicPr>
        <p:blipFill>
          <a:blip r:embed="rId3">
            <a:alphaModFix/>
          </a:blip>
          <a:stretch>
            <a:fillRect/>
          </a:stretch>
        </p:blipFill>
        <p:spPr>
          <a:xfrm>
            <a:off x="2557950" y="939049"/>
            <a:ext cx="6395176" cy="4204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b="1" lang="en"/>
              <a:t>Age and Death Rate from COVID-19</a:t>
            </a:r>
            <a:endParaRPr b="1"/>
          </a:p>
        </p:txBody>
      </p:sp>
      <p:sp>
        <p:nvSpPr>
          <p:cNvPr id="373" name="Google Shape;373;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2000">
                <a:solidFill>
                  <a:schemeClr val="dk1"/>
                </a:solidFill>
              </a:rPr>
              <a:t>Contingency Table</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t/>
            </a:r>
            <a:endParaRPr b="1" sz="21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374" name="Google Shape;374;p65"/>
          <p:cNvPicPr preferRelativeResize="0"/>
          <p:nvPr/>
        </p:nvPicPr>
        <p:blipFill>
          <a:blip r:embed="rId3">
            <a:alphaModFix/>
          </a:blip>
          <a:stretch>
            <a:fillRect/>
          </a:stretch>
        </p:blipFill>
        <p:spPr>
          <a:xfrm>
            <a:off x="1604963" y="1910875"/>
            <a:ext cx="5934075" cy="29337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b="1" lang="en"/>
              <a:t>Age and Death Rate from COVID-19</a:t>
            </a:r>
            <a:endParaRPr b="1"/>
          </a:p>
        </p:txBody>
      </p:sp>
      <p:sp>
        <p:nvSpPr>
          <p:cNvPr id="380" name="Google Shape;380;p66"/>
          <p:cNvSpPr txBox="1"/>
          <p:nvPr>
            <p:ph idx="1" type="body"/>
          </p:nvPr>
        </p:nvSpPr>
        <p:spPr>
          <a:xfrm>
            <a:off x="311700" y="1152475"/>
            <a:ext cx="4674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None/>
            </a:pPr>
            <a:r>
              <a:rPr b="1" lang="en" sz="2850">
                <a:solidFill>
                  <a:schemeClr val="dk1"/>
                </a:solidFill>
              </a:rPr>
              <a:t>Test Results Interpretation</a:t>
            </a:r>
            <a:endParaRPr b="1" sz="285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200"/>
              </a:spcBef>
              <a:spcAft>
                <a:spcPts val="0"/>
              </a:spcAft>
              <a:buNone/>
            </a:pPr>
            <a:r>
              <a:rPr lang="en" sz="2423">
                <a:solidFill>
                  <a:schemeClr val="dk1"/>
                </a:solidFill>
              </a:rPr>
              <a:t>From the test result, it can be said there is enough evidence to say reject the null hypothesis, meaning that there is a significant association between age and death probability from COVID-19</a:t>
            </a:r>
            <a:r>
              <a:rPr lang="en" sz="2000">
                <a:solidFill>
                  <a:schemeClr val="dk1"/>
                </a:solidFill>
              </a:rPr>
              <a:t>. </a:t>
            </a:r>
            <a:endParaRPr b="1" sz="2100">
              <a:solidFill>
                <a:schemeClr val="dk1"/>
              </a:solidFill>
            </a:endParaRPr>
          </a:p>
          <a:p>
            <a:pPr indent="0" lvl="0" marL="0" rtl="0" algn="l">
              <a:spcBef>
                <a:spcPts val="1200"/>
              </a:spcBef>
              <a:spcAft>
                <a:spcPts val="1200"/>
              </a:spcAft>
              <a:buNone/>
            </a:pPr>
            <a:r>
              <a:t/>
            </a:r>
            <a:endParaRPr/>
          </a:p>
        </p:txBody>
      </p:sp>
      <p:pic>
        <p:nvPicPr>
          <p:cNvPr id="381" name="Google Shape;381;p66"/>
          <p:cNvPicPr preferRelativeResize="0"/>
          <p:nvPr/>
        </p:nvPicPr>
        <p:blipFill>
          <a:blip r:embed="rId3">
            <a:alphaModFix/>
          </a:blip>
          <a:stretch>
            <a:fillRect/>
          </a:stretch>
        </p:blipFill>
        <p:spPr>
          <a:xfrm>
            <a:off x="5298513" y="1741475"/>
            <a:ext cx="3533775" cy="22383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Sex </a:t>
            </a:r>
            <a:r>
              <a:rPr b="1" lang="en"/>
              <a:t>and Death Rate from COVID-19</a:t>
            </a:r>
            <a:endParaRPr b="1"/>
          </a:p>
        </p:txBody>
      </p:sp>
      <p:sp>
        <p:nvSpPr>
          <p:cNvPr id="387" name="Google Shape;38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b="1" lang="en" sz="2000">
                <a:solidFill>
                  <a:schemeClr val="dk1"/>
                </a:solidFill>
              </a:rPr>
              <a:t>Formulating the Hypothesis</a:t>
            </a:r>
            <a:endParaRPr b="1" sz="2000">
              <a:solidFill>
                <a:schemeClr val="dk1"/>
              </a:solidFill>
            </a:endParaRPr>
          </a:p>
          <a:p>
            <a:pPr indent="0" lvl="0" marL="0" rtl="0" algn="l">
              <a:spcBef>
                <a:spcPts val="1400"/>
              </a:spcBef>
              <a:spcAft>
                <a:spcPts val="0"/>
              </a:spcAft>
              <a:buNone/>
            </a:pPr>
            <a:r>
              <a:t/>
            </a:r>
            <a:endParaRPr b="1" sz="2100">
              <a:solidFill>
                <a:schemeClr val="dk1"/>
              </a:solidFill>
            </a:endParaRPr>
          </a:p>
          <a:p>
            <a:pPr indent="0" lvl="0" marL="0" rtl="0" algn="l">
              <a:spcBef>
                <a:spcPts val="1200"/>
              </a:spcBef>
              <a:spcAft>
                <a:spcPts val="0"/>
              </a:spcAft>
              <a:buNone/>
            </a:pPr>
            <a:r>
              <a:rPr b="1" lang="en" u="sng">
                <a:solidFill>
                  <a:schemeClr val="dk1"/>
                </a:solidFill>
              </a:rPr>
              <a:t>Null Hypothesis Ho:</a:t>
            </a:r>
            <a:r>
              <a:rPr lang="en">
                <a:solidFill>
                  <a:schemeClr val="dk1"/>
                </a:solidFill>
              </a:rPr>
              <a:t> there is no association between sex and death rate for COVID-19 patients.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 u="sng">
                <a:solidFill>
                  <a:schemeClr val="dk1"/>
                </a:solidFill>
              </a:rPr>
              <a:t>Alternative Hypothesis Ha:</a:t>
            </a:r>
            <a:r>
              <a:rPr lang="en">
                <a:solidFill>
                  <a:schemeClr val="dk1"/>
                </a:solidFill>
              </a:rPr>
              <a:t> there is an association between sex and death rate for COVID-19 patients.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Sex </a:t>
            </a:r>
            <a:r>
              <a:rPr b="1" lang="en"/>
              <a:t>and Death Rate from COVID-19</a:t>
            </a:r>
            <a:endParaRPr b="1"/>
          </a:p>
        </p:txBody>
      </p:sp>
      <p:sp>
        <p:nvSpPr>
          <p:cNvPr id="393" name="Google Shape;39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rPr b="1" lang="en" sz="2000">
                <a:solidFill>
                  <a:schemeClr val="dk1"/>
                </a:solidFill>
              </a:rPr>
              <a:t>Data Plotting</a:t>
            </a:r>
            <a:endParaRPr b="1" sz="2000">
              <a:solidFill>
                <a:schemeClr val="dk1"/>
              </a:solidFill>
            </a:endParaRPr>
          </a:p>
          <a:p>
            <a:pPr indent="0" lvl="0" marL="0" rtl="0" algn="l">
              <a:spcBef>
                <a:spcPts val="1400"/>
              </a:spcBef>
              <a:spcAft>
                <a:spcPts val="0"/>
              </a:spcAft>
              <a:buNone/>
            </a:pPr>
            <a:r>
              <a:t/>
            </a:r>
            <a:endParaRPr b="1" sz="21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394" name="Google Shape;394;p68"/>
          <p:cNvPicPr preferRelativeResize="0"/>
          <p:nvPr/>
        </p:nvPicPr>
        <p:blipFill>
          <a:blip r:embed="rId3">
            <a:alphaModFix/>
          </a:blip>
          <a:stretch>
            <a:fillRect/>
          </a:stretch>
        </p:blipFill>
        <p:spPr>
          <a:xfrm>
            <a:off x="2420845" y="1017725"/>
            <a:ext cx="6517505" cy="428484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Sex </a:t>
            </a:r>
            <a:r>
              <a:rPr b="1" lang="en"/>
              <a:t>and Death Rate from COVID-19</a:t>
            </a:r>
            <a:endParaRPr b="1"/>
          </a:p>
        </p:txBody>
      </p:sp>
      <p:sp>
        <p:nvSpPr>
          <p:cNvPr id="400" name="Google Shape;400;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2000">
                <a:solidFill>
                  <a:schemeClr val="dk1"/>
                </a:solidFill>
              </a:rPr>
              <a:t>Contingency Table</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t/>
            </a:r>
            <a:endParaRPr b="1" sz="21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401" name="Google Shape;401;p69"/>
          <p:cNvPicPr preferRelativeResize="0"/>
          <p:nvPr/>
        </p:nvPicPr>
        <p:blipFill>
          <a:blip r:embed="rId3">
            <a:alphaModFix/>
          </a:blip>
          <a:stretch>
            <a:fillRect/>
          </a:stretch>
        </p:blipFill>
        <p:spPr>
          <a:xfrm>
            <a:off x="2219325" y="1889788"/>
            <a:ext cx="4705350" cy="24669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Sex </a:t>
            </a:r>
            <a:r>
              <a:rPr b="1" lang="en"/>
              <a:t>and Death Rate from COVID-19</a:t>
            </a:r>
            <a:endParaRPr b="1"/>
          </a:p>
        </p:txBody>
      </p:sp>
      <p:sp>
        <p:nvSpPr>
          <p:cNvPr id="407" name="Google Shape;407;p70"/>
          <p:cNvSpPr txBox="1"/>
          <p:nvPr>
            <p:ph idx="1" type="body"/>
          </p:nvPr>
        </p:nvSpPr>
        <p:spPr>
          <a:xfrm>
            <a:off x="311700" y="1152475"/>
            <a:ext cx="4674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None/>
            </a:pPr>
            <a:r>
              <a:rPr b="1" lang="en" sz="2850">
                <a:solidFill>
                  <a:schemeClr val="dk1"/>
                </a:solidFill>
              </a:rPr>
              <a:t>Test Results Interpretation</a:t>
            </a:r>
            <a:endParaRPr b="1" sz="285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200"/>
              </a:spcBef>
              <a:spcAft>
                <a:spcPts val="0"/>
              </a:spcAft>
              <a:buNone/>
            </a:pPr>
            <a:r>
              <a:rPr lang="en" sz="2423">
                <a:solidFill>
                  <a:schemeClr val="dk1"/>
                </a:solidFill>
              </a:rPr>
              <a:t>From the test result, it can be said there is enough evidence to say reject the null hypothesis, meaning that there is a significant association between sex and death probability from COVID-19</a:t>
            </a:r>
            <a:r>
              <a:rPr lang="en" sz="2000">
                <a:solidFill>
                  <a:schemeClr val="dk1"/>
                </a:solidFill>
              </a:rPr>
              <a:t>. </a:t>
            </a:r>
            <a:endParaRPr b="1" sz="2100">
              <a:solidFill>
                <a:schemeClr val="dk1"/>
              </a:solidFill>
            </a:endParaRPr>
          </a:p>
          <a:p>
            <a:pPr indent="0" lvl="0" marL="0" rtl="0" algn="l">
              <a:spcBef>
                <a:spcPts val="1200"/>
              </a:spcBef>
              <a:spcAft>
                <a:spcPts val="1200"/>
              </a:spcAft>
              <a:buNone/>
            </a:pPr>
            <a:r>
              <a:t/>
            </a:r>
            <a:endParaRPr/>
          </a:p>
        </p:txBody>
      </p:sp>
      <p:pic>
        <p:nvPicPr>
          <p:cNvPr id="408" name="Google Shape;408;p70"/>
          <p:cNvPicPr preferRelativeResize="0"/>
          <p:nvPr/>
        </p:nvPicPr>
        <p:blipFill>
          <a:blip r:embed="rId3">
            <a:alphaModFix/>
          </a:blip>
          <a:stretch>
            <a:fillRect/>
          </a:stretch>
        </p:blipFill>
        <p:spPr>
          <a:xfrm>
            <a:off x="4986600" y="1940450"/>
            <a:ext cx="3852600" cy="240569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a:t>
            </a:r>
            <a:r>
              <a:rPr b="1" lang="en"/>
              <a:t>.  Race and Death Rate from COVID-19</a:t>
            </a:r>
            <a:endParaRPr b="1"/>
          </a:p>
        </p:txBody>
      </p:sp>
      <p:sp>
        <p:nvSpPr>
          <p:cNvPr id="414" name="Google Shape;414;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b="1" lang="en" sz="2000">
                <a:solidFill>
                  <a:schemeClr val="dk1"/>
                </a:solidFill>
              </a:rPr>
              <a:t>Formulating the Hypothesis</a:t>
            </a:r>
            <a:endParaRPr b="1" sz="2000">
              <a:solidFill>
                <a:schemeClr val="dk1"/>
              </a:solidFill>
            </a:endParaRPr>
          </a:p>
          <a:p>
            <a:pPr indent="0" lvl="0" marL="0" rtl="0" algn="l">
              <a:spcBef>
                <a:spcPts val="1400"/>
              </a:spcBef>
              <a:spcAft>
                <a:spcPts val="0"/>
              </a:spcAft>
              <a:buNone/>
            </a:pPr>
            <a:r>
              <a:t/>
            </a:r>
            <a:endParaRPr b="1" sz="2100">
              <a:solidFill>
                <a:schemeClr val="dk1"/>
              </a:solidFill>
            </a:endParaRPr>
          </a:p>
          <a:p>
            <a:pPr indent="0" lvl="0" marL="0" rtl="0" algn="l">
              <a:spcBef>
                <a:spcPts val="1200"/>
              </a:spcBef>
              <a:spcAft>
                <a:spcPts val="0"/>
              </a:spcAft>
              <a:buNone/>
            </a:pPr>
            <a:r>
              <a:rPr b="1" lang="en" u="sng">
                <a:solidFill>
                  <a:schemeClr val="dk1"/>
                </a:solidFill>
              </a:rPr>
              <a:t>Null Hypothesis Ho:</a:t>
            </a:r>
            <a:r>
              <a:rPr lang="en">
                <a:solidFill>
                  <a:schemeClr val="dk1"/>
                </a:solidFill>
              </a:rPr>
              <a:t> there is no association between race and death rate for COVID-19 patients.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 u="sng">
                <a:solidFill>
                  <a:schemeClr val="dk1"/>
                </a:solidFill>
              </a:rPr>
              <a:t>Alternative Hypothesis Ha:</a:t>
            </a:r>
            <a:r>
              <a:rPr lang="en">
                <a:solidFill>
                  <a:schemeClr val="dk1"/>
                </a:solidFill>
              </a:rPr>
              <a:t> there is an association between race and death rate for COVID-19 patients.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343350" y="2288525"/>
            <a:ext cx="8457298" cy="2089550"/>
          </a:xfrm>
          <a:prstGeom prst="rect">
            <a:avLst/>
          </a:prstGeom>
          <a:noFill/>
          <a:ln>
            <a:noFill/>
          </a:ln>
        </p:spPr>
      </p:pic>
      <p:sp>
        <p:nvSpPr>
          <p:cNvPr id="85" name="Google Shape;85;p18"/>
          <p:cNvSpPr txBox="1"/>
          <p:nvPr>
            <p:ph type="ctrTitle"/>
          </p:nvPr>
        </p:nvSpPr>
        <p:spPr>
          <a:xfrm>
            <a:off x="311700" y="519150"/>
            <a:ext cx="8520600" cy="151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Deaths by Demographics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a:t>
            </a:r>
            <a:r>
              <a:rPr b="1" lang="en"/>
              <a:t>.  Race and Death Rate from COVID-19</a:t>
            </a:r>
            <a:endParaRPr b="1"/>
          </a:p>
        </p:txBody>
      </p:sp>
      <p:sp>
        <p:nvSpPr>
          <p:cNvPr id="420" name="Google Shape;420;p72"/>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2000">
                <a:solidFill>
                  <a:schemeClr val="dk1"/>
                </a:solidFill>
              </a:rPr>
              <a:t>Data Plotting</a:t>
            </a:r>
            <a:endParaRPr b="1" sz="2000">
              <a:solidFill>
                <a:schemeClr val="dk1"/>
              </a:solidFill>
            </a:endParaRPr>
          </a:p>
          <a:p>
            <a:pPr indent="0" lvl="0" marL="0" rtl="0" algn="l">
              <a:spcBef>
                <a:spcPts val="1400"/>
              </a:spcBef>
              <a:spcAft>
                <a:spcPts val="0"/>
              </a:spcAft>
              <a:buNone/>
            </a:pPr>
            <a:r>
              <a:t/>
            </a:r>
            <a:endParaRPr b="1" sz="21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421" name="Google Shape;421;p72"/>
          <p:cNvPicPr preferRelativeResize="0"/>
          <p:nvPr/>
        </p:nvPicPr>
        <p:blipFill>
          <a:blip r:embed="rId3">
            <a:alphaModFix/>
          </a:blip>
          <a:stretch>
            <a:fillRect/>
          </a:stretch>
        </p:blipFill>
        <p:spPr>
          <a:xfrm>
            <a:off x="0" y="1435950"/>
            <a:ext cx="9144001" cy="37075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a:t>
            </a:r>
            <a:r>
              <a:rPr b="1" lang="en"/>
              <a:t>.  Race and Death Rate from COVID-19</a:t>
            </a:r>
            <a:endParaRPr b="1"/>
          </a:p>
        </p:txBody>
      </p:sp>
      <p:sp>
        <p:nvSpPr>
          <p:cNvPr id="427" name="Google Shape;427;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2000">
                <a:solidFill>
                  <a:schemeClr val="dk1"/>
                </a:solidFill>
              </a:rPr>
              <a:t>Contingency Table</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t/>
            </a:r>
            <a:endParaRPr b="1" sz="21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428" name="Google Shape;428;p73"/>
          <p:cNvPicPr preferRelativeResize="0"/>
          <p:nvPr/>
        </p:nvPicPr>
        <p:blipFill>
          <a:blip r:embed="rId3">
            <a:alphaModFix/>
          </a:blip>
          <a:stretch>
            <a:fillRect/>
          </a:stretch>
        </p:blipFill>
        <p:spPr>
          <a:xfrm>
            <a:off x="768988" y="1682473"/>
            <a:ext cx="7606026" cy="28864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a:t>
            </a:r>
            <a:r>
              <a:rPr b="1" lang="en"/>
              <a:t>.  Race and Death Rate from COVID-19</a:t>
            </a:r>
            <a:endParaRPr b="1"/>
          </a:p>
        </p:txBody>
      </p:sp>
      <p:sp>
        <p:nvSpPr>
          <p:cNvPr id="434" name="Google Shape;434;p74"/>
          <p:cNvSpPr txBox="1"/>
          <p:nvPr>
            <p:ph idx="1" type="body"/>
          </p:nvPr>
        </p:nvSpPr>
        <p:spPr>
          <a:xfrm>
            <a:off x="311700" y="1152475"/>
            <a:ext cx="4674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None/>
            </a:pPr>
            <a:r>
              <a:rPr b="1" lang="en" sz="2850">
                <a:solidFill>
                  <a:schemeClr val="dk1"/>
                </a:solidFill>
              </a:rPr>
              <a:t>Test Results Interpretation</a:t>
            </a:r>
            <a:endParaRPr b="1" sz="285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200"/>
              </a:spcBef>
              <a:spcAft>
                <a:spcPts val="0"/>
              </a:spcAft>
              <a:buNone/>
            </a:pPr>
            <a:r>
              <a:rPr lang="en" sz="2423">
                <a:solidFill>
                  <a:schemeClr val="dk1"/>
                </a:solidFill>
              </a:rPr>
              <a:t>From the test result, it can be said there is enough evidence to say reject the null hypothesis, meaning that there is a significant association between race and death probability from COVID-19</a:t>
            </a:r>
            <a:r>
              <a:rPr lang="en" sz="2000">
                <a:solidFill>
                  <a:schemeClr val="dk1"/>
                </a:solidFill>
              </a:rPr>
              <a:t>. </a:t>
            </a:r>
            <a:endParaRPr b="1" sz="2100">
              <a:solidFill>
                <a:schemeClr val="dk1"/>
              </a:solidFill>
            </a:endParaRPr>
          </a:p>
          <a:p>
            <a:pPr indent="0" lvl="0" marL="0" rtl="0" algn="l">
              <a:spcBef>
                <a:spcPts val="1200"/>
              </a:spcBef>
              <a:spcAft>
                <a:spcPts val="1200"/>
              </a:spcAft>
              <a:buNone/>
            </a:pPr>
            <a:r>
              <a:t/>
            </a:r>
            <a:endParaRPr/>
          </a:p>
        </p:txBody>
      </p:sp>
      <p:pic>
        <p:nvPicPr>
          <p:cNvPr id="435" name="Google Shape;435;p74"/>
          <p:cNvPicPr preferRelativeResize="0"/>
          <p:nvPr/>
        </p:nvPicPr>
        <p:blipFill>
          <a:blip r:embed="rId3">
            <a:alphaModFix/>
          </a:blip>
          <a:stretch>
            <a:fillRect/>
          </a:stretch>
        </p:blipFill>
        <p:spPr>
          <a:xfrm>
            <a:off x="4986600" y="1940450"/>
            <a:ext cx="3852600" cy="240569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3.2</a:t>
            </a:r>
            <a:endParaRPr b="1"/>
          </a:p>
        </p:txBody>
      </p:sp>
      <p:sp>
        <p:nvSpPr>
          <p:cNvPr id="441" name="Google Shape;441;p75"/>
          <p:cNvSpPr txBox="1"/>
          <p:nvPr>
            <p:ph idx="1" type="body"/>
          </p:nvPr>
        </p:nvSpPr>
        <p:spPr>
          <a:xfrm>
            <a:off x="311700" y="1595025"/>
            <a:ext cx="8520600" cy="297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1200"/>
              </a:spcBef>
              <a:spcAft>
                <a:spcPts val="0"/>
              </a:spcAft>
              <a:buNone/>
            </a:pPr>
            <a:r>
              <a:rPr b="1" lang="en" sz="2200"/>
              <a:t>My </a:t>
            </a:r>
            <a:r>
              <a:rPr b="1" lang="en" sz="2200"/>
              <a:t>Claim:</a:t>
            </a:r>
            <a:endParaRPr b="1" sz="2200"/>
          </a:p>
          <a:p>
            <a:pPr indent="0" lvl="0" marL="0" rtl="0" algn="ctr">
              <a:spcBef>
                <a:spcPts val="1200"/>
              </a:spcBef>
              <a:spcAft>
                <a:spcPts val="0"/>
              </a:spcAft>
              <a:buNone/>
            </a:pPr>
            <a:r>
              <a:rPr lang="en" sz="2200"/>
              <a:t>“</a:t>
            </a:r>
            <a:r>
              <a:rPr lang="en" sz="2200"/>
              <a:t>There is an association between patients having asymptomatic or symptomatic symptoms and the probability of death from COVID-19.</a:t>
            </a:r>
            <a:r>
              <a:rPr lang="en" sz="2200"/>
              <a:t>”</a:t>
            </a:r>
            <a:endParaRPr sz="2200"/>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Test Type Selection</a:t>
            </a:r>
            <a:endParaRPr b="1"/>
          </a:p>
        </p:txBody>
      </p:sp>
      <p:sp>
        <p:nvSpPr>
          <p:cNvPr id="447" name="Google Shape;447;p76"/>
          <p:cNvSpPr txBox="1"/>
          <p:nvPr>
            <p:ph idx="1" type="body"/>
          </p:nvPr>
        </p:nvSpPr>
        <p:spPr>
          <a:xfrm>
            <a:off x="311700" y="1817725"/>
            <a:ext cx="8520600" cy="2040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908"/>
          </a:p>
          <a:p>
            <a:pPr indent="0" lvl="0" marL="457200" rtl="0" algn="l">
              <a:spcBef>
                <a:spcPts val="1200"/>
              </a:spcBef>
              <a:spcAft>
                <a:spcPts val="0"/>
              </a:spcAft>
              <a:buNone/>
            </a:pPr>
            <a:r>
              <a:rPr b="1" lang="en" sz="1908"/>
              <a:t>For comparing a proportion between only two populations, it is best to use Z-test statistic.</a:t>
            </a:r>
            <a:endParaRPr b="1" sz="1908"/>
          </a:p>
          <a:p>
            <a:pPr indent="0" lvl="0" marL="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Symptom </a:t>
            </a:r>
            <a:r>
              <a:rPr b="1" lang="en"/>
              <a:t>and Death Rate from COVID-19</a:t>
            </a:r>
            <a:endParaRPr b="1"/>
          </a:p>
        </p:txBody>
      </p:sp>
      <p:sp>
        <p:nvSpPr>
          <p:cNvPr id="453" name="Google Shape;453;p77"/>
          <p:cNvSpPr txBox="1"/>
          <p:nvPr>
            <p:ph idx="1" type="body"/>
          </p:nvPr>
        </p:nvSpPr>
        <p:spPr>
          <a:xfrm>
            <a:off x="311700" y="1152475"/>
            <a:ext cx="8520600" cy="36558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2000">
                <a:solidFill>
                  <a:schemeClr val="dk1"/>
                </a:solidFill>
              </a:rPr>
              <a:t>Formulating the Hypothesis</a:t>
            </a:r>
            <a:endParaRPr b="1" sz="2000">
              <a:solidFill>
                <a:schemeClr val="dk1"/>
              </a:solidFill>
            </a:endParaRPr>
          </a:p>
          <a:p>
            <a:pPr indent="0" lvl="0" marL="0" rtl="0" algn="l">
              <a:spcBef>
                <a:spcPts val="1200"/>
              </a:spcBef>
              <a:spcAft>
                <a:spcPts val="0"/>
              </a:spcAft>
              <a:buNone/>
            </a:pPr>
            <a:r>
              <a:t/>
            </a:r>
            <a:endParaRPr b="1" sz="2100">
              <a:solidFill>
                <a:schemeClr val="dk1"/>
              </a:solidFill>
            </a:endParaRPr>
          </a:p>
          <a:p>
            <a:pPr indent="0" lvl="0" marL="0" rtl="0" algn="l">
              <a:spcBef>
                <a:spcPts val="1200"/>
              </a:spcBef>
              <a:spcAft>
                <a:spcPts val="0"/>
              </a:spcAft>
              <a:buNone/>
            </a:pPr>
            <a:r>
              <a:rPr b="1" lang="en" u="sng">
                <a:solidFill>
                  <a:schemeClr val="dk1"/>
                </a:solidFill>
              </a:rPr>
              <a:t>Null Hypothesis Ho:</a:t>
            </a:r>
            <a:r>
              <a:rPr lang="en">
                <a:solidFill>
                  <a:schemeClr val="dk1"/>
                </a:solidFill>
              </a:rPr>
              <a:t> the death probability from COVID-19 patients is equal for patients with asymptotic and asymptotic symptom status.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 u="sng">
                <a:solidFill>
                  <a:schemeClr val="dk1"/>
                </a:solidFill>
              </a:rPr>
              <a:t>Alternative Hypothesis Ha:</a:t>
            </a:r>
            <a:r>
              <a:rPr lang="en">
                <a:solidFill>
                  <a:schemeClr val="dk1"/>
                </a:solidFill>
              </a:rPr>
              <a:t> the death probability from COVID-19 patients is not the same for patients with asymptotic and asymptotic symptom status.</a:t>
            </a:r>
            <a:endParaRPr b="1" u="sng">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8"/>
          <p:cNvSpPr txBox="1"/>
          <p:nvPr>
            <p:ph type="title"/>
          </p:nvPr>
        </p:nvSpPr>
        <p:spPr>
          <a:xfrm>
            <a:off x="311700" y="445025"/>
            <a:ext cx="216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Symptom and Death Rate from COVID-19</a:t>
            </a:r>
            <a:endParaRPr b="1"/>
          </a:p>
        </p:txBody>
      </p:sp>
      <p:sp>
        <p:nvSpPr>
          <p:cNvPr id="459" name="Google Shape;459;p78"/>
          <p:cNvSpPr txBox="1"/>
          <p:nvPr>
            <p:ph idx="1" type="body"/>
          </p:nvPr>
        </p:nvSpPr>
        <p:spPr>
          <a:xfrm>
            <a:off x="311700" y="2422225"/>
            <a:ext cx="2415900" cy="23859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2000">
                <a:solidFill>
                  <a:schemeClr val="dk1"/>
                </a:solidFill>
              </a:rPr>
              <a:t>Data Plotting</a:t>
            </a:r>
            <a:endParaRPr b="1" sz="20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200"/>
              </a:spcBef>
              <a:spcAft>
                <a:spcPts val="0"/>
              </a:spcAft>
              <a:buNone/>
            </a:pPr>
            <a:r>
              <a:t/>
            </a:r>
            <a:endParaRPr b="1" sz="2100">
              <a:solidFill>
                <a:schemeClr val="dk1"/>
              </a:solidFill>
            </a:endParaRPr>
          </a:p>
          <a:p>
            <a:pPr indent="0" lvl="0" marL="0" rtl="0" algn="l">
              <a:spcBef>
                <a:spcPts val="1200"/>
              </a:spcBef>
              <a:spcAft>
                <a:spcPts val="1200"/>
              </a:spcAft>
              <a:buNone/>
            </a:pPr>
            <a:r>
              <a:t/>
            </a:r>
            <a:endParaRPr/>
          </a:p>
        </p:txBody>
      </p:sp>
      <p:pic>
        <p:nvPicPr>
          <p:cNvPr id="460" name="Google Shape;460;p78"/>
          <p:cNvPicPr preferRelativeResize="0"/>
          <p:nvPr/>
        </p:nvPicPr>
        <p:blipFill>
          <a:blip r:embed="rId3">
            <a:alphaModFix/>
          </a:blip>
          <a:stretch>
            <a:fillRect/>
          </a:stretch>
        </p:blipFill>
        <p:spPr>
          <a:xfrm>
            <a:off x="2473200" y="240655"/>
            <a:ext cx="6584375" cy="490284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Symptom and Death Rate from COVID-19</a:t>
            </a:r>
            <a:endParaRPr b="1"/>
          </a:p>
        </p:txBody>
      </p:sp>
      <p:sp>
        <p:nvSpPr>
          <p:cNvPr id="466" name="Google Shape;466;p79"/>
          <p:cNvSpPr txBox="1"/>
          <p:nvPr>
            <p:ph idx="1" type="body"/>
          </p:nvPr>
        </p:nvSpPr>
        <p:spPr>
          <a:xfrm>
            <a:off x="311700" y="1152475"/>
            <a:ext cx="8520600" cy="36558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en" sz="2000">
                <a:solidFill>
                  <a:schemeClr val="dk1"/>
                </a:solidFill>
              </a:rPr>
              <a:t>Contingency Table</a:t>
            </a:r>
            <a:endParaRPr b="1" sz="2000">
              <a:solidFill>
                <a:schemeClr val="dk1"/>
              </a:solidFill>
            </a:endParaRPr>
          </a:p>
          <a:p>
            <a:pPr indent="0" lvl="0" marL="0" rtl="0" algn="l">
              <a:spcBef>
                <a:spcPts val="400"/>
              </a:spcBef>
              <a:spcAft>
                <a:spcPts val="1200"/>
              </a:spcAft>
              <a:buNone/>
            </a:pPr>
            <a:r>
              <a:t/>
            </a:r>
            <a:endParaRPr/>
          </a:p>
        </p:txBody>
      </p:sp>
      <p:pic>
        <p:nvPicPr>
          <p:cNvPr id="467" name="Google Shape;467;p79"/>
          <p:cNvPicPr preferRelativeResize="0"/>
          <p:nvPr/>
        </p:nvPicPr>
        <p:blipFill>
          <a:blip r:embed="rId3">
            <a:alphaModFix/>
          </a:blip>
          <a:stretch>
            <a:fillRect/>
          </a:stretch>
        </p:blipFill>
        <p:spPr>
          <a:xfrm>
            <a:off x="1685925" y="2118350"/>
            <a:ext cx="5772150" cy="17240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Symptom and Death Rate from COVID-19</a:t>
            </a:r>
            <a:endParaRPr b="1"/>
          </a:p>
        </p:txBody>
      </p:sp>
      <p:sp>
        <p:nvSpPr>
          <p:cNvPr id="473" name="Google Shape;473;p80"/>
          <p:cNvSpPr txBox="1"/>
          <p:nvPr>
            <p:ph idx="1" type="body"/>
          </p:nvPr>
        </p:nvSpPr>
        <p:spPr>
          <a:xfrm>
            <a:off x="311700" y="1152475"/>
            <a:ext cx="8520600" cy="36558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en" sz="2000">
                <a:solidFill>
                  <a:schemeClr val="dk1"/>
                </a:solidFill>
              </a:rPr>
              <a:t>Z-Test Result Interpretation </a:t>
            </a:r>
            <a:endParaRPr b="1" sz="2000">
              <a:solidFill>
                <a:schemeClr val="dk1"/>
              </a:solidFill>
            </a:endParaRPr>
          </a:p>
          <a:p>
            <a:pPr indent="0" lvl="0" marL="0" rtl="0" algn="l">
              <a:spcBef>
                <a:spcPts val="1800"/>
              </a:spcBef>
              <a:spcAft>
                <a:spcPts val="0"/>
              </a:spcAft>
              <a:buNone/>
            </a:pPr>
            <a:r>
              <a:t/>
            </a:r>
            <a:endParaRPr b="1" sz="2000">
              <a:solidFill>
                <a:schemeClr val="dk1"/>
              </a:solidFill>
            </a:endParaRPr>
          </a:p>
          <a:p>
            <a:pPr indent="0" lvl="0" marL="0" rtl="0" algn="l">
              <a:spcBef>
                <a:spcPts val="1800"/>
              </a:spcBef>
              <a:spcAft>
                <a:spcPts val="0"/>
              </a:spcAft>
              <a:buNone/>
            </a:pPr>
            <a:r>
              <a:t/>
            </a:r>
            <a:endParaRPr b="1" sz="2000">
              <a:solidFill>
                <a:schemeClr val="dk1"/>
              </a:solidFill>
            </a:endParaRPr>
          </a:p>
          <a:p>
            <a:pPr indent="0" lvl="0" marL="0" rtl="0" algn="l">
              <a:spcBef>
                <a:spcPts val="1200"/>
              </a:spcBef>
              <a:spcAft>
                <a:spcPts val="0"/>
              </a:spcAft>
              <a:buClr>
                <a:schemeClr val="dk1"/>
              </a:buClr>
              <a:buSzPts val="1100"/>
              <a:buFont typeface="Arial"/>
              <a:buNone/>
            </a:pPr>
            <a:r>
              <a:rPr lang="en"/>
              <a:t>Based on the resulting p-value, it can be said that there is enough evidence to reject the null hypothesis in favor of the alternative hypothesis, that is, the death probability from COVID-19 is not the same for patients with symptomatic and asymptomatic symptom status. </a:t>
            </a:r>
            <a:endParaRPr/>
          </a:p>
          <a:p>
            <a:pPr indent="0" lvl="0" marL="0" rtl="0" algn="l">
              <a:spcBef>
                <a:spcPts val="1200"/>
              </a:spcBef>
              <a:spcAft>
                <a:spcPts val="1200"/>
              </a:spcAft>
              <a:buNone/>
            </a:pPr>
            <a:r>
              <a:t/>
            </a:r>
            <a:endParaRPr/>
          </a:p>
        </p:txBody>
      </p:sp>
      <p:pic>
        <p:nvPicPr>
          <p:cNvPr id="474" name="Google Shape;474;p80"/>
          <p:cNvPicPr preferRelativeResize="0"/>
          <p:nvPr/>
        </p:nvPicPr>
        <p:blipFill>
          <a:blip r:embed="rId3">
            <a:alphaModFix/>
          </a:blip>
          <a:stretch>
            <a:fillRect/>
          </a:stretch>
        </p:blipFill>
        <p:spPr>
          <a:xfrm>
            <a:off x="1638300" y="1971275"/>
            <a:ext cx="5867400" cy="8191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1"/>
          <p:cNvSpPr txBox="1"/>
          <p:nvPr>
            <p:ph type="ctrTitle"/>
          </p:nvPr>
        </p:nvSpPr>
        <p:spPr>
          <a:xfrm>
            <a:off x="311700" y="744575"/>
            <a:ext cx="8520600" cy="116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Part 4: Regression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91" name="Google Shape;91;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We an see that certain demographics are more at risk of death due to covid, for example people of ages 65 and older.</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485" name="Google Shape;485;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Objective: To predict the total percent of deaths out of all COVID-19 cases in a given month using regression analysis.</a:t>
            </a:r>
            <a:endParaRPr/>
          </a:p>
          <a:p>
            <a:pPr indent="-342900" lvl="0" marL="457200" rtl="0" algn="l">
              <a:spcBef>
                <a:spcPts val="0"/>
              </a:spcBef>
              <a:spcAft>
                <a:spcPts val="0"/>
              </a:spcAft>
              <a:buSzPts val="1800"/>
              <a:buChar char="●"/>
            </a:pPr>
            <a:r>
              <a:rPr lang="en"/>
              <a:t>Reason: Understand the impact of gender distribution, age distribution, ICU admissions, and hospitalizations on COVID-19 death rates.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regression analysis</a:t>
            </a:r>
            <a:endParaRPr/>
          </a:p>
        </p:txBody>
      </p:sp>
      <p:sp>
        <p:nvSpPr>
          <p:cNvPr id="491" name="Google Shape;491;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Predictive Power: Helps in predicting outcomes based on input variables.</a:t>
            </a:r>
            <a:endParaRPr/>
          </a:p>
          <a:p>
            <a:pPr indent="-342900" lvl="0" marL="457200" rtl="0" algn="l">
              <a:spcBef>
                <a:spcPts val="0"/>
              </a:spcBef>
              <a:spcAft>
                <a:spcPts val="0"/>
              </a:spcAft>
              <a:buSzPts val="1800"/>
              <a:buChar char="●"/>
            </a:pPr>
            <a:r>
              <a:rPr lang="en"/>
              <a:t>Understanding Relationships: Reveals the strength and nature of relationships between dependent and independent variables.</a:t>
            </a:r>
            <a:endParaRPr/>
          </a:p>
          <a:p>
            <a:pPr indent="-342900" lvl="0" marL="457200" rtl="0" algn="l">
              <a:spcBef>
                <a:spcPts val="0"/>
              </a:spcBef>
              <a:spcAft>
                <a:spcPts val="0"/>
              </a:spcAft>
              <a:buSzPts val="1800"/>
              <a:buChar char="●"/>
            </a:pPr>
            <a:r>
              <a:rPr lang="en"/>
              <a:t>Data-Driven Decisions: Aids in making informed decisions by identifying key factors that influence the target variable.</a:t>
            </a:r>
            <a:endParaRPr/>
          </a:p>
          <a:p>
            <a:pPr indent="-342900" lvl="0" marL="457200" rtl="0" algn="l">
              <a:spcBef>
                <a:spcPts val="0"/>
              </a:spcBef>
              <a:spcAft>
                <a:spcPts val="0"/>
              </a:spcAft>
              <a:buSzPts val="1800"/>
              <a:buChar char="●"/>
            </a:pPr>
            <a:r>
              <a:rPr lang="en"/>
              <a:t>Resource Allocation: Guides efficient resource allocation by highlighting significant predictors.</a:t>
            </a:r>
            <a:endParaRPr/>
          </a:p>
          <a:p>
            <a:pPr indent="-342900" lvl="0" marL="457200" rtl="0" algn="l">
              <a:spcBef>
                <a:spcPts val="0"/>
              </a:spcBef>
              <a:spcAft>
                <a:spcPts val="0"/>
              </a:spcAft>
              <a:buSzPts val="1800"/>
              <a:buChar char="●"/>
            </a:pPr>
            <a:r>
              <a:rPr lang="en"/>
              <a:t>Policy Making: Supports evidence-based policy making, especially in public health scenarios like COVID-19.</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4"/>
          <p:cNvSpPr txBox="1"/>
          <p:nvPr>
            <p:ph type="title"/>
          </p:nvPr>
        </p:nvSpPr>
        <p:spPr>
          <a:xfrm>
            <a:off x="311700" y="52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497" name="Google Shape;497;p84"/>
          <p:cNvSpPr txBox="1"/>
          <p:nvPr>
            <p:ph idx="1" type="body"/>
          </p:nvPr>
        </p:nvSpPr>
        <p:spPr>
          <a:xfrm>
            <a:off x="311700" y="10999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Missing Data Handling:</a:t>
            </a:r>
            <a:endParaRPr/>
          </a:p>
          <a:p>
            <a:pPr indent="0" lvl="0" marL="457200" rtl="0" algn="l">
              <a:spcBef>
                <a:spcPts val="1200"/>
              </a:spcBef>
              <a:spcAft>
                <a:spcPts val="0"/>
              </a:spcAft>
              <a:buNone/>
            </a:pPr>
            <a:r>
              <a:rPr lang="en"/>
              <a:t>Imputed missing values using appropriate statistical methods or removed rows with missing data to maintain data integrity.</a:t>
            </a:r>
            <a:endParaRPr/>
          </a:p>
          <a:p>
            <a:pPr indent="-342900" lvl="0" marL="457200" rtl="0" algn="l">
              <a:spcBef>
                <a:spcPts val="1200"/>
              </a:spcBef>
              <a:spcAft>
                <a:spcPts val="0"/>
              </a:spcAft>
              <a:buSzPts val="1800"/>
              <a:buChar char="●"/>
            </a:pPr>
            <a:r>
              <a:rPr lang="en"/>
              <a:t>Feature Engineering:</a:t>
            </a:r>
            <a:endParaRPr/>
          </a:p>
          <a:p>
            <a:pPr indent="0" lvl="0" marL="457200" rtl="0" algn="l">
              <a:spcBef>
                <a:spcPts val="1200"/>
              </a:spcBef>
              <a:spcAft>
                <a:spcPts val="1200"/>
              </a:spcAft>
              <a:buNone/>
            </a:pPr>
            <a:r>
              <a:rPr lang="en"/>
              <a:t>Calculated the proportion of females and males, different age groups, ICU admissions, and hospitalizations for each month.</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Procedure</a:t>
            </a:r>
            <a:endParaRPr/>
          </a:p>
        </p:txBody>
      </p:sp>
      <p:sp>
        <p:nvSpPr>
          <p:cNvPr id="503" name="Google Shape;503;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trained a regression model with input parameters proportion of females and males, different age groups, ICU admissions, and hospitalizations for each month and the output parameter is the proportion of death for that month.</a:t>
            </a:r>
            <a:endParaRPr/>
          </a:p>
          <a:p>
            <a:pPr indent="-342900" lvl="0" marL="457200" rtl="0" algn="l">
              <a:spcBef>
                <a:spcPts val="0"/>
              </a:spcBef>
              <a:spcAft>
                <a:spcPts val="0"/>
              </a:spcAft>
              <a:buSzPts val="1800"/>
              <a:buChar char="●"/>
            </a:pPr>
            <a:r>
              <a:rPr lang="en"/>
              <a:t>We used Statmodels Regression to do our analysis on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Results</a:t>
            </a:r>
            <a:endParaRPr/>
          </a:p>
        </p:txBody>
      </p:sp>
      <p:sp>
        <p:nvSpPr>
          <p:cNvPr id="509" name="Google Shape;509;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Coefficients and P-values:</a:t>
            </a:r>
            <a:endParaRPr/>
          </a:p>
          <a:p>
            <a:pPr indent="0" lvl="0" marL="0" rtl="0" algn="l">
              <a:spcBef>
                <a:spcPts val="1200"/>
              </a:spcBef>
              <a:spcAft>
                <a:spcPts val="1200"/>
              </a:spcAft>
              <a:buNone/>
            </a:pPr>
            <a:r>
              <a:t/>
            </a:r>
            <a:endParaRPr/>
          </a:p>
        </p:txBody>
      </p:sp>
      <p:pic>
        <p:nvPicPr>
          <p:cNvPr id="510" name="Google Shape;510;p86"/>
          <p:cNvPicPr preferRelativeResize="0"/>
          <p:nvPr/>
        </p:nvPicPr>
        <p:blipFill>
          <a:blip r:embed="rId3">
            <a:alphaModFix/>
          </a:blip>
          <a:stretch>
            <a:fillRect/>
          </a:stretch>
        </p:blipFill>
        <p:spPr>
          <a:xfrm>
            <a:off x="311700" y="1727338"/>
            <a:ext cx="8743950" cy="25812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Results</a:t>
            </a:r>
            <a:endParaRPr/>
          </a:p>
        </p:txBody>
      </p:sp>
      <p:sp>
        <p:nvSpPr>
          <p:cNvPr id="516" name="Google Shape;516;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R squared Value: 0.692, This means that the models approximately explain 69.2% of the variance in the target variable.</a:t>
            </a:r>
            <a:endParaRPr/>
          </a:p>
          <a:p>
            <a:pPr indent="0" lvl="0" marL="0" rtl="0" algn="l">
              <a:spcBef>
                <a:spcPts val="1200"/>
              </a:spcBef>
              <a:spcAft>
                <a:spcPts val="0"/>
              </a:spcAft>
              <a:buNone/>
            </a:pPr>
            <a:r>
              <a:rPr lang="en"/>
              <a:t>Model F statistic: 15.74, This indicates that the model is statistically significant.</a:t>
            </a:r>
            <a:endParaRPr/>
          </a:p>
          <a:p>
            <a:pPr indent="0" lvl="0" marL="0" rtl="0" algn="l">
              <a:spcBef>
                <a:spcPts val="1200"/>
              </a:spcBef>
              <a:spcAft>
                <a:spcPts val="1200"/>
              </a:spcAft>
              <a:buNone/>
            </a:pPr>
            <a:r>
              <a:t/>
            </a:r>
            <a:endParaRPr/>
          </a:p>
        </p:txBody>
      </p:sp>
      <p:sp>
        <p:nvSpPr>
          <p:cNvPr id="517" name="Google Shape;517;p87"/>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CCCCCC"/>
                </a:solidFill>
                <a:latin typeface="Courier New"/>
                <a:ea typeface="Courier New"/>
                <a:cs typeface="Courier New"/>
                <a:sym typeface="Courier New"/>
              </a:rPr>
              <a:t>15.74</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Predictors Significance</a:t>
            </a:r>
            <a:endParaRPr/>
          </a:p>
        </p:txBody>
      </p:sp>
      <p:sp>
        <p:nvSpPr>
          <p:cNvPr id="523" name="Google Shape;523;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Significant Predictors</a:t>
            </a:r>
            <a:endParaRPr/>
          </a:p>
          <a:p>
            <a:pPr indent="0" lvl="0" marL="0" rtl="0" algn="l">
              <a:spcBef>
                <a:spcPts val="1200"/>
              </a:spcBef>
              <a:spcAft>
                <a:spcPts val="0"/>
              </a:spcAft>
              <a:buNone/>
            </a:pPr>
            <a:r>
              <a:rPr lang="en"/>
              <a:t>Based on the p-values, the following predictors are considered significant (p-value &lt; 0.05):</a:t>
            </a:r>
            <a:endParaRPr/>
          </a:p>
          <a:p>
            <a:pPr indent="-342900" lvl="0" marL="457200" rtl="0" algn="l">
              <a:spcBef>
                <a:spcPts val="1200"/>
              </a:spcBef>
              <a:spcAft>
                <a:spcPts val="0"/>
              </a:spcAft>
              <a:buSzPts val="1800"/>
              <a:buChar char="●"/>
            </a:pPr>
            <a:r>
              <a:rPr lang="en"/>
              <a:t>female_proportion</a:t>
            </a:r>
            <a:endParaRPr/>
          </a:p>
          <a:p>
            <a:pPr indent="-342900" lvl="0" marL="457200" rtl="0" algn="l">
              <a:spcBef>
                <a:spcPts val="0"/>
              </a:spcBef>
              <a:spcAft>
                <a:spcPts val="0"/>
              </a:spcAft>
              <a:buSzPts val="1800"/>
              <a:buChar char="●"/>
            </a:pPr>
            <a:r>
              <a:rPr lang="en"/>
              <a:t>age_18_49_proportion</a:t>
            </a:r>
            <a:endParaRPr/>
          </a:p>
          <a:p>
            <a:pPr indent="-342900" lvl="0" marL="457200" rtl="0" algn="l">
              <a:spcBef>
                <a:spcPts val="0"/>
              </a:spcBef>
              <a:spcAft>
                <a:spcPts val="0"/>
              </a:spcAft>
              <a:buSzPts val="1800"/>
              <a:buChar char="●"/>
            </a:pPr>
            <a:r>
              <a:rPr lang="en"/>
              <a:t>age_50_64_proportion</a:t>
            </a:r>
            <a:endParaRPr/>
          </a:p>
          <a:p>
            <a:pPr indent="-342900" lvl="0" marL="457200" rtl="0" algn="l">
              <a:spcBef>
                <a:spcPts val="0"/>
              </a:spcBef>
              <a:spcAft>
                <a:spcPts val="0"/>
              </a:spcAft>
              <a:buSzPts val="1800"/>
              <a:buChar char="●"/>
            </a:pPr>
            <a:r>
              <a:rPr lang="en"/>
              <a:t>icu_proportion</a:t>
            </a:r>
            <a:endParaRPr/>
          </a:p>
          <a:p>
            <a:pPr indent="0" lvl="0" marL="0" rtl="0" algn="l">
              <a:spcBef>
                <a:spcPts val="1200"/>
              </a:spcBef>
              <a:spcAft>
                <a:spcPts val="0"/>
              </a:spcAft>
              <a:buNone/>
            </a:pPr>
            <a:r>
              <a:rPr lang="en"/>
              <a:t>Predictors with higher p-values, such as age_0_17_proportion, age_65_proportion, and hospitalized_proportion, are not considered significant.</a:t>
            </a:r>
            <a:endParaRPr/>
          </a:p>
          <a:p>
            <a:pPr indent="0" lvl="0" marL="0" rtl="0" algn="l">
              <a:spcBef>
                <a:spcPts val="12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Detection</a:t>
            </a:r>
            <a:endParaRPr/>
          </a:p>
        </p:txBody>
      </p:sp>
      <p:sp>
        <p:nvSpPr>
          <p:cNvPr id="529" name="Google Shape;529;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Multicollinearity Check: Checked for correlations between predictor variables using variance inflation factors (VIFs).</a:t>
            </a:r>
            <a:endParaRPr/>
          </a:p>
          <a:p>
            <a:pPr indent="-342900" lvl="0" marL="457200" rtl="0" algn="l">
              <a:spcBef>
                <a:spcPts val="0"/>
              </a:spcBef>
              <a:spcAft>
                <a:spcPts val="0"/>
              </a:spcAft>
              <a:buSzPts val="1800"/>
              <a:buChar char="●"/>
            </a:pPr>
            <a:r>
              <a:rPr lang="en"/>
              <a:t>Observations: Identified strong correlations between some predictors, indicating potential multicollinearity issues.</a:t>
            </a:r>
            <a:endParaRPr/>
          </a:p>
        </p:txBody>
      </p:sp>
      <p:pic>
        <p:nvPicPr>
          <p:cNvPr id="530" name="Google Shape;530;p89"/>
          <p:cNvPicPr preferRelativeResize="0"/>
          <p:nvPr/>
        </p:nvPicPr>
        <p:blipFill>
          <a:blip r:embed="rId3">
            <a:alphaModFix/>
          </a:blip>
          <a:stretch>
            <a:fillRect/>
          </a:stretch>
        </p:blipFill>
        <p:spPr>
          <a:xfrm>
            <a:off x="5709525" y="2240975"/>
            <a:ext cx="3307125" cy="29025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a:t>
            </a:r>
            <a:endParaRPr/>
          </a:p>
        </p:txBody>
      </p:sp>
      <p:pic>
        <p:nvPicPr>
          <p:cNvPr id="536" name="Google Shape;536;p90"/>
          <p:cNvPicPr preferRelativeResize="0"/>
          <p:nvPr/>
        </p:nvPicPr>
        <p:blipFill>
          <a:blip r:embed="rId3">
            <a:alphaModFix/>
          </a:blip>
          <a:stretch>
            <a:fillRect/>
          </a:stretch>
        </p:blipFill>
        <p:spPr>
          <a:xfrm>
            <a:off x="2397950" y="190225"/>
            <a:ext cx="6434349" cy="4763051"/>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Improvement	</a:t>
            </a:r>
            <a:endParaRPr/>
          </a:p>
        </p:txBody>
      </p:sp>
      <p:sp>
        <p:nvSpPr>
          <p:cNvPr id="542" name="Google Shape;542;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Higher-Order Terms:</a:t>
            </a:r>
            <a:endParaRPr/>
          </a:p>
          <a:p>
            <a:pPr indent="0" lvl="0" marL="457200" rtl="0" algn="l">
              <a:spcBef>
                <a:spcPts val="1200"/>
              </a:spcBef>
              <a:spcAft>
                <a:spcPts val="0"/>
              </a:spcAft>
              <a:buNone/>
            </a:pPr>
            <a:r>
              <a:rPr lang="en"/>
              <a:t>Introduced quadratic terms for each predictor to capture non-linear relationships and improve model fit.</a:t>
            </a:r>
            <a:endParaRPr/>
          </a:p>
          <a:p>
            <a:pPr indent="-342900" lvl="0" marL="457200" rtl="0" algn="l">
              <a:spcBef>
                <a:spcPts val="1200"/>
              </a:spcBef>
              <a:spcAft>
                <a:spcPts val="0"/>
              </a:spcAft>
              <a:buSzPts val="1800"/>
              <a:buChar char="●"/>
            </a:pPr>
            <a:r>
              <a:rPr lang="en"/>
              <a:t>Intercept Management:</a:t>
            </a:r>
            <a:endParaRPr/>
          </a:p>
          <a:p>
            <a:pPr indent="0" lvl="0" marL="457200" rtl="0" algn="l">
              <a:spcBef>
                <a:spcPts val="1200"/>
              </a:spcBef>
              <a:spcAft>
                <a:spcPts val="1200"/>
              </a:spcAft>
              <a:buNone/>
            </a:pPr>
            <a:r>
              <a:rPr lang="en"/>
              <a:t>Experimented with adding and removing intercepts to observe their impact on model performance, ultimately aiming for the best model fit.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3</a:t>
            </a:r>
            <a:r>
              <a:rPr lang="en"/>
              <a:t>- Observe:</a:t>
            </a:r>
            <a:endParaRPr/>
          </a:p>
        </p:txBody>
      </p:sp>
      <p:sp>
        <p:nvSpPr>
          <p:cNvPr id="97" name="Google Shape;97;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Clr>
                <a:schemeClr val="dk1"/>
              </a:buClr>
              <a:buSzPct val="39285"/>
              <a:buFont typeface="Arial"/>
              <a:buNone/>
            </a:pPr>
            <a:r>
              <a:rPr lang="en"/>
              <a:t>The rates of COVID-related hospitalization and death with age (across age</a:t>
            </a:r>
            <a:endParaRPr/>
          </a:p>
          <a:p>
            <a:pPr indent="0" lvl="0" marL="0" rtl="0" algn="ctr">
              <a:spcBef>
                <a:spcPts val="0"/>
              </a:spcBef>
              <a:spcAft>
                <a:spcPts val="0"/>
              </a:spcAft>
              <a:buNone/>
            </a:pPr>
            <a:r>
              <a:rPr lang="en"/>
              <a:t>groups).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after Adding quadratic terms</a:t>
            </a:r>
            <a:endParaRPr/>
          </a:p>
        </p:txBody>
      </p:sp>
      <p:sp>
        <p:nvSpPr>
          <p:cNvPr id="548" name="Google Shape;548;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49" name="Google Shape;549;p92"/>
          <p:cNvPicPr preferRelativeResize="0"/>
          <p:nvPr/>
        </p:nvPicPr>
        <p:blipFill>
          <a:blip r:embed="rId3">
            <a:alphaModFix/>
          </a:blip>
          <a:stretch>
            <a:fillRect/>
          </a:stretch>
        </p:blipFill>
        <p:spPr>
          <a:xfrm>
            <a:off x="311700" y="976750"/>
            <a:ext cx="8520600" cy="4166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03" name="Google Shape;103;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50"/>
              <a:t>We can assume that higher chance of death occurs as age increases, especially that no deaths have have taken place for the 17 and younger age group.</a:t>
            </a:r>
            <a:endParaRPr sz="235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