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62" r:id="rId8"/>
    <p:sldId id="263" r:id="rId9"/>
    <p:sldId id="264" r:id="rId10"/>
    <p:sldId id="265" r:id="rId11"/>
    <p:sldId id="266" r:id="rId12"/>
    <p:sldId id="268" r:id="rId13"/>
    <p:sldId id="269" r:id="rId14"/>
    <p:sldId id="270" r:id="rId15"/>
    <p:sldId id="271" r:id="rId16"/>
    <p:sldId id="272" r:id="rId17"/>
    <p:sldId id="273" r:id="rId18"/>
    <p:sldId id="277" r:id="rId19"/>
    <p:sldId id="278" r:id="rId20"/>
    <p:sldId id="279" r:id="rId21"/>
    <p:sldId id="280" r:id="rId22"/>
    <p:sldId id="274"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F3BA70-CF22-4FA3-8680-4AF9E6EBD7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F69B1F4-D14A-488D-97D3-89CC0C5B59D5}">
      <dgm:prSet/>
      <dgm:spPr/>
      <dgm:t>
        <a:bodyPr/>
        <a:lstStyle/>
        <a:p>
          <a:r>
            <a:rPr lang="en-US"/>
            <a:t>Background</a:t>
          </a:r>
        </a:p>
      </dgm:t>
    </dgm:pt>
    <dgm:pt modelId="{998F79C7-C185-4B1A-BC99-EF6294239A02}" type="parTrans" cxnId="{8C2B8D6E-E8BE-429B-98A7-F531CB91485D}">
      <dgm:prSet/>
      <dgm:spPr/>
      <dgm:t>
        <a:bodyPr/>
        <a:lstStyle/>
        <a:p>
          <a:endParaRPr lang="en-US"/>
        </a:p>
      </dgm:t>
    </dgm:pt>
    <dgm:pt modelId="{5EE5F7ED-18E9-49A0-9FA1-CB0A000D47A7}" type="sibTrans" cxnId="{8C2B8D6E-E8BE-429B-98A7-F531CB91485D}">
      <dgm:prSet/>
      <dgm:spPr/>
      <dgm:t>
        <a:bodyPr/>
        <a:lstStyle/>
        <a:p>
          <a:endParaRPr lang="en-US"/>
        </a:p>
      </dgm:t>
    </dgm:pt>
    <dgm:pt modelId="{4B7DCDF2-D719-4A44-B10C-D720ED90B4D2}">
      <dgm:prSet/>
      <dgm:spPr/>
      <dgm:t>
        <a:bodyPr/>
        <a:lstStyle/>
        <a:p>
          <a:r>
            <a:rPr lang="en-US"/>
            <a:t>Problem Statement</a:t>
          </a:r>
        </a:p>
      </dgm:t>
    </dgm:pt>
    <dgm:pt modelId="{2AF85759-5E0C-43DE-813E-69969F5E26A0}" type="parTrans" cxnId="{69061096-CAC2-4C2C-B99C-AA0BF1706420}">
      <dgm:prSet/>
      <dgm:spPr/>
      <dgm:t>
        <a:bodyPr/>
        <a:lstStyle/>
        <a:p>
          <a:endParaRPr lang="en-US"/>
        </a:p>
      </dgm:t>
    </dgm:pt>
    <dgm:pt modelId="{28B64B79-BF98-40BB-867E-1D98E2A6F43D}" type="sibTrans" cxnId="{69061096-CAC2-4C2C-B99C-AA0BF1706420}">
      <dgm:prSet/>
      <dgm:spPr/>
      <dgm:t>
        <a:bodyPr/>
        <a:lstStyle/>
        <a:p>
          <a:endParaRPr lang="en-US"/>
        </a:p>
      </dgm:t>
    </dgm:pt>
    <dgm:pt modelId="{5F73C18C-6061-4B74-ABB1-31028EC68653}">
      <dgm:prSet/>
      <dgm:spPr/>
      <dgm:t>
        <a:bodyPr/>
        <a:lstStyle/>
        <a:p>
          <a:r>
            <a:rPr lang="en-US"/>
            <a:t>Project Workflow</a:t>
          </a:r>
        </a:p>
      </dgm:t>
    </dgm:pt>
    <dgm:pt modelId="{B969F739-3578-4B3D-BFFB-566772193EE9}" type="parTrans" cxnId="{6411B287-2A38-4D25-9EE5-37EB72BEE006}">
      <dgm:prSet/>
      <dgm:spPr/>
      <dgm:t>
        <a:bodyPr/>
        <a:lstStyle/>
        <a:p>
          <a:endParaRPr lang="en-US"/>
        </a:p>
      </dgm:t>
    </dgm:pt>
    <dgm:pt modelId="{38783D89-CD19-4C32-A1DB-77BB82B460B7}" type="sibTrans" cxnId="{6411B287-2A38-4D25-9EE5-37EB72BEE006}">
      <dgm:prSet/>
      <dgm:spPr/>
      <dgm:t>
        <a:bodyPr/>
        <a:lstStyle/>
        <a:p>
          <a:endParaRPr lang="en-US"/>
        </a:p>
      </dgm:t>
    </dgm:pt>
    <dgm:pt modelId="{12F9FCCF-B1FA-4CCA-BC6D-BF9FFCE04E1F}">
      <dgm:prSet/>
      <dgm:spPr/>
      <dgm:t>
        <a:bodyPr/>
        <a:lstStyle/>
        <a:p>
          <a:r>
            <a:rPr lang="en-US"/>
            <a:t>EDA</a:t>
          </a:r>
        </a:p>
      </dgm:t>
    </dgm:pt>
    <dgm:pt modelId="{E9FE3620-9ADC-4986-8853-CE5A43033F33}" type="parTrans" cxnId="{D41ED948-77F8-4F85-8617-03F66066E6BB}">
      <dgm:prSet/>
      <dgm:spPr/>
      <dgm:t>
        <a:bodyPr/>
        <a:lstStyle/>
        <a:p>
          <a:endParaRPr lang="en-US"/>
        </a:p>
      </dgm:t>
    </dgm:pt>
    <dgm:pt modelId="{B619B190-D7F1-4067-8A26-C10A5FCD80A6}" type="sibTrans" cxnId="{D41ED948-77F8-4F85-8617-03F66066E6BB}">
      <dgm:prSet/>
      <dgm:spPr/>
      <dgm:t>
        <a:bodyPr/>
        <a:lstStyle/>
        <a:p>
          <a:endParaRPr lang="en-US"/>
        </a:p>
      </dgm:t>
    </dgm:pt>
    <dgm:pt modelId="{043E213A-AA1C-47A8-A979-B8D611126A52}">
      <dgm:prSet/>
      <dgm:spPr/>
      <dgm:t>
        <a:bodyPr/>
        <a:lstStyle/>
        <a:p>
          <a:r>
            <a:rPr lang="en-US"/>
            <a:t>Data insights</a:t>
          </a:r>
        </a:p>
      </dgm:t>
    </dgm:pt>
    <dgm:pt modelId="{BBFA68CC-AE45-4520-B9CE-38687617C7CD}" type="parTrans" cxnId="{AF181BF2-D20A-4408-B314-4349E07674C1}">
      <dgm:prSet/>
      <dgm:spPr/>
      <dgm:t>
        <a:bodyPr/>
        <a:lstStyle/>
        <a:p>
          <a:endParaRPr lang="en-US"/>
        </a:p>
      </dgm:t>
    </dgm:pt>
    <dgm:pt modelId="{E2143F9B-E160-4124-BEB9-90A5F91B3462}" type="sibTrans" cxnId="{AF181BF2-D20A-4408-B314-4349E07674C1}">
      <dgm:prSet/>
      <dgm:spPr/>
      <dgm:t>
        <a:bodyPr/>
        <a:lstStyle/>
        <a:p>
          <a:endParaRPr lang="en-US"/>
        </a:p>
      </dgm:t>
    </dgm:pt>
    <dgm:pt modelId="{D7E2417E-8E28-4865-9A99-7683C899B505}">
      <dgm:prSet/>
      <dgm:spPr/>
      <dgm:t>
        <a:bodyPr/>
        <a:lstStyle/>
        <a:p>
          <a:r>
            <a:rPr lang="en-US"/>
            <a:t>Model Comparison</a:t>
          </a:r>
        </a:p>
      </dgm:t>
    </dgm:pt>
    <dgm:pt modelId="{995D5B1E-8664-42B6-8CAD-08417618E299}" type="parTrans" cxnId="{2886C528-38AF-44B3-82FC-487398ED82ED}">
      <dgm:prSet/>
      <dgm:spPr/>
      <dgm:t>
        <a:bodyPr/>
        <a:lstStyle/>
        <a:p>
          <a:endParaRPr lang="en-US"/>
        </a:p>
      </dgm:t>
    </dgm:pt>
    <dgm:pt modelId="{CB62061A-C57D-4C89-9729-171A99606ACB}" type="sibTrans" cxnId="{2886C528-38AF-44B3-82FC-487398ED82ED}">
      <dgm:prSet/>
      <dgm:spPr/>
      <dgm:t>
        <a:bodyPr/>
        <a:lstStyle/>
        <a:p>
          <a:endParaRPr lang="en-US"/>
        </a:p>
      </dgm:t>
    </dgm:pt>
    <dgm:pt modelId="{8A592776-7F1C-463D-9004-8A7A60196C87}">
      <dgm:prSet/>
      <dgm:spPr/>
      <dgm:t>
        <a:bodyPr/>
        <a:lstStyle/>
        <a:p>
          <a:r>
            <a:rPr lang="en-US"/>
            <a:t>Recommendation</a:t>
          </a:r>
        </a:p>
      </dgm:t>
    </dgm:pt>
    <dgm:pt modelId="{CEF68FF5-C3D2-4BC6-BE96-F29496DC250A}" type="parTrans" cxnId="{84584209-0FD8-433F-9386-4F15D39DE04C}">
      <dgm:prSet/>
      <dgm:spPr/>
      <dgm:t>
        <a:bodyPr/>
        <a:lstStyle/>
        <a:p>
          <a:endParaRPr lang="en-US"/>
        </a:p>
      </dgm:t>
    </dgm:pt>
    <dgm:pt modelId="{45A337BE-D16B-4D17-8E11-63E4689EF31E}" type="sibTrans" cxnId="{84584209-0FD8-433F-9386-4F15D39DE04C}">
      <dgm:prSet/>
      <dgm:spPr/>
      <dgm:t>
        <a:bodyPr/>
        <a:lstStyle/>
        <a:p>
          <a:endParaRPr lang="en-US"/>
        </a:p>
      </dgm:t>
    </dgm:pt>
    <dgm:pt modelId="{E444407D-9E63-4D19-B093-E799EEEF5A02}">
      <dgm:prSet/>
      <dgm:spPr/>
      <dgm:t>
        <a:bodyPr/>
        <a:lstStyle/>
        <a:p>
          <a:r>
            <a:rPr lang="en-US"/>
            <a:t>Future Scope</a:t>
          </a:r>
        </a:p>
      </dgm:t>
    </dgm:pt>
    <dgm:pt modelId="{7AA29AC3-097A-4D10-8F8D-47C900A3E575}" type="parTrans" cxnId="{483B4537-7BBD-4A50-A9E2-4235E3CCD94B}">
      <dgm:prSet/>
      <dgm:spPr/>
      <dgm:t>
        <a:bodyPr/>
        <a:lstStyle/>
        <a:p>
          <a:endParaRPr lang="en-US"/>
        </a:p>
      </dgm:t>
    </dgm:pt>
    <dgm:pt modelId="{7905D5E4-6807-4E90-BB5D-433F3712C67E}" type="sibTrans" cxnId="{483B4537-7BBD-4A50-A9E2-4235E3CCD94B}">
      <dgm:prSet/>
      <dgm:spPr/>
      <dgm:t>
        <a:bodyPr/>
        <a:lstStyle/>
        <a:p>
          <a:endParaRPr lang="en-US"/>
        </a:p>
      </dgm:t>
    </dgm:pt>
    <dgm:pt modelId="{A6D96F06-745B-48EF-8EB5-4B528F79822E}" type="pres">
      <dgm:prSet presAssocID="{D3F3BA70-CF22-4FA3-8680-4AF9E6EBD7FC}" presName="linear" presStyleCnt="0">
        <dgm:presLayoutVars>
          <dgm:animLvl val="lvl"/>
          <dgm:resizeHandles val="exact"/>
        </dgm:presLayoutVars>
      </dgm:prSet>
      <dgm:spPr/>
    </dgm:pt>
    <dgm:pt modelId="{D2C84C74-3923-4623-ABC0-57328462CB6A}" type="pres">
      <dgm:prSet presAssocID="{AF69B1F4-D14A-488D-97D3-89CC0C5B59D5}" presName="parentText" presStyleLbl="node1" presStyleIdx="0" presStyleCnt="8">
        <dgm:presLayoutVars>
          <dgm:chMax val="0"/>
          <dgm:bulletEnabled val="1"/>
        </dgm:presLayoutVars>
      </dgm:prSet>
      <dgm:spPr/>
    </dgm:pt>
    <dgm:pt modelId="{BFCB1A18-E1EE-4B13-8986-B38B411C3C15}" type="pres">
      <dgm:prSet presAssocID="{5EE5F7ED-18E9-49A0-9FA1-CB0A000D47A7}" presName="spacer" presStyleCnt="0"/>
      <dgm:spPr/>
    </dgm:pt>
    <dgm:pt modelId="{880F5363-6F24-4EF8-BBB5-8CE89CE38719}" type="pres">
      <dgm:prSet presAssocID="{4B7DCDF2-D719-4A44-B10C-D720ED90B4D2}" presName="parentText" presStyleLbl="node1" presStyleIdx="1" presStyleCnt="8">
        <dgm:presLayoutVars>
          <dgm:chMax val="0"/>
          <dgm:bulletEnabled val="1"/>
        </dgm:presLayoutVars>
      </dgm:prSet>
      <dgm:spPr/>
    </dgm:pt>
    <dgm:pt modelId="{ACE19EF7-0E55-47A6-BDDF-C614641ED31F}" type="pres">
      <dgm:prSet presAssocID="{28B64B79-BF98-40BB-867E-1D98E2A6F43D}" presName="spacer" presStyleCnt="0"/>
      <dgm:spPr/>
    </dgm:pt>
    <dgm:pt modelId="{3B7ED886-7240-4390-87BB-4139CCE87B39}" type="pres">
      <dgm:prSet presAssocID="{5F73C18C-6061-4B74-ABB1-31028EC68653}" presName="parentText" presStyleLbl="node1" presStyleIdx="2" presStyleCnt="8">
        <dgm:presLayoutVars>
          <dgm:chMax val="0"/>
          <dgm:bulletEnabled val="1"/>
        </dgm:presLayoutVars>
      </dgm:prSet>
      <dgm:spPr/>
    </dgm:pt>
    <dgm:pt modelId="{A580FB8A-AAA6-4B20-907F-BDAA2610A645}" type="pres">
      <dgm:prSet presAssocID="{38783D89-CD19-4C32-A1DB-77BB82B460B7}" presName="spacer" presStyleCnt="0"/>
      <dgm:spPr/>
    </dgm:pt>
    <dgm:pt modelId="{7ED41A80-10DD-4484-91CC-3BFD338BC5C4}" type="pres">
      <dgm:prSet presAssocID="{12F9FCCF-B1FA-4CCA-BC6D-BF9FFCE04E1F}" presName="parentText" presStyleLbl="node1" presStyleIdx="3" presStyleCnt="8">
        <dgm:presLayoutVars>
          <dgm:chMax val="0"/>
          <dgm:bulletEnabled val="1"/>
        </dgm:presLayoutVars>
      </dgm:prSet>
      <dgm:spPr/>
    </dgm:pt>
    <dgm:pt modelId="{B864E366-6CD8-4ED3-95A0-D3BAB0B55D0A}" type="pres">
      <dgm:prSet presAssocID="{B619B190-D7F1-4067-8A26-C10A5FCD80A6}" presName="spacer" presStyleCnt="0"/>
      <dgm:spPr/>
    </dgm:pt>
    <dgm:pt modelId="{4B162BAB-8782-4FAC-84F2-AEE61625FECC}" type="pres">
      <dgm:prSet presAssocID="{043E213A-AA1C-47A8-A979-B8D611126A52}" presName="parentText" presStyleLbl="node1" presStyleIdx="4" presStyleCnt="8">
        <dgm:presLayoutVars>
          <dgm:chMax val="0"/>
          <dgm:bulletEnabled val="1"/>
        </dgm:presLayoutVars>
      </dgm:prSet>
      <dgm:spPr/>
    </dgm:pt>
    <dgm:pt modelId="{65668FEF-DAE9-4A06-ACE7-4F0D9A86E95C}" type="pres">
      <dgm:prSet presAssocID="{E2143F9B-E160-4124-BEB9-90A5F91B3462}" presName="spacer" presStyleCnt="0"/>
      <dgm:spPr/>
    </dgm:pt>
    <dgm:pt modelId="{3333C397-F0F8-4BE1-846D-EB972526237E}" type="pres">
      <dgm:prSet presAssocID="{D7E2417E-8E28-4865-9A99-7683C899B505}" presName="parentText" presStyleLbl="node1" presStyleIdx="5" presStyleCnt="8">
        <dgm:presLayoutVars>
          <dgm:chMax val="0"/>
          <dgm:bulletEnabled val="1"/>
        </dgm:presLayoutVars>
      </dgm:prSet>
      <dgm:spPr/>
    </dgm:pt>
    <dgm:pt modelId="{9863B5B8-1927-4099-9360-7CE0A2D9CC1E}" type="pres">
      <dgm:prSet presAssocID="{CB62061A-C57D-4C89-9729-171A99606ACB}" presName="spacer" presStyleCnt="0"/>
      <dgm:spPr/>
    </dgm:pt>
    <dgm:pt modelId="{31603772-1EE1-49C8-AEA8-A01809F917B3}" type="pres">
      <dgm:prSet presAssocID="{8A592776-7F1C-463D-9004-8A7A60196C87}" presName="parentText" presStyleLbl="node1" presStyleIdx="6" presStyleCnt="8">
        <dgm:presLayoutVars>
          <dgm:chMax val="0"/>
          <dgm:bulletEnabled val="1"/>
        </dgm:presLayoutVars>
      </dgm:prSet>
      <dgm:spPr/>
    </dgm:pt>
    <dgm:pt modelId="{F5F66C28-3E54-40D4-B1AE-4E8907421C2F}" type="pres">
      <dgm:prSet presAssocID="{45A337BE-D16B-4D17-8E11-63E4689EF31E}" presName="spacer" presStyleCnt="0"/>
      <dgm:spPr/>
    </dgm:pt>
    <dgm:pt modelId="{EB6A8182-449E-4ECB-92A4-9E2BCD92BDE2}" type="pres">
      <dgm:prSet presAssocID="{E444407D-9E63-4D19-B093-E799EEEF5A02}" presName="parentText" presStyleLbl="node1" presStyleIdx="7" presStyleCnt="8">
        <dgm:presLayoutVars>
          <dgm:chMax val="0"/>
          <dgm:bulletEnabled val="1"/>
        </dgm:presLayoutVars>
      </dgm:prSet>
      <dgm:spPr/>
    </dgm:pt>
  </dgm:ptLst>
  <dgm:cxnLst>
    <dgm:cxn modelId="{84584209-0FD8-433F-9386-4F15D39DE04C}" srcId="{D3F3BA70-CF22-4FA3-8680-4AF9E6EBD7FC}" destId="{8A592776-7F1C-463D-9004-8A7A60196C87}" srcOrd="6" destOrd="0" parTransId="{CEF68FF5-C3D2-4BC6-BE96-F29496DC250A}" sibTransId="{45A337BE-D16B-4D17-8E11-63E4689EF31E}"/>
    <dgm:cxn modelId="{F7726426-C1A6-4331-B8C0-9448EB278B81}" type="presOf" srcId="{12F9FCCF-B1FA-4CCA-BC6D-BF9FFCE04E1F}" destId="{7ED41A80-10DD-4484-91CC-3BFD338BC5C4}" srcOrd="0" destOrd="0" presId="urn:microsoft.com/office/officeart/2005/8/layout/vList2"/>
    <dgm:cxn modelId="{2886C528-38AF-44B3-82FC-487398ED82ED}" srcId="{D3F3BA70-CF22-4FA3-8680-4AF9E6EBD7FC}" destId="{D7E2417E-8E28-4865-9A99-7683C899B505}" srcOrd="5" destOrd="0" parTransId="{995D5B1E-8664-42B6-8CAD-08417618E299}" sibTransId="{CB62061A-C57D-4C89-9729-171A99606ACB}"/>
    <dgm:cxn modelId="{483B4537-7BBD-4A50-A9E2-4235E3CCD94B}" srcId="{D3F3BA70-CF22-4FA3-8680-4AF9E6EBD7FC}" destId="{E444407D-9E63-4D19-B093-E799EEEF5A02}" srcOrd="7" destOrd="0" parTransId="{7AA29AC3-097A-4D10-8F8D-47C900A3E575}" sibTransId="{7905D5E4-6807-4E90-BB5D-433F3712C67E}"/>
    <dgm:cxn modelId="{EC954960-5377-4595-A5AA-F819B264D8D5}" type="presOf" srcId="{E444407D-9E63-4D19-B093-E799EEEF5A02}" destId="{EB6A8182-449E-4ECB-92A4-9E2BCD92BDE2}" srcOrd="0" destOrd="0" presId="urn:microsoft.com/office/officeart/2005/8/layout/vList2"/>
    <dgm:cxn modelId="{D41ED948-77F8-4F85-8617-03F66066E6BB}" srcId="{D3F3BA70-CF22-4FA3-8680-4AF9E6EBD7FC}" destId="{12F9FCCF-B1FA-4CCA-BC6D-BF9FFCE04E1F}" srcOrd="3" destOrd="0" parTransId="{E9FE3620-9ADC-4986-8853-CE5A43033F33}" sibTransId="{B619B190-D7F1-4067-8A26-C10A5FCD80A6}"/>
    <dgm:cxn modelId="{8C2B8D6E-E8BE-429B-98A7-F531CB91485D}" srcId="{D3F3BA70-CF22-4FA3-8680-4AF9E6EBD7FC}" destId="{AF69B1F4-D14A-488D-97D3-89CC0C5B59D5}" srcOrd="0" destOrd="0" parTransId="{998F79C7-C185-4B1A-BC99-EF6294239A02}" sibTransId="{5EE5F7ED-18E9-49A0-9FA1-CB0A000D47A7}"/>
    <dgm:cxn modelId="{D1F53750-C017-4E4C-8661-053CC547E24B}" type="presOf" srcId="{4B7DCDF2-D719-4A44-B10C-D720ED90B4D2}" destId="{880F5363-6F24-4EF8-BBB5-8CE89CE38719}" srcOrd="0" destOrd="0" presId="urn:microsoft.com/office/officeart/2005/8/layout/vList2"/>
    <dgm:cxn modelId="{AE47A651-E76A-472E-9DC4-0F0E40449BB8}" type="presOf" srcId="{8A592776-7F1C-463D-9004-8A7A60196C87}" destId="{31603772-1EE1-49C8-AEA8-A01809F917B3}" srcOrd="0" destOrd="0" presId="urn:microsoft.com/office/officeart/2005/8/layout/vList2"/>
    <dgm:cxn modelId="{73A81385-0D34-48B0-9551-1F680C41C5AE}" type="presOf" srcId="{D7E2417E-8E28-4865-9A99-7683C899B505}" destId="{3333C397-F0F8-4BE1-846D-EB972526237E}" srcOrd="0" destOrd="0" presId="urn:microsoft.com/office/officeart/2005/8/layout/vList2"/>
    <dgm:cxn modelId="{6411B287-2A38-4D25-9EE5-37EB72BEE006}" srcId="{D3F3BA70-CF22-4FA3-8680-4AF9E6EBD7FC}" destId="{5F73C18C-6061-4B74-ABB1-31028EC68653}" srcOrd="2" destOrd="0" parTransId="{B969F739-3578-4B3D-BFFB-566772193EE9}" sibTransId="{38783D89-CD19-4C32-A1DB-77BB82B460B7}"/>
    <dgm:cxn modelId="{69061096-CAC2-4C2C-B99C-AA0BF1706420}" srcId="{D3F3BA70-CF22-4FA3-8680-4AF9E6EBD7FC}" destId="{4B7DCDF2-D719-4A44-B10C-D720ED90B4D2}" srcOrd="1" destOrd="0" parTransId="{2AF85759-5E0C-43DE-813E-69969F5E26A0}" sibTransId="{28B64B79-BF98-40BB-867E-1D98E2A6F43D}"/>
    <dgm:cxn modelId="{FAA61DA7-55D9-48A1-8714-EE550848A775}" type="presOf" srcId="{5F73C18C-6061-4B74-ABB1-31028EC68653}" destId="{3B7ED886-7240-4390-87BB-4139CCE87B39}" srcOrd="0" destOrd="0" presId="urn:microsoft.com/office/officeart/2005/8/layout/vList2"/>
    <dgm:cxn modelId="{17030FC3-B40E-4669-ACE6-F16204B8A411}" type="presOf" srcId="{AF69B1F4-D14A-488D-97D3-89CC0C5B59D5}" destId="{D2C84C74-3923-4623-ABC0-57328462CB6A}" srcOrd="0" destOrd="0" presId="urn:microsoft.com/office/officeart/2005/8/layout/vList2"/>
    <dgm:cxn modelId="{8132B0CB-D101-401E-B347-056606F2EF49}" type="presOf" srcId="{D3F3BA70-CF22-4FA3-8680-4AF9E6EBD7FC}" destId="{A6D96F06-745B-48EF-8EB5-4B528F79822E}" srcOrd="0" destOrd="0" presId="urn:microsoft.com/office/officeart/2005/8/layout/vList2"/>
    <dgm:cxn modelId="{AA65EFE8-BA92-4571-AD5A-2418612CEC5E}" type="presOf" srcId="{043E213A-AA1C-47A8-A979-B8D611126A52}" destId="{4B162BAB-8782-4FAC-84F2-AEE61625FECC}" srcOrd="0" destOrd="0" presId="urn:microsoft.com/office/officeart/2005/8/layout/vList2"/>
    <dgm:cxn modelId="{AF181BF2-D20A-4408-B314-4349E07674C1}" srcId="{D3F3BA70-CF22-4FA3-8680-4AF9E6EBD7FC}" destId="{043E213A-AA1C-47A8-A979-B8D611126A52}" srcOrd="4" destOrd="0" parTransId="{BBFA68CC-AE45-4520-B9CE-38687617C7CD}" sibTransId="{E2143F9B-E160-4124-BEB9-90A5F91B3462}"/>
    <dgm:cxn modelId="{5DBCADF7-F130-4D97-9D77-6D5B80346C31}" type="presParOf" srcId="{A6D96F06-745B-48EF-8EB5-4B528F79822E}" destId="{D2C84C74-3923-4623-ABC0-57328462CB6A}" srcOrd="0" destOrd="0" presId="urn:microsoft.com/office/officeart/2005/8/layout/vList2"/>
    <dgm:cxn modelId="{9F5DF9E5-E239-41F4-93D3-0AE1A687A397}" type="presParOf" srcId="{A6D96F06-745B-48EF-8EB5-4B528F79822E}" destId="{BFCB1A18-E1EE-4B13-8986-B38B411C3C15}" srcOrd="1" destOrd="0" presId="urn:microsoft.com/office/officeart/2005/8/layout/vList2"/>
    <dgm:cxn modelId="{A10E2AD2-75EF-469E-A19D-5D24DED2CCDF}" type="presParOf" srcId="{A6D96F06-745B-48EF-8EB5-4B528F79822E}" destId="{880F5363-6F24-4EF8-BBB5-8CE89CE38719}" srcOrd="2" destOrd="0" presId="urn:microsoft.com/office/officeart/2005/8/layout/vList2"/>
    <dgm:cxn modelId="{515B0F9B-83AF-4B9D-AA14-A16A7A4DF624}" type="presParOf" srcId="{A6D96F06-745B-48EF-8EB5-4B528F79822E}" destId="{ACE19EF7-0E55-47A6-BDDF-C614641ED31F}" srcOrd="3" destOrd="0" presId="urn:microsoft.com/office/officeart/2005/8/layout/vList2"/>
    <dgm:cxn modelId="{54F7AD0F-1C2A-46FD-A8E6-0004E9C7CB3B}" type="presParOf" srcId="{A6D96F06-745B-48EF-8EB5-4B528F79822E}" destId="{3B7ED886-7240-4390-87BB-4139CCE87B39}" srcOrd="4" destOrd="0" presId="urn:microsoft.com/office/officeart/2005/8/layout/vList2"/>
    <dgm:cxn modelId="{94611EF5-7047-4651-8EDC-E11516B2A35B}" type="presParOf" srcId="{A6D96F06-745B-48EF-8EB5-4B528F79822E}" destId="{A580FB8A-AAA6-4B20-907F-BDAA2610A645}" srcOrd="5" destOrd="0" presId="urn:microsoft.com/office/officeart/2005/8/layout/vList2"/>
    <dgm:cxn modelId="{B62BB3D4-5D97-4DD5-A84B-2900D80DEBF3}" type="presParOf" srcId="{A6D96F06-745B-48EF-8EB5-4B528F79822E}" destId="{7ED41A80-10DD-4484-91CC-3BFD338BC5C4}" srcOrd="6" destOrd="0" presId="urn:microsoft.com/office/officeart/2005/8/layout/vList2"/>
    <dgm:cxn modelId="{B0361743-FDE5-44C3-918D-DF24077BEF1B}" type="presParOf" srcId="{A6D96F06-745B-48EF-8EB5-4B528F79822E}" destId="{B864E366-6CD8-4ED3-95A0-D3BAB0B55D0A}" srcOrd="7" destOrd="0" presId="urn:microsoft.com/office/officeart/2005/8/layout/vList2"/>
    <dgm:cxn modelId="{B157BD9F-774C-48FB-8899-BD4DC8425369}" type="presParOf" srcId="{A6D96F06-745B-48EF-8EB5-4B528F79822E}" destId="{4B162BAB-8782-4FAC-84F2-AEE61625FECC}" srcOrd="8" destOrd="0" presId="urn:microsoft.com/office/officeart/2005/8/layout/vList2"/>
    <dgm:cxn modelId="{6FDD3098-DD2A-4302-B103-67611923D501}" type="presParOf" srcId="{A6D96F06-745B-48EF-8EB5-4B528F79822E}" destId="{65668FEF-DAE9-4A06-ACE7-4F0D9A86E95C}" srcOrd="9" destOrd="0" presId="urn:microsoft.com/office/officeart/2005/8/layout/vList2"/>
    <dgm:cxn modelId="{B7B0517B-16D3-4FA5-90C5-14D955F605DB}" type="presParOf" srcId="{A6D96F06-745B-48EF-8EB5-4B528F79822E}" destId="{3333C397-F0F8-4BE1-846D-EB972526237E}" srcOrd="10" destOrd="0" presId="urn:microsoft.com/office/officeart/2005/8/layout/vList2"/>
    <dgm:cxn modelId="{4F90D422-9EB0-46A3-ADB9-FF62AF3AD4EB}" type="presParOf" srcId="{A6D96F06-745B-48EF-8EB5-4B528F79822E}" destId="{9863B5B8-1927-4099-9360-7CE0A2D9CC1E}" srcOrd="11" destOrd="0" presId="urn:microsoft.com/office/officeart/2005/8/layout/vList2"/>
    <dgm:cxn modelId="{AD3CE404-18A3-45EB-A7D7-26DADCA3DEFF}" type="presParOf" srcId="{A6D96F06-745B-48EF-8EB5-4B528F79822E}" destId="{31603772-1EE1-49C8-AEA8-A01809F917B3}" srcOrd="12" destOrd="0" presId="urn:microsoft.com/office/officeart/2005/8/layout/vList2"/>
    <dgm:cxn modelId="{ECA9665C-F145-4D71-A40A-DFB5BAE97FF6}" type="presParOf" srcId="{A6D96F06-745B-48EF-8EB5-4B528F79822E}" destId="{F5F66C28-3E54-40D4-B1AE-4E8907421C2F}" srcOrd="13" destOrd="0" presId="urn:microsoft.com/office/officeart/2005/8/layout/vList2"/>
    <dgm:cxn modelId="{253768FE-2F88-4B11-83F3-549AEA422542}" type="presParOf" srcId="{A6D96F06-745B-48EF-8EB5-4B528F79822E}" destId="{EB6A8182-449E-4ECB-92A4-9E2BCD92BDE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92BA80-E13A-4155-8972-61B8CB1A16F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BC8AC24-5C8B-4034-8138-A92A6BB75957}">
      <dgm:prSet/>
      <dgm:spPr/>
      <dgm:t>
        <a:bodyPr/>
        <a:lstStyle/>
        <a:p>
          <a:r>
            <a:rPr lang="en-IN"/>
            <a:t>Hybrid suits best for my recommendation engine because it address both the content as well as collaborative recommendation technique.</a:t>
          </a:r>
          <a:endParaRPr lang="en-US"/>
        </a:p>
      </dgm:t>
    </dgm:pt>
    <dgm:pt modelId="{94FCC01F-4466-4719-9670-4E2642CDB216}" type="parTrans" cxnId="{9A3DCD54-3147-4E6C-BD79-FE1310E7E17C}">
      <dgm:prSet/>
      <dgm:spPr/>
      <dgm:t>
        <a:bodyPr/>
        <a:lstStyle/>
        <a:p>
          <a:endParaRPr lang="en-US"/>
        </a:p>
      </dgm:t>
    </dgm:pt>
    <dgm:pt modelId="{32F768C6-8193-4930-87E8-2CD27B168780}" type="sibTrans" cxnId="{9A3DCD54-3147-4E6C-BD79-FE1310E7E17C}">
      <dgm:prSet/>
      <dgm:spPr/>
      <dgm:t>
        <a:bodyPr/>
        <a:lstStyle/>
        <a:p>
          <a:endParaRPr lang="en-US"/>
        </a:p>
      </dgm:t>
    </dgm:pt>
    <dgm:pt modelId="{A1C0F6FA-0758-41D1-99A2-83CC46496819}">
      <dgm:prSet/>
      <dgm:spPr/>
      <dgm:t>
        <a:bodyPr/>
        <a:lstStyle/>
        <a:p>
          <a:r>
            <a:rPr lang="en-IN" dirty="0"/>
            <a:t>As per the research, Light FM library which works best with hybrid model and generate good quality recommendation.</a:t>
          </a:r>
          <a:endParaRPr lang="en-US" dirty="0"/>
        </a:p>
      </dgm:t>
    </dgm:pt>
    <dgm:pt modelId="{0A1EB207-5607-464C-9B4E-8A90F5223A0B}" type="parTrans" cxnId="{B0335823-E913-443C-B9FB-EDF7ACBCFEC0}">
      <dgm:prSet/>
      <dgm:spPr/>
      <dgm:t>
        <a:bodyPr/>
        <a:lstStyle/>
        <a:p>
          <a:endParaRPr lang="en-US"/>
        </a:p>
      </dgm:t>
    </dgm:pt>
    <dgm:pt modelId="{163612D5-56A7-44C2-8AFD-A37B86F8958E}" type="sibTrans" cxnId="{B0335823-E913-443C-B9FB-EDF7ACBCFEC0}">
      <dgm:prSet/>
      <dgm:spPr/>
      <dgm:t>
        <a:bodyPr/>
        <a:lstStyle/>
        <a:p>
          <a:endParaRPr lang="en-US"/>
        </a:p>
      </dgm:t>
    </dgm:pt>
    <dgm:pt modelId="{CF70A14E-2E38-4765-94A2-D912E76A677E}">
      <dgm:prSet/>
      <dgm:spPr/>
      <dgm:t>
        <a:bodyPr/>
        <a:lstStyle/>
        <a:p>
          <a:r>
            <a:rPr lang="en-IN"/>
            <a:t>In player data set, we have player history, what game player purchased.</a:t>
          </a:r>
          <a:endParaRPr lang="en-US"/>
        </a:p>
      </dgm:t>
    </dgm:pt>
    <dgm:pt modelId="{7C6C1E31-5529-4FA9-83DD-73D653423858}" type="parTrans" cxnId="{51975542-4F82-466F-9E16-549245AADE19}">
      <dgm:prSet/>
      <dgm:spPr/>
      <dgm:t>
        <a:bodyPr/>
        <a:lstStyle/>
        <a:p>
          <a:endParaRPr lang="en-US"/>
        </a:p>
      </dgm:t>
    </dgm:pt>
    <dgm:pt modelId="{F3023633-B2D3-40C8-A9F1-E2D74C22A97C}" type="sibTrans" cxnId="{51975542-4F82-466F-9E16-549245AADE19}">
      <dgm:prSet/>
      <dgm:spPr/>
      <dgm:t>
        <a:bodyPr/>
        <a:lstStyle/>
        <a:p>
          <a:endParaRPr lang="en-US"/>
        </a:p>
      </dgm:t>
    </dgm:pt>
    <dgm:pt modelId="{1AD0EF36-7B3C-4896-AA4A-A407EA00F4E1}" type="pres">
      <dgm:prSet presAssocID="{3892BA80-E13A-4155-8972-61B8CB1A16F2}" presName="vert0" presStyleCnt="0">
        <dgm:presLayoutVars>
          <dgm:dir/>
          <dgm:animOne val="branch"/>
          <dgm:animLvl val="lvl"/>
        </dgm:presLayoutVars>
      </dgm:prSet>
      <dgm:spPr/>
    </dgm:pt>
    <dgm:pt modelId="{4BD6E333-E166-4EC4-A635-C847ACFA6D77}" type="pres">
      <dgm:prSet presAssocID="{ABC8AC24-5C8B-4034-8138-A92A6BB75957}" presName="thickLine" presStyleLbl="alignNode1" presStyleIdx="0" presStyleCnt="3"/>
      <dgm:spPr/>
    </dgm:pt>
    <dgm:pt modelId="{B1860857-5C40-479D-937A-C56A847572D4}" type="pres">
      <dgm:prSet presAssocID="{ABC8AC24-5C8B-4034-8138-A92A6BB75957}" presName="horz1" presStyleCnt="0"/>
      <dgm:spPr/>
    </dgm:pt>
    <dgm:pt modelId="{64D3CA92-134E-4404-B1CE-E1EC0CE5CFDF}" type="pres">
      <dgm:prSet presAssocID="{ABC8AC24-5C8B-4034-8138-A92A6BB75957}" presName="tx1" presStyleLbl="revTx" presStyleIdx="0" presStyleCnt="3"/>
      <dgm:spPr/>
    </dgm:pt>
    <dgm:pt modelId="{9A78DE41-4AFB-400D-956A-BCE116FFE0AE}" type="pres">
      <dgm:prSet presAssocID="{ABC8AC24-5C8B-4034-8138-A92A6BB75957}" presName="vert1" presStyleCnt="0"/>
      <dgm:spPr/>
    </dgm:pt>
    <dgm:pt modelId="{F650F6BB-F70D-4A82-9734-52BFE1832944}" type="pres">
      <dgm:prSet presAssocID="{A1C0F6FA-0758-41D1-99A2-83CC46496819}" presName="thickLine" presStyleLbl="alignNode1" presStyleIdx="1" presStyleCnt="3"/>
      <dgm:spPr/>
    </dgm:pt>
    <dgm:pt modelId="{AF7AA527-D5C2-419C-BBF6-9647D4C2BAEC}" type="pres">
      <dgm:prSet presAssocID="{A1C0F6FA-0758-41D1-99A2-83CC46496819}" presName="horz1" presStyleCnt="0"/>
      <dgm:spPr/>
    </dgm:pt>
    <dgm:pt modelId="{A62A6DCA-89B9-447D-A685-13EBDA33D92F}" type="pres">
      <dgm:prSet presAssocID="{A1C0F6FA-0758-41D1-99A2-83CC46496819}" presName="tx1" presStyleLbl="revTx" presStyleIdx="1" presStyleCnt="3"/>
      <dgm:spPr/>
    </dgm:pt>
    <dgm:pt modelId="{E1FB3B07-15E7-4D5A-BC0B-8494A5E0CAF1}" type="pres">
      <dgm:prSet presAssocID="{A1C0F6FA-0758-41D1-99A2-83CC46496819}" presName="vert1" presStyleCnt="0"/>
      <dgm:spPr/>
    </dgm:pt>
    <dgm:pt modelId="{46214093-B2D7-4520-8489-B5BBA1E3D3A2}" type="pres">
      <dgm:prSet presAssocID="{CF70A14E-2E38-4765-94A2-D912E76A677E}" presName="thickLine" presStyleLbl="alignNode1" presStyleIdx="2" presStyleCnt="3"/>
      <dgm:spPr/>
    </dgm:pt>
    <dgm:pt modelId="{59501167-7B30-4D80-BD23-7BBAAB19971B}" type="pres">
      <dgm:prSet presAssocID="{CF70A14E-2E38-4765-94A2-D912E76A677E}" presName="horz1" presStyleCnt="0"/>
      <dgm:spPr/>
    </dgm:pt>
    <dgm:pt modelId="{257E4D09-35A2-40F1-B8BE-0577BA52A7EF}" type="pres">
      <dgm:prSet presAssocID="{CF70A14E-2E38-4765-94A2-D912E76A677E}" presName="tx1" presStyleLbl="revTx" presStyleIdx="2" presStyleCnt="3"/>
      <dgm:spPr/>
    </dgm:pt>
    <dgm:pt modelId="{9D87F3CC-0FDD-4295-A83F-3477520C4BBE}" type="pres">
      <dgm:prSet presAssocID="{CF70A14E-2E38-4765-94A2-D912E76A677E}" presName="vert1" presStyleCnt="0"/>
      <dgm:spPr/>
    </dgm:pt>
  </dgm:ptLst>
  <dgm:cxnLst>
    <dgm:cxn modelId="{B0335823-E913-443C-B9FB-EDF7ACBCFEC0}" srcId="{3892BA80-E13A-4155-8972-61B8CB1A16F2}" destId="{A1C0F6FA-0758-41D1-99A2-83CC46496819}" srcOrd="1" destOrd="0" parTransId="{0A1EB207-5607-464C-9B4E-8A90F5223A0B}" sibTransId="{163612D5-56A7-44C2-8AFD-A37B86F8958E}"/>
    <dgm:cxn modelId="{51975542-4F82-466F-9E16-549245AADE19}" srcId="{3892BA80-E13A-4155-8972-61B8CB1A16F2}" destId="{CF70A14E-2E38-4765-94A2-D912E76A677E}" srcOrd="2" destOrd="0" parTransId="{7C6C1E31-5529-4FA9-83DD-73D653423858}" sibTransId="{F3023633-B2D3-40C8-A9F1-E2D74C22A97C}"/>
    <dgm:cxn modelId="{116FA965-817D-4CC8-A731-70969BB96B41}" type="presOf" srcId="{3892BA80-E13A-4155-8972-61B8CB1A16F2}" destId="{1AD0EF36-7B3C-4896-AA4A-A407EA00F4E1}" srcOrd="0" destOrd="0" presId="urn:microsoft.com/office/officeart/2008/layout/LinedList"/>
    <dgm:cxn modelId="{9A3DCD54-3147-4E6C-BD79-FE1310E7E17C}" srcId="{3892BA80-E13A-4155-8972-61B8CB1A16F2}" destId="{ABC8AC24-5C8B-4034-8138-A92A6BB75957}" srcOrd="0" destOrd="0" parTransId="{94FCC01F-4466-4719-9670-4E2642CDB216}" sibTransId="{32F768C6-8193-4930-87E8-2CD27B168780}"/>
    <dgm:cxn modelId="{4A1715CD-FD5C-45D9-93D8-D95B98116EEC}" type="presOf" srcId="{ABC8AC24-5C8B-4034-8138-A92A6BB75957}" destId="{64D3CA92-134E-4404-B1CE-E1EC0CE5CFDF}" srcOrd="0" destOrd="0" presId="urn:microsoft.com/office/officeart/2008/layout/LinedList"/>
    <dgm:cxn modelId="{C093B1E5-167E-4825-8059-A5125197EBD1}" type="presOf" srcId="{A1C0F6FA-0758-41D1-99A2-83CC46496819}" destId="{A62A6DCA-89B9-447D-A685-13EBDA33D92F}" srcOrd="0" destOrd="0" presId="urn:microsoft.com/office/officeart/2008/layout/LinedList"/>
    <dgm:cxn modelId="{A46DACE9-8714-44C0-BE04-2991B3FB9C4B}" type="presOf" srcId="{CF70A14E-2E38-4765-94A2-D912E76A677E}" destId="{257E4D09-35A2-40F1-B8BE-0577BA52A7EF}" srcOrd="0" destOrd="0" presId="urn:microsoft.com/office/officeart/2008/layout/LinedList"/>
    <dgm:cxn modelId="{4481D847-CD02-461F-A0C8-2665158722FF}" type="presParOf" srcId="{1AD0EF36-7B3C-4896-AA4A-A407EA00F4E1}" destId="{4BD6E333-E166-4EC4-A635-C847ACFA6D77}" srcOrd="0" destOrd="0" presId="urn:microsoft.com/office/officeart/2008/layout/LinedList"/>
    <dgm:cxn modelId="{94A05314-D1DB-44DB-AABE-068051AC48A4}" type="presParOf" srcId="{1AD0EF36-7B3C-4896-AA4A-A407EA00F4E1}" destId="{B1860857-5C40-479D-937A-C56A847572D4}" srcOrd="1" destOrd="0" presId="urn:microsoft.com/office/officeart/2008/layout/LinedList"/>
    <dgm:cxn modelId="{5F4005D2-FA93-4FEF-9589-E39A4BC70267}" type="presParOf" srcId="{B1860857-5C40-479D-937A-C56A847572D4}" destId="{64D3CA92-134E-4404-B1CE-E1EC0CE5CFDF}" srcOrd="0" destOrd="0" presId="urn:microsoft.com/office/officeart/2008/layout/LinedList"/>
    <dgm:cxn modelId="{D4B3F1DD-8340-42A8-A1A9-47808ABE9EC8}" type="presParOf" srcId="{B1860857-5C40-479D-937A-C56A847572D4}" destId="{9A78DE41-4AFB-400D-956A-BCE116FFE0AE}" srcOrd="1" destOrd="0" presId="urn:microsoft.com/office/officeart/2008/layout/LinedList"/>
    <dgm:cxn modelId="{582A0DD4-D36D-401D-BEF6-5034B09C49EF}" type="presParOf" srcId="{1AD0EF36-7B3C-4896-AA4A-A407EA00F4E1}" destId="{F650F6BB-F70D-4A82-9734-52BFE1832944}" srcOrd="2" destOrd="0" presId="urn:microsoft.com/office/officeart/2008/layout/LinedList"/>
    <dgm:cxn modelId="{04087B6B-F552-4A43-BD48-992557F06585}" type="presParOf" srcId="{1AD0EF36-7B3C-4896-AA4A-A407EA00F4E1}" destId="{AF7AA527-D5C2-419C-BBF6-9647D4C2BAEC}" srcOrd="3" destOrd="0" presId="urn:microsoft.com/office/officeart/2008/layout/LinedList"/>
    <dgm:cxn modelId="{10EF96E5-4951-4FC3-BB3D-CC6A485D428C}" type="presParOf" srcId="{AF7AA527-D5C2-419C-BBF6-9647D4C2BAEC}" destId="{A62A6DCA-89B9-447D-A685-13EBDA33D92F}" srcOrd="0" destOrd="0" presId="urn:microsoft.com/office/officeart/2008/layout/LinedList"/>
    <dgm:cxn modelId="{AB21A729-5E80-45EA-B91B-A151ACD55D75}" type="presParOf" srcId="{AF7AA527-D5C2-419C-BBF6-9647D4C2BAEC}" destId="{E1FB3B07-15E7-4D5A-BC0B-8494A5E0CAF1}" srcOrd="1" destOrd="0" presId="urn:microsoft.com/office/officeart/2008/layout/LinedList"/>
    <dgm:cxn modelId="{CE707B53-81D2-443F-B552-A2459033785E}" type="presParOf" srcId="{1AD0EF36-7B3C-4896-AA4A-A407EA00F4E1}" destId="{46214093-B2D7-4520-8489-B5BBA1E3D3A2}" srcOrd="4" destOrd="0" presId="urn:microsoft.com/office/officeart/2008/layout/LinedList"/>
    <dgm:cxn modelId="{287AF520-6281-40D3-9618-4F0D93F32A4E}" type="presParOf" srcId="{1AD0EF36-7B3C-4896-AA4A-A407EA00F4E1}" destId="{59501167-7B30-4D80-BD23-7BBAAB19971B}" srcOrd="5" destOrd="0" presId="urn:microsoft.com/office/officeart/2008/layout/LinedList"/>
    <dgm:cxn modelId="{2F760E7E-95BF-4020-9166-23140D8B0610}" type="presParOf" srcId="{59501167-7B30-4D80-BD23-7BBAAB19971B}" destId="{257E4D09-35A2-40F1-B8BE-0577BA52A7EF}" srcOrd="0" destOrd="0" presId="urn:microsoft.com/office/officeart/2008/layout/LinedList"/>
    <dgm:cxn modelId="{9B83A806-A2D7-4446-B1FF-8C9989B6CED0}" type="presParOf" srcId="{59501167-7B30-4D80-BD23-7BBAAB19971B}" destId="{9D87F3CC-0FDD-4295-A83F-3477520C4BB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84C74-3923-4623-ABC0-57328462CB6A}">
      <dsp:nvSpPr>
        <dsp:cNvPr id="0" name=""/>
        <dsp:cNvSpPr/>
      </dsp:nvSpPr>
      <dsp:spPr>
        <a:xfrm>
          <a:off x="0" y="65268"/>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Background</a:t>
          </a:r>
        </a:p>
      </dsp:txBody>
      <dsp:txXfrm>
        <a:off x="29271" y="94539"/>
        <a:ext cx="6165793" cy="541083"/>
      </dsp:txXfrm>
    </dsp:sp>
    <dsp:sp modelId="{880F5363-6F24-4EF8-BBB5-8CE89CE38719}">
      <dsp:nvSpPr>
        <dsp:cNvPr id="0" name=""/>
        <dsp:cNvSpPr/>
      </dsp:nvSpPr>
      <dsp:spPr>
        <a:xfrm>
          <a:off x="0" y="736893"/>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Problem Statement</a:t>
          </a:r>
        </a:p>
      </dsp:txBody>
      <dsp:txXfrm>
        <a:off x="29271" y="766164"/>
        <a:ext cx="6165793" cy="541083"/>
      </dsp:txXfrm>
    </dsp:sp>
    <dsp:sp modelId="{3B7ED886-7240-4390-87BB-4139CCE87B39}">
      <dsp:nvSpPr>
        <dsp:cNvPr id="0" name=""/>
        <dsp:cNvSpPr/>
      </dsp:nvSpPr>
      <dsp:spPr>
        <a:xfrm>
          <a:off x="0" y="1408518"/>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Project Workflow</a:t>
          </a:r>
        </a:p>
      </dsp:txBody>
      <dsp:txXfrm>
        <a:off x="29271" y="1437789"/>
        <a:ext cx="6165793" cy="541083"/>
      </dsp:txXfrm>
    </dsp:sp>
    <dsp:sp modelId="{7ED41A80-10DD-4484-91CC-3BFD338BC5C4}">
      <dsp:nvSpPr>
        <dsp:cNvPr id="0" name=""/>
        <dsp:cNvSpPr/>
      </dsp:nvSpPr>
      <dsp:spPr>
        <a:xfrm>
          <a:off x="0" y="2080143"/>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EDA</a:t>
          </a:r>
        </a:p>
      </dsp:txBody>
      <dsp:txXfrm>
        <a:off x="29271" y="2109414"/>
        <a:ext cx="6165793" cy="541083"/>
      </dsp:txXfrm>
    </dsp:sp>
    <dsp:sp modelId="{4B162BAB-8782-4FAC-84F2-AEE61625FECC}">
      <dsp:nvSpPr>
        <dsp:cNvPr id="0" name=""/>
        <dsp:cNvSpPr/>
      </dsp:nvSpPr>
      <dsp:spPr>
        <a:xfrm>
          <a:off x="0" y="2751768"/>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Data insights</a:t>
          </a:r>
        </a:p>
      </dsp:txBody>
      <dsp:txXfrm>
        <a:off x="29271" y="2781039"/>
        <a:ext cx="6165793" cy="541083"/>
      </dsp:txXfrm>
    </dsp:sp>
    <dsp:sp modelId="{3333C397-F0F8-4BE1-846D-EB972526237E}">
      <dsp:nvSpPr>
        <dsp:cNvPr id="0" name=""/>
        <dsp:cNvSpPr/>
      </dsp:nvSpPr>
      <dsp:spPr>
        <a:xfrm>
          <a:off x="0" y="3423393"/>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Model Comparison</a:t>
          </a:r>
        </a:p>
      </dsp:txBody>
      <dsp:txXfrm>
        <a:off x="29271" y="3452664"/>
        <a:ext cx="6165793" cy="541083"/>
      </dsp:txXfrm>
    </dsp:sp>
    <dsp:sp modelId="{31603772-1EE1-49C8-AEA8-A01809F917B3}">
      <dsp:nvSpPr>
        <dsp:cNvPr id="0" name=""/>
        <dsp:cNvSpPr/>
      </dsp:nvSpPr>
      <dsp:spPr>
        <a:xfrm>
          <a:off x="0" y="4095018"/>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Recommendation</a:t>
          </a:r>
        </a:p>
      </dsp:txBody>
      <dsp:txXfrm>
        <a:off x="29271" y="4124289"/>
        <a:ext cx="6165793" cy="541083"/>
      </dsp:txXfrm>
    </dsp:sp>
    <dsp:sp modelId="{EB6A8182-449E-4ECB-92A4-9E2BCD92BDE2}">
      <dsp:nvSpPr>
        <dsp:cNvPr id="0" name=""/>
        <dsp:cNvSpPr/>
      </dsp:nvSpPr>
      <dsp:spPr>
        <a:xfrm>
          <a:off x="0" y="4766642"/>
          <a:ext cx="6224335"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Future Scope</a:t>
          </a:r>
        </a:p>
      </dsp:txBody>
      <dsp:txXfrm>
        <a:off x="29271" y="4795913"/>
        <a:ext cx="6165793"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6E333-E166-4EC4-A635-C847ACFA6D77}">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D3CA92-134E-4404-B1CE-E1EC0CE5CFDF}">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Hybrid suits best for my recommendation engine because it address both the content as well as collaborative recommendation technique.</a:t>
          </a:r>
          <a:endParaRPr lang="en-US" sz="2900" kern="1200"/>
        </a:p>
      </dsp:txBody>
      <dsp:txXfrm>
        <a:off x="0" y="2703"/>
        <a:ext cx="6900512" cy="1843578"/>
      </dsp:txXfrm>
    </dsp:sp>
    <dsp:sp modelId="{F650F6BB-F70D-4A82-9734-52BFE1832944}">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A6DCA-89B9-447D-A685-13EBDA33D92F}">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dirty="0"/>
            <a:t>As per the research, Light FM library which works best with hybrid model and generate good quality recommendation.</a:t>
          </a:r>
          <a:endParaRPr lang="en-US" sz="2900" kern="1200" dirty="0"/>
        </a:p>
      </dsp:txBody>
      <dsp:txXfrm>
        <a:off x="0" y="1846281"/>
        <a:ext cx="6900512" cy="1843578"/>
      </dsp:txXfrm>
    </dsp:sp>
    <dsp:sp modelId="{46214093-B2D7-4520-8489-B5BBA1E3D3A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E4D09-35A2-40F1-B8BE-0577BA52A7EF}">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In player data set, we have player history, what game player purchased.</a:t>
          </a:r>
          <a:endParaRPr lang="en-US" sz="2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41E4E-D0A7-4F47-9716-F0B7079A2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66CDDB-914E-40FD-B0DA-C52B58645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142A03-8904-4889-81B5-5A87E2ECCE6B}"/>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5" name="Footer Placeholder 4">
            <a:extLst>
              <a:ext uri="{FF2B5EF4-FFF2-40B4-BE49-F238E27FC236}">
                <a16:creationId xmlns:a16="http://schemas.microsoft.com/office/drawing/2014/main" id="{C0D0A25F-3712-4423-B689-9C86B2BD37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DE3B16-4DEA-4FF4-A1AD-2FBE4429C385}"/>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1712308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75CB-E25B-4106-BAB2-02C3BC2424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3CC71A-3A3F-45F6-BFC7-87D614779E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87CE8C-CCD4-4659-AFBA-BCF120A9DF94}"/>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5" name="Footer Placeholder 4">
            <a:extLst>
              <a:ext uri="{FF2B5EF4-FFF2-40B4-BE49-F238E27FC236}">
                <a16:creationId xmlns:a16="http://schemas.microsoft.com/office/drawing/2014/main" id="{65BF6DC3-0666-4C32-8D6D-A053D547F6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50E65-7A5C-4498-989F-7909E2B95B18}"/>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130473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B84E7-22B6-4560-A107-300B3BD4B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BD038C-9BA8-4CC5-B3E9-DCC862A79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F7F83D-7D09-4462-8047-412B5C2C27C6}"/>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5" name="Footer Placeholder 4">
            <a:extLst>
              <a:ext uri="{FF2B5EF4-FFF2-40B4-BE49-F238E27FC236}">
                <a16:creationId xmlns:a16="http://schemas.microsoft.com/office/drawing/2014/main" id="{E4BFDFC3-9FCB-48C6-8E9F-C75B486A8B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EDBE06-5852-4211-A4DD-A5F905443A10}"/>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70106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093D-6D5C-4820-B9DE-EFA32317C8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086DCC-E774-4149-BB75-EAA5646F7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AEE3E0-3565-4C04-89C8-20C643F320D4}"/>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5" name="Footer Placeholder 4">
            <a:extLst>
              <a:ext uri="{FF2B5EF4-FFF2-40B4-BE49-F238E27FC236}">
                <a16:creationId xmlns:a16="http://schemas.microsoft.com/office/drawing/2014/main" id="{28483A46-3AB1-4DB3-AFFE-6367CFB9C7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3C9F18-69CF-4E2C-BAD6-C59062010726}"/>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197322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1B46-5E20-4304-B262-73B20C7CD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367760B-591F-4E00-A821-3D111EED0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127CD5-9751-4210-8F97-90379EC60E4F}"/>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5" name="Footer Placeholder 4">
            <a:extLst>
              <a:ext uri="{FF2B5EF4-FFF2-40B4-BE49-F238E27FC236}">
                <a16:creationId xmlns:a16="http://schemas.microsoft.com/office/drawing/2014/main" id="{D4CDDCDB-0073-4FAF-BB41-96D3941241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2338CC-1D2C-41A9-94A1-FA460C7093DA}"/>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299503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6F1D-112D-4B0D-987E-FD97FDF79C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805C8B-BBE5-405B-B557-362CCC8F6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DBB638-B8EC-48FE-BE22-D57213A3DA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51351E-1C6C-4767-9A86-D3E0AC02E926}"/>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6" name="Footer Placeholder 5">
            <a:extLst>
              <a:ext uri="{FF2B5EF4-FFF2-40B4-BE49-F238E27FC236}">
                <a16:creationId xmlns:a16="http://schemas.microsoft.com/office/drawing/2014/main" id="{7A9AE39F-60BA-401D-8F54-A42D466ABB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09AB2B-0D60-44C8-8C01-B2F9EA072ED5}"/>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319212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32E5-F630-4F38-935C-91D68D1881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4745B0-CA30-45D8-9FF6-1010F4CCE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86D031-749E-47D9-A427-D7FB21B0A5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2115C-F327-4874-A704-6E7B8C321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FEE0EB-9E4A-420E-ADCC-93ADEF57CD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5E9F505-D525-4455-BF86-8ACA4BA4BC90}"/>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8" name="Footer Placeholder 7">
            <a:extLst>
              <a:ext uri="{FF2B5EF4-FFF2-40B4-BE49-F238E27FC236}">
                <a16:creationId xmlns:a16="http://schemas.microsoft.com/office/drawing/2014/main" id="{4831C372-A2DA-4365-82E3-5C1BC4D0F8B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681DC09-E56A-43F9-BB38-D050081EF736}"/>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147395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B465-E115-4881-9DB5-97618F7C2D0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0563DE-CA8B-4E4E-B327-9CC6012B7173}"/>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4" name="Footer Placeholder 3">
            <a:extLst>
              <a:ext uri="{FF2B5EF4-FFF2-40B4-BE49-F238E27FC236}">
                <a16:creationId xmlns:a16="http://schemas.microsoft.com/office/drawing/2014/main" id="{AB5779AA-A7CB-4E16-AEAB-41240466CAC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CC10AF-D0B1-4657-85B0-A9DD415B63C4}"/>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206542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75E7E-218F-4D4F-8F77-54A96D73F5C0}"/>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3" name="Footer Placeholder 2">
            <a:extLst>
              <a:ext uri="{FF2B5EF4-FFF2-40B4-BE49-F238E27FC236}">
                <a16:creationId xmlns:a16="http://schemas.microsoft.com/office/drawing/2014/main" id="{6E79B04C-EAC9-4DA3-AA23-885636F89F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40AEC0-FA52-4453-8DC7-CA0D47ABDD66}"/>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243328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E818-9E49-406D-98C1-172D6AA69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841DD3E-978C-4468-B65B-EAA0663D9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6481F3-C483-4614-BF83-0C8A543EF6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BDC79-F27A-4F3D-B7D4-467C19B4C78A}"/>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6" name="Footer Placeholder 5">
            <a:extLst>
              <a:ext uri="{FF2B5EF4-FFF2-40B4-BE49-F238E27FC236}">
                <a16:creationId xmlns:a16="http://schemas.microsoft.com/office/drawing/2014/main" id="{EDB9E1F0-E7D0-4395-B66E-62C552707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F4A870-7D12-4409-96A1-A57A631E490D}"/>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277835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D352-32A6-457D-97B0-F5B5BDBA2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EAB131-0A1D-493C-AA48-7E4F55B08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54BD02-A9C1-4544-BBAE-E4DD9A00A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B284A-B47C-4683-8233-BCEFC13547D8}"/>
              </a:ext>
            </a:extLst>
          </p:cNvPr>
          <p:cNvSpPr>
            <a:spLocks noGrp="1"/>
          </p:cNvSpPr>
          <p:nvPr>
            <p:ph type="dt" sz="half" idx="10"/>
          </p:nvPr>
        </p:nvSpPr>
        <p:spPr/>
        <p:txBody>
          <a:bodyPr/>
          <a:lstStyle/>
          <a:p>
            <a:fld id="{900E1E61-193A-47BD-BBB7-BBB96E7F1179}" type="datetimeFigureOut">
              <a:rPr lang="en-GB" smtClean="0"/>
              <a:t>16/12/2021</a:t>
            </a:fld>
            <a:endParaRPr lang="en-GB"/>
          </a:p>
        </p:txBody>
      </p:sp>
      <p:sp>
        <p:nvSpPr>
          <p:cNvPr id="6" name="Footer Placeholder 5">
            <a:extLst>
              <a:ext uri="{FF2B5EF4-FFF2-40B4-BE49-F238E27FC236}">
                <a16:creationId xmlns:a16="http://schemas.microsoft.com/office/drawing/2014/main" id="{DE5E47A6-3E98-4230-B3B1-05FF3775B2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E6C2BF-DAE4-405C-9A2D-EE368F9D98EE}"/>
              </a:ext>
            </a:extLst>
          </p:cNvPr>
          <p:cNvSpPr>
            <a:spLocks noGrp="1"/>
          </p:cNvSpPr>
          <p:nvPr>
            <p:ph type="sldNum" sz="quarter" idx="12"/>
          </p:nvPr>
        </p:nvSpPr>
        <p:spPr/>
        <p:txBody>
          <a:bodyPr/>
          <a:lstStyle/>
          <a:p>
            <a:fld id="{568D8CF5-8754-435F-B95D-564B3D97A48A}" type="slidenum">
              <a:rPr lang="en-GB" smtClean="0"/>
              <a:t>‹#›</a:t>
            </a:fld>
            <a:endParaRPr lang="en-GB"/>
          </a:p>
        </p:txBody>
      </p:sp>
    </p:spTree>
    <p:extLst>
      <p:ext uri="{BB962C8B-B14F-4D97-AF65-F5344CB8AC3E}">
        <p14:creationId xmlns:p14="http://schemas.microsoft.com/office/powerpoint/2010/main" val="1745216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4980F3-B4CD-4335-8A5F-D6FF8F7A85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A98A43-CEEB-4691-B479-804F733EF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7DC54B-52BE-4DF4-A8DE-576CD177D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E1E61-193A-47BD-BBB7-BBB96E7F1179}" type="datetimeFigureOut">
              <a:rPr lang="en-GB" smtClean="0"/>
              <a:t>16/12/2021</a:t>
            </a:fld>
            <a:endParaRPr lang="en-GB"/>
          </a:p>
        </p:txBody>
      </p:sp>
      <p:sp>
        <p:nvSpPr>
          <p:cNvPr id="5" name="Footer Placeholder 4">
            <a:extLst>
              <a:ext uri="{FF2B5EF4-FFF2-40B4-BE49-F238E27FC236}">
                <a16:creationId xmlns:a16="http://schemas.microsoft.com/office/drawing/2014/main" id="{5D4B0672-8439-4AE7-BBBF-C1C4A67D9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6BA508F-D6F4-453A-A71E-E1A3838245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8CF5-8754-435F-B95D-564B3D97A48A}" type="slidenum">
              <a:rPr lang="en-GB" smtClean="0"/>
              <a:t>‹#›</a:t>
            </a:fld>
            <a:endParaRPr lang="en-GB"/>
          </a:p>
        </p:txBody>
      </p:sp>
    </p:spTree>
    <p:extLst>
      <p:ext uri="{BB962C8B-B14F-4D97-AF65-F5344CB8AC3E}">
        <p14:creationId xmlns:p14="http://schemas.microsoft.com/office/powerpoint/2010/main" val="285031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elcome to Steam">
            <a:extLst>
              <a:ext uri="{FF2B5EF4-FFF2-40B4-BE49-F238E27FC236}">
                <a16:creationId xmlns:a16="http://schemas.microsoft.com/office/drawing/2014/main" id="{68DC6BED-A12D-486E-A777-5D4DB3EE3C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 r="-1" b="-1"/>
          <a:stretch/>
        </p:blipFill>
        <p:spPr bwMode="auto">
          <a:xfrm>
            <a:off x="0" y="-7943"/>
            <a:ext cx="12191980" cy="6865943"/>
          </a:xfrm>
          <a:custGeom>
            <a:avLst/>
            <a:gdLst/>
            <a:ahLst/>
            <a:cxnLst/>
            <a:rect l="l" t="t" r="r" b="b"/>
            <a:pathLst>
              <a:path w="12192000" h="6857681">
                <a:moveTo>
                  <a:pt x="0" y="0"/>
                </a:moveTo>
                <a:lnTo>
                  <a:pt x="6033794" y="0"/>
                </a:lnTo>
                <a:lnTo>
                  <a:pt x="6104632" y="17448"/>
                </a:lnTo>
                <a:cubicBezTo>
                  <a:pt x="6167597" y="23966"/>
                  <a:pt x="6148747" y="27214"/>
                  <a:pt x="6198111" y="26888"/>
                </a:cubicBezTo>
                <a:cubicBezTo>
                  <a:pt x="6203032" y="26525"/>
                  <a:pt x="6212450" y="35708"/>
                  <a:pt x="6231511" y="33431"/>
                </a:cubicBezTo>
                <a:cubicBezTo>
                  <a:pt x="6261681" y="37362"/>
                  <a:pt x="6245025" y="48416"/>
                  <a:pt x="6283668" y="52056"/>
                </a:cubicBezTo>
                <a:cubicBezTo>
                  <a:pt x="6280095" y="55478"/>
                  <a:pt x="6317954" y="53783"/>
                  <a:pt x="6321602" y="65933"/>
                </a:cubicBezTo>
                <a:cubicBezTo>
                  <a:pt x="6338020" y="69803"/>
                  <a:pt x="6363241" y="73066"/>
                  <a:pt x="6382175" y="75274"/>
                </a:cubicBezTo>
                <a:cubicBezTo>
                  <a:pt x="6410543" y="81224"/>
                  <a:pt x="6424665" y="87641"/>
                  <a:pt x="6428857" y="91880"/>
                </a:cubicBezTo>
                <a:cubicBezTo>
                  <a:pt x="6457257" y="98611"/>
                  <a:pt x="6454186" y="99822"/>
                  <a:pt x="6491478" y="114104"/>
                </a:cubicBezTo>
                <a:cubicBezTo>
                  <a:pt x="6513363" y="108974"/>
                  <a:pt x="6532168" y="120070"/>
                  <a:pt x="6541328" y="130204"/>
                </a:cubicBezTo>
                <a:cubicBezTo>
                  <a:pt x="6566101" y="139804"/>
                  <a:pt x="6619910" y="162727"/>
                  <a:pt x="6655300" y="165762"/>
                </a:cubicBezTo>
                <a:cubicBezTo>
                  <a:pt x="6709422" y="165032"/>
                  <a:pt x="6694278" y="176304"/>
                  <a:pt x="6718357" y="184874"/>
                </a:cubicBezTo>
                <a:cubicBezTo>
                  <a:pt x="6737101" y="195527"/>
                  <a:pt x="6734493" y="186329"/>
                  <a:pt x="6754054" y="199796"/>
                </a:cubicBezTo>
                <a:lnTo>
                  <a:pt x="6790284" y="215417"/>
                </a:lnTo>
                <a:lnTo>
                  <a:pt x="6833979" y="239878"/>
                </a:lnTo>
                <a:lnTo>
                  <a:pt x="6843981" y="246602"/>
                </a:lnTo>
                <a:cubicBezTo>
                  <a:pt x="6849111" y="246626"/>
                  <a:pt x="6852366" y="247045"/>
                  <a:pt x="6854445" y="247782"/>
                </a:cubicBezTo>
                <a:cubicBezTo>
                  <a:pt x="6854496" y="247881"/>
                  <a:pt x="6854549" y="247980"/>
                  <a:pt x="6854600" y="248079"/>
                </a:cubicBezTo>
                <a:lnTo>
                  <a:pt x="6869364" y="251040"/>
                </a:lnTo>
                <a:cubicBezTo>
                  <a:pt x="6886479" y="251404"/>
                  <a:pt x="6920818" y="277370"/>
                  <a:pt x="6937072" y="276678"/>
                </a:cubicBezTo>
                <a:cubicBezTo>
                  <a:pt x="6944247" y="293133"/>
                  <a:pt x="6941053" y="265766"/>
                  <a:pt x="6968404" y="280704"/>
                </a:cubicBezTo>
                <a:cubicBezTo>
                  <a:pt x="6980596" y="282696"/>
                  <a:pt x="6985722" y="284716"/>
                  <a:pt x="6995938" y="286247"/>
                </a:cubicBezTo>
                <a:cubicBezTo>
                  <a:pt x="6996079" y="286667"/>
                  <a:pt x="7029560" y="289467"/>
                  <a:pt x="7029701" y="289887"/>
                </a:cubicBezTo>
                <a:lnTo>
                  <a:pt x="7054104" y="293980"/>
                </a:lnTo>
                <a:lnTo>
                  <a:pt x="7059678" y="296051"/>
                </a:lnTo>
                <a:lnTo>
                  <a:pt x="7092167" y="292851"/>
                </a:lnTo>
                <a:lnTo>
                  <a:pt x="7108387" y="292672"/>
                </a:lnTo>
                <a:lnTo>
                  <a:pt x="7114139" y="289579"/>
                </a:lnTo>
                <a:cubicBezTo>
                  <a:pt x="7119705" y="287930"/>
                  <a:pt x="7126840" y="287741"/>
                  <a:pt x="7137488" y="290860"/>
                </a:cubicBezTo>
                <a:lnTo>
                  <a:pt x="7139729" y="292153"/>
                </a:lnTo>
                <a:lnTo>
                  <a:pt x="7172532" y="286561"/>
                </a:lnTo>
                <a:cubicBezTo>
                  <a:pt x="7179544" y="284784"/>
                  <a:pt x="7207552" y="294171"/>
                  <a:pt x="7213458" y="290616"/>
                </a:cubicBezTo>
                <a:cubicBezTo>
                  <a:pt x="7269364" y="295457"/>
                  <a:pt x="7303569" y="278925"/>
                  <a:pt x="7371827" y="290351"/>
                </a:cubicBezTo>
                <a:cubicBezTo>
                  <a:pt x="7417519" y="294938"/>
                  <a:pt x="7443196" y="294841"/>
                  <a:pt x="7472683" y="298450"/>
                </a:cubicBezTo>
                <a:cubicBezTo>
                  <a:pt x="7502170" y="302059"/>
                  <a:pt x="7529752" y="308462"/>
                  <a:pt x="7548749" y="312007"/>
                </a:cubicBezTo>
                <a:cubicBezTo>
                  <a:pt x="7567746" y="315552"/>
                  <a:pt x="7562619" y="317217"/>
                  <a:pt x="7586664" y="319723"/>
                </a:cubicBezTo>
                <a:cubicBezTo>
                  <a:pt x="7610709" y="322229"/>
                  <a:pt x="7669675" y="320322"/>
                  <a:pt x="7693021" y="327043"/>
                </a:cubicBezTo>
                <a:cubicBezTo>
                  <a:pt x="7718238" y="326359"/>
                  <a:pt x="7721537" y="337391"/>
                  <a:pt x="7735314" y="336075"/>
                </a:cubicBezTo>
                <a:cubicBezTo>
                  <a:pt x="7806549" y="352546"/>
                  <a:pt x="7865892" y="349618"/>
                  <a:pt x="7952583" y="346950"/>
                </a:cubicBezTo>
                <a:cubicBezTo>
                  <a:pt x="8009730" y="351831"/>
                  <a:pt x="8008698" y="354607"/>
                  <a:pt x="8033745" y="357420"/>
                </a:cubicBezTo>
                <a:cubicBezTo>
                  <a:pt x="8041390" y="360247"/>
                  <a:pt x="8045181" y="350414"/>
                  <a:pt x="8052068" y="354306"/>
                </a:cubicBezTo>
                <a:lnTo>
                  <a:pt x="8087434" y="359505"/>
                </a:lnTo>
                <a:lnTo>
                  <a:pt x="8113399" y="369645"/>
                </a:lnTo>
                <a:lnTo>
                  <a:pt x="8137804" y="376078"/>
                </a:lnTo>
                <a:lnTo>
                  <a:pt x="8167138" y="378809"/>
                </a:lnTo>
                <a:cubicBezTo>
                  <a:pt x="8176124" y="381225"/>
                  <a:pt x="8176713" y="389019"/>
                  <a:pt x="8188557" y="388892"/>
                </a:cubicBezTo>
                <a:cubicBezTo>
                  <a:pt x="8224517" y="394064"/>
                  <a:pt x="8289287" y="398547"/>
                  <a:pt x="8338182" y="404244"/>
                </a:cubicBezTo>
                <a:cubicBezTo>
                  <a:pt x="8362404" y="400849"/>
                  <a:pt x="8397142" y="407351"/>
                  <a:pt x="8407187" y="417040"/>
                </a:cubicBezTo>
                <a:cubicBezTo>
                  <a:pt x="8419182" y="419735"/>
                  <a:pt x="8448098" y="419784"/>
                  <a:pt x="8459765" y="417876"/>
                </a:cubicBezTo>
                <a:cubicBezTo>
                  <a:pt x="8470121" y="418155"/>
                  <a:pt x="8471999" y="421843"/>
                  <a:pt x="8485759" y="423277"/>
                </a:cubicBezTo>
                <a:cubicBezTo>
                  <a:pt x="8500778" y="426656"/>
                  <a:pt x="8533354" y="442668"/>
                  <a:pt x="8547497" y="447675"/>
                </a:cubicBezTo>
                <a:cubicBezTo>
                  <a:pt x="8561640" y="452682"/>
                  <a:pt x="8547256" y="447497"/>
                  <a:pt x="8570615" y="453317"/>
                </a:cubicBezTo>
                <a:cubicBezTo>
                  <a:pt x="8578949" y="455301"/>
                  <a:pt x="8577204" y="463036"/>
                  <a:pt x="8595122" y="466725"/>
                </a:cubicBezTo>
                <a:cubicBezTo>
                  <a:pt x="8613041" y="470415"/>
                  <a:pt x="8653176" y="474680"/>
                  <a:pt x="8678126" y="475454"/>
                </a:cubicBezTo>
                <a:cubicBezTo>
                  <a:pt x="8706000" y="462935"/>
                  <a:pt x="8696233" y="479979"/>
                  <a:pt x="8747203" y="464224"/>
                </a:cubicBezTo>
                <a:cubicBezTo>
                  <a:pt x="8748514" y="466239"/>
                  <a:pt x="8769343" y="465372"/>
                  <a:pt x="8790692" y="466720"/>
                </a:cubicBezTo>
                <a:cubicBezTo>
                  <a:pt x="8812041" y="468068"/>
                  <a:pt x="8857501" y="479363"/>
                  <a:pt x="8875298" y="472310"/>
                </a:cubicBezTo>
                <a:lnTo>
                  <a:pt x="9032306" y="471571"/>
                </a:lnTo>
                <a:lnTo>
                  <a:pt x="9122435" y="483407"/>
                </a:lnTo>
                <a:cubicBezTo>
                  <a:pt x="9153775" y="485302"/>
                  <a:pt x="9159039" y="493942"/>
                  <a:pt x="9179171" y="490552"/>
                </a:cubicBezTo>
                <a:cubicBezTo>
                  <a:pt x="9213108" y="492737"/>
                  <a:pt x="9191622" y="508779"/>
                  <a:pt x="9230778" y="495862"/>
                </a:cubicBezTo>
                <a:cubicBezTo>
                  <a:pt x="9220076" y="509598"/>
                  <a:pt x="9249178" y="492136"/>
                  <a:pt x="9269314" y="503195"/>
                </a:cubicBezTo>
                <a:cubicBezTo>
                  <a:pt x="9297556" y="495041"/>
                  <a:pt x="9326591" y="505312"/>
                  <a:pt x="9343734" y="506508"/>
                </a:cubicBezTo>
                <a:cubicBezTo>
                  <a:pt x="9360877" y="507704"/>
                  <a:pt x="9347612" y="511465"/>
                  <a:pt x="9372172" y="510372"/>
                </a:cubicBezTo>
                <a:lnTo>
                  <a:pt x="9406856" y="515908"/>
                </a:lnTo>
                <a:cubicBezTo>
                  <a:pt x="9405045" y="511337"/>
                  <a:pt x="9410063" y="512684"/>
                  <a:pt x="9423824" y="513399"/>
                </a:cubicBezTo>
                <a:lnTo>
                  <a:pt x="9460782" y="509325"/>
                </a:lnTo>
                <a:lnTo>
                  <a:pt x="9486144" y="513434"/>
                </a:lnTo>
                <a:cubicBezTo>
                  <a:pt x="9489544" y="513295"/>
                  <a:pt x="9513720" y="508821"/>
                  <a:pt x="9513235" y="505310"/>
                </a:cubicBezTo>
                <a:cubicBezTo>
                  <a:pt x="9539685" y="520038"/>
                  <a:pt x="9542332" y="510786"/>
                  <a:pt x="9569455" y="507032"/>
                </a:cubicBezTo>
                <a:cubicBezTo>
                  <a:pt x="9592710" y="508415"/>
                  <a:pt x="9572665" y="508880"/>
                  <a:pt x="9628861" y="510620"/>
                </a:cubicBezTo>
                <a:cubicBezTo>
                  <a:pt x="9650737" y="526789"/>
                  <a:pt x="9635011" y="498901"/>
                  <a:pt x="9677951" y="521543"/>
                </a:cubicBezTo>
                <a:cubicBezTo>
                  <a:pt x="9680053" y="519778"/>
                  <a:pt x="9706563" y="521397"/>
                  <a:pt x="9720438" y="523172"/>
                </a:cubicBezTo>
                <a:cubicBezTo>
                  <a:pt x="9734313" y="524947"/>
                  <a:pt x="9746849" y="522784"/>
                  <a:pt x="9761204" y="532196"/>
                </a:cubicBezTo>
                <a:cubicBezTo>
                  <a:pt x="9771692" y="535091"/>
                  <a:pt x="9752949" y="530854"/>
                  <a:pt x="9785747" y="535781"/>
                </a:cubicBezTo>
                <a:cubicBezTo>
                  <a:pt x="9818545" y="540708"/>
                  <a:pt x="9925449" y="557390"/>
                  <a:pt x="9957993" y="561756"/>
                </a:cubicBezTo>
                <a:cubicBezTo>
                  <a:pt x="9990537" y="566122"/>
                  <a:pt x="9967648" y="568686"/>
                  <a:pt x="9981009" y="569119"/>
                </a:cubicBezTo>
                <a:cubicBezTo>
                  <a:pt x="9994370" y="569552"/>
                  <a:pt x="10023139" y="562486"/>
                  <a:pt x="10038159" y="564356"/>
                </a:cubicBezTo>
                <a:cubicBezTo>
                  <a:pt x="10057015" y="566262"/>
                  <a:pt x="10059811" y="573563"/>
                  <a:pt x="10071129" y="573194"/>
                </a:cubicBezTo>
                <a:cubicBezTo>
                  <a:pt x="10081593" y="562977"/>
                  <a:pt x="10092704" y="563090"/>
                  <a:pt x="10110830" y="569286"/>
                </a:cubicBezTo>
                <a:cubicBezTo>
                  <a:pt x="10144643" y="572070"/>
                  <a:pt x="10144670" y="561560"/>
                  <a:pt x="10177323" y="563075"/>
                </a:cubicBezTo>
                <a:cubicBezTo>
                  <a:pt x="10191652" y="562496"/>
                  <a:pt x="10199318" y="565790"/>
                  <a:pt x="10223224" y="562516"/>
                </a:cubicBezTo>
                <a:cubicBezTo>
                  <a:pt x="10240245" y="563214"/>
                  <a:pt x="10274444" y="564970"/>
                  <a:pt x="10297489" y="554688"/>
                </a:cubicBezTo>
                <a:cubicBezTo>
                  <a:pt x="10322484" y="553379"/>
                  <a:pt x="10304332" y="552915"/>
                  <a:pt x="10331612" y="555505"/>
                </a:cubicBezTo>
                <a:cubicBezTo>
                  <a:pt x="10364938" y="556023"/>
                  <a:pt x="10378810" y="549792"/>
                  <a:pt x="10398068" y="551274"/>
                </a:cubicBezTo>
                <a:cubicBezTo>
                  <a:pt x="10410608" y="547019"/>
                  <a:pt x="10396406" y="552090"/>
                  <a:pt x="10444604" y="546749"/>
                </a:cubicBezTo>
                <a:cubicBezTo>
                  <a:pt x="10463706" y="556208"/>
                  <a:pt x="10480046" y="543272"/>
                  <a:pt x="10496391" y="545310"/>
                </a:cubicBezTo>
                <a:cubicBezTo>
                  <a:pt x="10522313" y="544276"/>
                  <a:pt x="10586025" y="544389"/>
                  <a:pt x="10609659" y="542925"/>
                </a:cubicBezTo>
                <a:cubicBezTo>
                  <a:pt x="10633293" y="541461"/>
                  <a:pt x="10608137" y="539280"/>
                  <a:pt x="10638198" y="536528"/>
                </a:cubicBezTo>
                <a:cubicBezTo>
                  <a:pt x="10693566" y="548777"/>
                  <a:pt x="10724464" y="526732"/>
                  <a:pt x="10780502" y="524034"/>
                </a:cubicBezTo>
                <a:cubicBezTo>
                  <a:pt x="10814519" y="506962"/>
                  <a:pt x="10838626" y="524696"/>
                  <a:pt x="10875821" y="511631"/>
                </a:cubicBezTo>
                <a:cubicBezTo>
                  <a:pt x="10900992" y="507636"/>
                  <a:pt x="10904648" y="511453"/>
                  <a:pt x="10918825" y="509588"/>
                </a:cubicBezTo>
                <a:cubicBezTo>
                  <a:pt x="10933002" y="507723"/>
                  <a:pt x="10948992" y="503227"/>
                  <a:pt x="10960884" y="500440"/>
                </a:cubicBezTo>
                <a:cubicBezTo>
                  <a:pt x="10967249" y="504078"/>
                  <a:pt x="11016720" y="497668"/>
                  <a:pt x="11015578" y="492864"/>
                </a:cubicBezTo>
                <a:cubicBezTo>
                  <a:pt x="11022928" y="494510"/>
                  <a:pt x="11043247" y="500882"/>
                  <a:pt x="11045541" y="493276"/>
                </a:cubicBezTo>
                <a:cubicBezTo>
                  <a:pt x="11083069" y="493195"/>
                  <a:pt x="11104152" y="492128"/>
                  <a:pt x="11136980" y="502266"/>
                </a:cubicBezTo>
                <a:cubicBezTo>
                  <a:pt x="11160311" y="506043"/>
                  <a:pt x="11144016" y="504016"/>
                  <a:pt x="11158537" y="506413"/>
                </a:cubicBezTo>
                <a:cubicBezTo>
                  <a:pt x="11173058" y="508810"/>
                  <a:pt x="11197248" y="504516"/>
                  <a:pt x="11220930" y="503946"/>
                </a:cubicBezTo>
                <a:cubicBezTo>
                  <a:pt x="11244941" y="504078"/>
                  <a:pt x="11272916" y="508160"/>
                  <a:pt x="11290697" y="509588"/>
                </a:cubicBezTo>
                <a:cubicBezTo>
                  <a:pt x="11308478" y="511016"/>
                  <a:pt x="11312720" y="510673"/>
                  <a:pt x="11327615" y="512515"/>
                </a:cubicBezTo>
                <a:cubicBezTo>
                  <a:pt x="11352471" y="509065"/>
                  <a:pt x="11373358" y="510883"/>
                  <a:pt x="11391973" y="518258"/>
                </a:cubicBezTo>
                <a:cubicBezTo>
                  <a:pt x="11406458" y="520151"/>
                  <a:pt x="11399034" y="524460"/>
                  <a:pt x="11409760" y="526257"/>
                </a:cubicBezTo>
                <a:cubicBezTo>
                  <a:pt x="11420486" y="528054"/>
                  <a:pt x="11427325" y="519930"/>
                  <a:pt x="11456330" y="521896"/>
                </a:cubicBezTo>
                <a:cubicBezTo>
                  <a:pt x="11466649" y="522293"/>
                  <a:pt x="11466304" y="529914"/>
                  <a:pt x="11488341" y="531019"/>
                </a:cubicBezTo>
                <a:cubicBezTo>
                  <a:pt x="11510378" y="532124"/>
                  <a:pt x="11598983" y="536881"/>
                  <a:pt x="11631415" y="538053"/>
                </a:cubicBezTo>
                <a:cubicBezTo>
                  <a:pt x="11663847" y="539225"/>
                  <a:pt x="11650717" y="536007"/>
                  <a:pt x="11666264" y="535672"/>
                </a:cubicBezTo>
                <a:cubicBezTo>
                  <a:pt x="11681811" y="535337"/>
                  <a:pt x="11700204" y="526934"/>
                  <a:pt x="11724698" y="536041"/>
                </a:cubicBezTo>
                <a:cubicBezTo>
                  <a:pt x="11743020" y="531196"/>
                  <a:pt x="11743491" y="542315"/>
                  <a:pt x="11763807" y="545183"/>
                </a:cubicBezTo>
                <a:cubicBezTo>
                  <a:pt x="11775016" y="549241"/>
                  <a:pt x="11789046" y="548064"/>
                  <a:pt x="11798300" y="550863"/>
                </a:cubicBezTo>
                <a:cubicBezTo>
                  <a:pt x="11807554" y="553662"/>
                  <a:pt x="11814870" y="554166"/>
                  <a:pt x="11821716" y="557213"/>
                </a:cubicBezTo>
                <a:cubicBezTo>
                  <a:pt x="11828562" y="560260"/>
                  <a:pt x="11830643" y="566367"/>
                  <a:pt x="11839374" y="569145"/>
                </a:cubicBezTo>
                <a:cubicBezTo>
                  <a:pt x="11848105" y="571923"/>
                  <a:pt x="11861759" y="576813"/>
                  <a:pt x="11871722" y="578644"/>
                </a:cubicBezTo>
                <a:cubicBezTo>
                  <a:pt x="11881685" y="580475"/>
                  <a:pt x="11880173" y="577641"/>
                  <a:pt x="11899154" y="580133"/>
                </a:cubicBezTo>
                <a:cubicBezTo>
                  <a:pt x="11930093" y="585454"/>
                  <a:pt x="11957956" y="589309"/>
                  <a:pt x="11992753" y="588833"/>
                </a:cubicBezTo>
                <a:cubicBezTo>
                  <a:pt x="11999276" y="598540"/>
                  <a:pt x="12009663" y="594134"/>
                  <a:pt x="12023554" y="588997"/>
                </a:cubicBezTo>
                <a:cubicBezTo>
                  <a:pt x="12049522" y="596077"/>
                  <a:pt x="12093380" y="601562"/>
                  <a:pt x="12137802" y="617391"/>
                </a:cubicBezTo>
                <a:cubicBezTo>
                  <a:pt x="12156710" y="627093"/>
                  <a:pt x="12160884" y="628759"/>
                  <a:pt x="12174434" y="631430"/>
                </a:cubicBezTo>
                <a:lnTo>
                  <a:pt x="12192000" y="634770"/>
                </a:lnTo>
                <a:lnTo>
                  <a:pt x="12192000" y="6857681"/>
                </a:lnTo>
                <a:lnTo>
                  <a:pt x="9979612" y="6857681"/>
                </a:lnTo>
                <a:lnTo>
                  <a:pt x="9971269" y="6854457"/>
                </a:lnTo>
                <a:cubicBezTo>
                  <a:pt x="9959912" y="6851181"/>
                  <a:pt x="9949163" y="6849764"/>
                  <a:pt x="9939502" y="6851921"/>
                </a:cubicBezTo>
                <a:cubicBezTo>
                  <a:pt x="9891606" y="6835635"/>
                  <a:pt x="9864404" y="6844006"/>
                  <a:pt x="9834453" y="6832151"/>
                </a:cubicBezTo>
                <a:cubicBezTo>
                  <a:pt x="9804501" y="6820296"/>
                  <a:pt x="9801374" y="6798259"/>
                  <a:pt x="9759795" y="6780787"/>
                </a:cubicBezTo>
                <a:cubicBezTo>
                  <a:pt x="9718217" y="6763314"/>
                  <a:pt x="9629817" y="6740362"/>
                  <a:pt x="9584980" y="6727313"/>
                </a:cubicBezTo>
                <a:cubicBezTo>
                  <a:pt x="9546420" y="6722010"/>
                  <a:pt x="9530408" y="6725469"/>
                  <a:pt x="9490770" y="6702489"/>
                </a:cubicBezTo>
                <a:cubicBezTo>
                  <a:pt x="9443320" y="6701025"/>
                  <a:pt x="9424336" y="6690023"/>
                  <a:pt x="9380405" y="6676541"/>
                </a:cubicBezTo>
                <a:cubicBezTo>
                  <a:pt x="9335978" y="6675243"/>
                  <a:pt x="9297645" y="6680915"/>
                  <a:pt x="9259939" y="6674414"/>
                </a:cubicBezTo>
                <a:cubicBezTo>
                  <a:pt x="9244772" y="6679394"/>
                  <a:pt x="9230416" y="6681084"/>
                  <a:pt x="9216296" y="6672209"/>
                </a:cubicBezTo>
                <a:cubicBezTo>
                  <a:pt x="9174886" y="6673387"/>
                  <a:pt x="9165078" y="6684906"/>
                  <a:pt x="9138624" y="6674601"/>
                </a:cubicBezTo>
                <a:cubicBezTo>
                  <a:pt x="9108454" y="6672027"/>
                  <a:pt x="9060163" y="6657862"/>
                  <a:pt x="9035273" y="6656766"/>
                </a:cubicBezTo>
                <a:cubicBezTo>
                  <a:pt x="9043993" y="6670577"/>
                  <a:pt x="8988276" y="6655711"/>
                  <a:pt x="8989286" y="6668016"/>
                </a:cubicBezTo>
                <a:cubicBezTo>
                  <a:pt x="8965548" y="6651220"/>
                  <a:pt x="8960144" y="6673151"/>
                  <a:pt x="8932387" y="6668707"/>
                </a:cubicBezTo>
                <a:cubicBezTo>
                  <a:pt x="8918435" y="6662528"/>
                  <a:pt x="8909159" y="6661716"/>
                  <a:pt x="8898375" y="6669282"/>
                </a:cubicBezTo>
                <a:cubicBezTo>
                  <a:pt x="8833747" y="6639096"/>
                  <a:pt x="8863155" y="6669089"/>
                  <a:pt x="8806495" y="6658618"/>
                </a:cubicBezTo>
                <a:cubicBezTo>
                  <a:pt x="8757168" y="6647242"/>
                  <a:pt x="8702613" y="6640665"/>
                  <a:pt x="8650927" y="6611139"/>
                </a:cubicBezTo>
                <a:cubicBezTo>
                  <a:pt x="8640770" y="6602610"/>
                  <a:pt x="8619775" y="6599998"/>
                  <a:pt x="8604033" y="6605300"/>
                </a:cubicBezTo>
                <a:cubicBezTo>
                  <a:pt x="8601324" y="6606213"/>
                  <a:pt x="8598878" y="6607331"/>
                  <a:pt x="8596767" y="6608618"/>
                </a:cubicBezTo>
                <a:cubicBezTo>
                  <a:pt x="8565299" y="6587556"/>
                  <a:pt x="8548876" y="6598771"/>
                  <a:pt x="8533762" y="6584302"/>
                </a:cubicBezTo>
                <a:cubicBezTo>
                  <a:pt x="8487059" y="6579247"/>
                  <a:pt x="8451683" y="6594395"/>
                  <a:pt x="8437660" y="6581725"/>
                </a:cubicBezTo>
                <a:cubicBezTo>
                  <a:pt x="8414209" y="6582991"/>
                  <a:pt x="8383722" y="6598678"/>
                  <a:pt x="8364494" y="6585073"/>
                </a:cubicBezTo>
                <a:cubicBezTo>
                  <a:pt x="8363342" y="6596536"/>
                  <a:pt x="8336540" y="6576888"/>
                  <a:pt x="8323751" y="6584665"/>
                </a:cubicBezTo>
                <a:cubicBezTo>
                  <a:pt x="8314841" y="6591411"/>
                  <a:pt x="8304634" y="6587022"/>
                  <a:pt x="8293791" y="6586903"/>
                </a:cubicBezTo>
                <a:cubicBezTo>
                  <a:pt x="8280721" y="6592424"/>
                  <a:pt x="8232642" y="6585021"/>
                  <a:pt x="8219223" y="6578961"/>
                </a:cubicBezTo>
                <a:cubicBezTo>
                  <a:pt x="8185638" y="6557431"/>
                  <a:pt x="8123924" y="6576522"/>
                  <a:pt x="8096330" y="6560092"/>
                </a:cubicBezTo>
                <a:cubicBezTo>
                  <a:pt x="8087121" y="6557869"/>
                  <a:pt x="8078422" y="6557144"/>
                  <a:pt x="8070086" y="6557355"/>
                </a:cubicBezTo>
                <a:lnTo>
                  <a:pt x="8047207" y="6560092"/>
                </a:lnTo>
                <a:lnTo>
                  <a:pt x="8041620" y="6565163"/>
                </a:lnTo>
                <a:lnTo>
                  <a:pt x="8027134" y="6564473"/>
                </a:lnTo>
                <a:lnTo>
                  <a:pt x="8023214" y="6565355"/>
                </a:lnTo>
                <a:cubicBezTo>
                  <a:pt x="8015729" y="6567060"/>
                  <a:pt x="8008307" y="6568574"/>
                  <a:pt x="8000801" y="6569339"/>
                </a:cubicBezTo>
                <a:cubicBezTo>
                  <a:pt x="8005606" y="6544751"/>
                  <a:pt x="7937754" y="6571777"/>
                  <a:pt x="7954618" y="6551428"/>
                </a:cubicBezTo>
                <a:cubicBezTo>
                  <a:pt x="7914215" y="6551344"/>
                  <a:pt x="7940865" y="6531998"/>
                  <a:pt x="7896427" y="6551123"/>
                </a:cubicBezTo>
                <a:lnTo>
                  <a:pt x="7643090" y="6532163"/>
                </a:lnTo>
                <a:cubicBezTo>
                  <a:pt x="7673996" y="6576436"/>
                  <a:pt x="7562550" y="6494154"/>
                  <a:pt x="7553164" y="6525457"/>
                </a:cubicBezTo>
                <a:cubicBezTo>
                  <a:pt x="7546247" y="6496957"/>
                  <a:pt x="7465610" y="6497391"/>
                  <a:pt x="7421154" y="6476273"/>
                </a:cubicBezTo>
                <a:cubicBezTo>
                  <a:pt x="7361551" y="6472649"/>
                  <a:pt x="7315144" y="6450550"/>
                  <a:pt x="7255968" y="6462166"/>
                </a:cubicBezTo>
                <a:cubicBezTo>
                  <a:pt x="7253251" y="6458417"/>
                  <a:pt x="7249451" y="6455333"/>
                  <a:pt x="7244911" y="6452730"/>
                </a:cubicBezTo>
                <a:lnTo>
                  <a:pt x="7230265" y="6446549"/>
                </a:lnTo>
                <a:lnTo>
                  <a:pt x="7227815" y="6447125"/>
                </a:lnTo>
                <a:cubicBezTo>
                  <a:pt x="7217801" y="6447570"/>
                  <a:pt x="7212312" y="6446146"/>
                  <a:pt x="7208840" y="6443899"/>
                </a:cubicBezTo>
                <a:lnTo>
                  <a:pt x="7205995" y="6440529"/>
                </a:lnTo>
                <a:lnTo>
                  <a:pt x="7193384" y="6437481"/>
                </a:lnTo>
                <a:lnTo>
                  <a:pt x="7169652" y="6429226"/>
                </a:lnTo>
                <a:lnTo>
                  <a:pt x="7164173" y="6429791"/>
                </a:lnTo>
                <a:lnTo>
                  <a:pt x="7126763" y="6420626"/>
                </a:lnTo>
                <a:lnTo>
                  <a:pt x="7125753" y="6421501"/>
                </a:lnTo>
                <a:cubicBezTo>
                  <a:pt x="7122639" y="6423254"/>
                  <a:pt x="7118733" y="6424154"/>
                  <a:pt x="7113057" y="6423293"/>
                </a:cubicBezTo>
                <a:cubicBezTo>
                  <a:pt x="7114552" y="6439288"/>
                  <a:pt x="7106783" y="6428384"/>
                  <a:pt x="7089914" y="6424434"/>
                </a:cubicBezTo>
                <a:cubicBezTo>
                  <a:pt x="7088470" y="6448394"/>
                  <a:pt x="7044915" y="6428308"/>
                  <a:pt x="7030458" y="6439456"/>
                </a:cubicBezTo>
                <a:cubicBezTo>
                  <a:pt x="7018098" y="6436014"/>
                  <a:pt x="7005002" y="6432811"/>
                  <a:pt x="6991398" y="6430012"/>
                </a:cubicBezTo>
                <a:lnTo>
                  <a:pt x="6983250" y="6428652"/>
                </a:lnTo>
                <a:lnTo>
                  <a:pt x="6982969" y="6428851"/>
                </a:lnTo>
                <a:cubicBezTo>
                  <a:pt x="6980946" y="6429033"/>
                  <a:pt x="6978171" y="6428766"/>
                  <a:pt x="6974140" y="6427864"/>
                </a:cubicBezTo>
                <a:lnTo>
                  <a:pt x="6968396" y="6426177"/>
                </a:lnTo>
                <a:lnTo>
                  <a:pt x="6952590" y="6423541"/>
                </a:lnTo>
                <a:lnTo>
                  <a:pt x="6946361" y="6424122"/>
                </a:lnTo>
                <a:lnTo>
                  <a:pt x="6942752" y="6426497"/>
                </a:lnTo>
                <a:lnTo>
                  <a:pt x="6941472" y="6425953"/>
                </a:lnTo>
                <a:cubicBezTo>
                  <a:pt x="6933258" y="6419432"/>
                  <a:pt x="6934084" y="6412085"/>
                  <a:pt x="6907932" y="6428597"/>
                </a:cubicBezTo>
                <a:cubicBezTo>
                  <a:pt x="6887113" y="6416820"/>
                  <a:pt x="6874835" y="6427475"/>
                  <a:pt x="6837100" y="6425985"/>
                </a:cubicBezTo>
                <a:cubicBezTo>
                  <a:pt x="6826990" y="6416391"/>
                  <a:pt x="6813527" y="6417132"/>
                  <a:pt x="6798354" y="6421041"/>
                </a:cubicBezTo>
                <a:cubicBezTo>
                  <a:pt x="6766250" y="6412267"/>
                  <a:pt x="6729955" y="6415375"/>
                  <a:pt x="6690235" y="6411268"/>
                </a:cubicBezTo>
                <a:cubicBezTo>
                  <a:pt x="6654585" y="6395260"/>
                  <a:pt x="6622599" y="6408785"/>
                  <a:pt x="6580197" y="6404322"/>
                </a:cubicBezTo>
                <a:cubicBezTo>
                  <a:pt x="6554864" y="6382418"/>
                  <a:pt x="6541862" y="6413854"/>
                  <a:pt x="6516748" y="6416928"/>
                </a:cubicBezTo>
                <a:lnTo>
                  <a:pt x="6510427" y="6416567"/>
                </a:lnTo>
                <a:lnTo>
                  <a:pt x="6496409" y="6411723"/>
                </a:lnTo>
                <a:lnTo>
                  <a:pt x="6491671" y="6409264"/>
                </a:lnTo>
                <a:cubicBezTo>
                  <a:pt x="6488210" y="6407807"/>
                  <a:pt x="6485652" y="6407144"/>
                  <a:pt x="6483603" y="6407023"/>
                </a:cubicBezTo>
                <a:lnTo>
                  <a:pt x="6483235" y="6407169"/>
                </a:lnTo>
                <a:lnTo>
                  <a:pt x="6476007" y="6404672"/>
                </a:lnTo>
                <a:cubicBezTo>
                  <a:pt x="6464202" y="6399995"/>
                  <a:pt x="6453088" y="6395002"/>
                  <a:pt x="6442802" y="6389891"/>
                </a:cubicBezTo>
                <a:cubicBezTo>
                  <a:pt x="6423332" y="6398448"/>
                  <a:pt x="6390988" y="6372810"/>
                  <a:pt x="6377838" y="6395551"/>
                </a:cubicBezTo>
                <a:cubicBezTo>
                  <a:pt x="6363436" y="6389290"/>
                  <a:pt x="6361258" y="6377704"/>
                  <a:pt x="6354860" y="6393247"/>
                </a:cubicBezTo>
                <a:cubicBezTo>
                  <a:pt x="6349784" y="6391587"/>
                  <a:pt x="6345558" y="6391878"/>
                  <a:pt x="6341683" y="6393098"/>
                </a:cubicBezTo>
                <a:lnTo>
                  <a:pt x="6340276" y="6393789"/>
                </a:lnTo>
                <a:lnTo>
                  <a:pt x="6308531" y="6379516"/>
                </a:lnTo>
                <a:lnTo>
                  <a:pt x="6302948" y="6379253"/>
                </a:lnTo>
                <a:cubicBezTo>
                  <a:pt x="6248814" y="6382108"/>
                  <a:pt x="6205926" y="6362006"/>
                  <a:pt x="6140607" y="6334265"/>
                </a:cubicBezTo>
                <a:cubicBezTo>
                  <a:pt x="6137487" y="6331108"/>
                  <a:pt x="6051161" y="6339116"/>
                  <a:pt x="6050365" y="6335126"/>
                </a:cubicBezTo>
                <a:cubicBezTo>
                  <a:pt x="6006576" y="6331181"/>
                  <a:pt x="6035144" y="6327580"/>
                  <a:pt x="5978838" y="6322018"/>
                </a:cubicBezTo>
                <a:cubicBezTo>
                  <a:pt x="5962530" y="6314338"/>
                  <a:pt x="5894920" y="6289616"/>
                  <a:pt x="5897645" y="6301654"/>
                </a:cubicBezTo>
                <a:lnTo>
                  <a:pt x="5796158" y="6279213"/>
                </a:lnTo>
                <a:lnTo>
                  <a:pt x="5664797" y="6258481"/>
                </a:lnTo>
                <a:lnTo>
                  <a:pt x="5558293" y="6242384"/>
                </a:lnTo>
                <a:lnTo>
                  <a:pt x="5549921" y="6243309"/>
                </a:lnTo>
                <a:lnTo>
                  <a:pt x="5528450" y="6240218"/>
                </a:lnTo>
                <a:lnTo>
                  <a:pt x="5520604" y="6238128"/>
                </a:lnTo>
                <a:cubicBezTo>
                  <a:pt x="5515114" y="6237034"/>
                  <a:pt x="5511354" y="6236750"/>
                  <a:pt x="5508634" y="6237043"/>
                </a:cubicBezTo>
                <a:lnTo>
                  <a:pt x="5508268" y="6237311"/>
                </a:lnTo>
                <a:lnTo>
                  <a:pt x="5497199" y="6235718"/>
                </a:lnTo>
                <a:cubicBezTo>
                  <a:pt x="5478687" y="6232353"/>
                  <a:pt x="5460838" y="6228438"/>
                  <a:pt x="5443971" y="6224189"/>
                </a:cubicBezTo>
                <a:cubicBezTo>
                  <a:pt x="5425088" y="6239333"/>
                  <a:pt x="5365198" y="6213813"/>
                  <a:pt x="5364587" y="6245607"/>
                </a:cubicBezTo>
                <a:cubicBezTo>
                  <a:pt x="5341603" y="6240798"/>
                  <a:pt x="5330518" y="6226543"/>
                  <a:pt x="5333425" y="6247706"/>
                </a:cubicBezTo>
                <a:cubicBezTo>
                  <a:pt x="5325718" y="6246708"/>
                  <a:pt x="5320498" y="6247999"/>
                  <a:pt x="5316391" y="6250403"/>
                </a:cubicBezTo>
                <a:lnTo>
                  <a:pt x="5315083" y="6251588"/>
                </a:lnTo>
                <a:lnTo>
                  <a:pt x="5264093" y="6240388"/>
                </a:lnTo>
                <a:lnTo>
                  <a:pt x="5256734" y="6241276"/>
                </a:lnTo>
                <a:lnTo>
                  <a:pt x="5224251" y="6230935"/>
                </a:lnTo>
                <a:lnTo>
                  <a:pt x="5207068" y="6227214"/>
                </a:lnTo>
                <a:lnTo>
                  <a:pt x="5203042" y="6222819"/>
                </a:lnTo>
                <a:lnTo>
                  <a:pt x="5013633" y="6212104"/>
                </a:lnTo>
                <a:cubicBezTo>
                  <a:pt x="5007363" y="6208771"/>
                  <a:pt x="4867451" y="6189553"/>
                  <a:pt x="4863573" y="6184654"/>
                </a:cubicBezTo>
                <a:lnTo>
                  <a:pt x="4651416" y="6166539"/>
                </a:lnTo>
                <a:cubicBezTo>
                  <a:pt x="4624977" y="6160344"/>
                  <a:pt x="4469364" y="6128170"/>
                  <a:pt x="4481486" y="6142882"/>
                </a:cubicBezTo>
                <a:cubicBezTo>
                  <a:pt x="4405439" y="6106748"/>
                  <a:pt x="4365783" y="6101727"/>
                  <a:pt x="4269331" y="6098123"/>
                </a:cubicBezTo>
                <a:cubicBezTo>
                  <a:pt x="4210440" y="6124597"/>
                  <a:pt x="4245321" y="6098279"/>
                  <a:pt x="4190801" y="6099192"/>
                </a:cubicBezTo>
                <a:cubicBezTo>
                  <a:pt x="4212420" y="6071793"/>
                  <a:pt x="4151268" y="6084104"/>
                  <a:pt x="4127486" y="6076624"/>
                </a:cubicBezTo>
                <a:cubicBezTo>
                  <a:pt x="4117403" y="6077826"/>
                  <a:pt x="4107474" y="6080022"/>
                  <a:pt x="4097468" y="6082472"/>
                </a:cubicBezTo>
                <a:lnTo>
                  <a:pt x="4092230" y="6083737"/>
                </a:lnTo>
                <a:lnTo>
                  <a:pt x="4072646" y="6083192"/>
                </a:lnTo>
                <a:lnTo>
                  <a:pt x="4065392" y="6090055"/>
                </a:lnTo>
                <a:lnTo>
                  <a:pt x="4034674" y="6094262"/>
                </a:lnTo>
                <a:cubicBezTo>
                  <a:pt x="4023438" y="6094753"/>
                  <a:pt x="4011659" y="6094013"/>
                  <a:pt x="3999109" y="6091300"/>
                </a:cubicBezTo>
                <a:cubicBezTo>
                  <a:pt x="3960965" y="6070220"/>
                  <a:pt x="3878759" y="6097089"/>
                  <a:pt x="3832245" y="6069403"/>
                </a:cubicBezTo>
                <a:cubicBezTo>
                  <a:pt x="3780875" y="6064935"/>
                  <a:pt x="3723613" y="6065226"/>
                  <a:pt x="3690889" y="6064489"/>
                </a:cubicBezTo>
                <a:cubicBezTo>
                  <a:pt x="3674068" y="6075123"/>
                  <a:pt x="3636813" y="6049759"/>
                  <a:pt x="3635899" y="6064980"/>
                </a:cubicBezTo>
                <a:lnTo>
                  <a:pt x="3620576" y="6070271"/>
                </a:lnTo>
                <a:lnTo>
                  <a:pt x="3604087" y="6064439"/>
                </a:lnTo>
                <a:cubicBezTo>
                  <a:pt x="3590166" y="6069757"/>
                  <a:pt x="3579308" y="6073243"/>
                  <a:pt x="3568387" y="6069146"/>
                </a:cubicBezTo>
                <a:lnTo>
                  <a:pt x="3503818" y="6089506"/>
                </a:lnTo>
                <a:cubicBezTo>
                  <a:pt x="3510915" y="6100196"/>
                  <a:pt x="3472416" y="6088681"/>
                  <a:pt x="3466246" y="6098777"/>
                </a:cubicBezTo>
                <a:cubicBezTo>
                  <a:pt x="3462890" y="6107015"/>
                  <a:pt x="3450430" y="6105442"/>
                  <a:pt x="3440422" y="6107901"/>
                </a:cubicBezTo>
                <a:cubicBezTo>
                  <a:pt x="3432391" y="6116010"/>
                  <a:pt x="3383132" y="6120663"/>
                  <a:pt x="3366542" y="6118330"/>
                </a:cubicBezTo>
                <a:cubicBezTo>
                  <a:pt x="3311828" y="6124732"/>
                  <a:pt x="3277604" y="6138667"/>
                  <a:pt x="3240669" y="6130264"/>
                </a:cubicBezTo>
                <a:cubicBezTo>
                  <a:pt x="3230661" y="6130422"/>
                  <a:pt x="3222184" y="6131822"/>
                  <a:pt x="3214708" y="6133988"/>
                </a:cubicBezTo>
                <a:lnTo>
                  <a:pt x="3194214" y="6147821"/>
                </a:lnTo>
                <a:lnTo>
                  <a:pt x="3180468" y="6150623"/>
                </a:lnTo>
                <a:lnTo>
                  <a:pt x="3177508" y="6152351"/>
                </a:lnTo>
                <a:cubicBezTo>
                  <a:pt x="3171873" y="6155673"/>
                  <a:pt x="3166158" y="6158806"/>
                  <a:pt x="3159834" y="6161276"/>
                </a:cubicBezTo>
                <a:cubicBezTo>
                  <a:pt x="3135185" y="6159416"/>
                  <a:pt x="3121213" y="6160394"/>
                  <a:pt x="3104835" y="6155927"/>
                </a:cubicBezTo>
                <a:cubicBezTo>
                  <a:pt x="3067805" y="6165414"/>
                  <a:pt x="3078432" y="6141523"/>
                  <a:pt x="3051373" y="6169421"/>
                </a:cubicBezTo>
                <a:cubicBezTo>
                  <a:pt x="2978033" y="6169169"/>
                  <a:pt x="2947947" y="6220998"/>
                  <a:pt x="2877306" y="6208324"/>
                </a:cubicBezTo>
                <a:cubicBezTo>
                  <a:pt x="2821913" y="6217975"/>
                  <a:pt x="2762952" y="6223226"/>
                  <a:pt x="2719018" y="6227333"/>
                </a:cubicBezTo>
                <a:cubicBezTo>
                  <a:pt x="2639811" y="6232636"/>
                  <a:pt x="2504877" y="6234795"/>
                  <a:pt x="2454061" y="6236538"/>
                </a:cubicBezTo>
                <a:cubicBezTo>
                  <a:pt x="2403245" y="6238280"/>
                  <a:pt x="2420126" y="6239079"/>
                  <a:pt x="2414120" y="6237789"/>
                </a:cubicBezTo>
                <a:lnTo>
                  <a:pt x="2384765" y="6235638"/>
                </a:lnTo>
                <a:lnTo>
                  <a:pt x="2365600" y="6233135"/>
                </a:lnTo>
                <a:cubicBezTo>
                  <a:pt x="2356752" y="6235910"/>
                  <a:pt x="2350716" y="6235915"/>
                  <a:pt x="2345941" y="6234695"/>
                </a:cubicBezTo>
                <a:lnTo>
                  <a:pt x="2340941" y="6232305"/>
                </a:lnTo>
                <a:lnTo>
                  <a:pt x="2327235" y="6232519"/>
                </a:lnTo>
                <a:lnTo>
                  <a:pt x="2299646" y="6230633"/>
                </a:lnTo>
                <a:lnTo>
                  <a:pt x="2295035" y="6232443"/>
                </a:lnTo>
                <a:lnTo>
                  <a:pt x="2268728" y="6240177"/>
                </a:lnTo>
                <a:cubicBezTo>
                  <a:pt x="2268628" y="6240521"/>
                  <a:pt x="2254084" y="6233657"/>
                  <a:pt x="2253984" y="6234001"/>
                </a:cubicBezTo>
                <a:cubicBezTo>
                  <a:pt x="2239122" y="6237048"/>
                  <a:pt x="2209108" y="6234931"/>
                  <a:pt x="2191113" y="6240434"/>
                </a:cubicBezTo>
                <a:lnTo>
                  <a:pt x="2146012" y="6259810"/>
                </a:lnTo>
                <a:cubicBezTo>
                  <a:pt x="2145973" y="6259892"/>
                  <a:pt x="2128598" y="6274390"/>
                  <a:pt x="2128560" y="6274472"/>
                </a:cubicBezTo>
                <a:cubicBezTo>
                  <a:pt x="2126838" y="6275117"/>
                  <a:pt x="2124109" y="6275530"/>
                  <a:pt x="2119778" y="6275665"/>
                </a:cubicBezTo>
                <a:lnTo>
                  <a:pt x="2110434" y="6282700"/>
                </a:lnTo>
                <a:lnTo>
                  <a:pt x="2081418" y="6289059"/>
                </a:lnTo>
                <a:lnTo>
                  <a:pt x="2088526" y="6281659"/>
                </a:lnTo>
                <a:cubicBezTo>
                  <a:pt x="2076371" y="6277676"/>
                  <a:pt x="2071903" y="6270803"/>
                  <a:pt x="2059717" y="6292002"/>
                </a:cubicBezTo>
                <a:cubicBezTo>
                  <a:pt x="2032291" y="6286224"/>
                  <a:pt x="2028634" y="6298813"/>
                  <a:pt x="1993045" y="6306390"/>
                </a:cubicBezTo>
                <a:cubicBezTo>
                  <a:pt x="1976971" y="6300063"/>
                  <a:pt x="1965178" y="6303922"/>
                  <a:pt x="1954075" y="6311066"/>
                </a:cubicBezTo>
                <a:cubicBezTo>
                  <a:pt x="1918456" y="6310689"/>
                  <a:pt x="1887456" y="6322102"/>
                  <a:pt x="1848190" y="6327771"/>
                </a:cubicBezTo>
                <a:lnTo>
                  <a:pt x="1737951" y="6344513"/>
                </a:lnTo>
                <a:lnTo>
                  <a:pt x="1696709" y="6346605"/>
                </a:lnTo>
                <a:cubicBezTo>
                  <a:pt x="1692504" y="6346100"/>
                  <a:pt x="1663837" y="6347211"/>
                  <a:pt x="1661872" y="6347587"/>
                </a:cubicBezTo>
                <a:lnTo>
                  <a:pt x="1655864" y="6347808"/>
                </a:lnTo>
                <a:lnTo>
                  <a:pt x="1633028" y="6358060"/>
                </a:lnTo>
                <a:cubicBezTo>
                  <a:pt x="1618899" y="6356602"/>
                  <a:pt x="1619623" y="6369112"/>
                  <a:pt x="1606576" y="6366899"/>
                </a:cubicBezTo>
                <a:lnTo>
                  <a:pt x="1461291" y="6379054"/>
                </a:lnTo>
                <a:lnTo>
                  <a:pt x="1428798" y="6379606"/>
                </a:lnTo>
                <a:cubicBezTo>
                  <a:pt x="1424834" y="6377722"/>
                  <a:pt x="1419064" y="6376842"/>
                  <a:pt x="1409244" y="6378241"/>
                </a:cubicBezTo>
                <a:lnTo>
                  <a:pt x="1406951" y="6379043"/>
                </a:lnTo>
                <a:lnTo>
                  <a:pt x="1391002" y="6374347"/>
                </a:lnTo>
                <a:cubicBezTo>
                  <a:pt x="1385899" y="6372215"/>
                  <a:pt x="1381417" y="6369535"/>
                  <a:pt x="1377852" y="6366097"/>
                </a:cubicBezTo>
                <a:cubicBezTo>
                  <a:pt x="1352108" y="6365458"/>
                  <a:pt x="1267249" y="6359383"/>
                  <a:pt x="1239424" y="6359700"/>
                </a:cubicBezTo>
                <a:cubicBezTo>
                  <a:pt x="1211599" y="6360016"/>
                  <a:pt x="1221978" y="6361392"/>
                  <a:pt x="1208014" y="6357188"/>
                </a:cubicBezTo>
                <a:lnTo>
                  <a:pt x="1152751" y="6345283"/>
                </a:lnTo>
                <a:lnTo>
                  <a:pt x="949771" y="6335308"/>
                </a:lnTo>
                <a:cubicBezTo>
                  <a:pt x="888502" y="6312655"/>
                  <a:pt x="822682" y="6331858"/>
                  <a:pt x="752723" y="6320875"/>
                </a:cubicBezTo>
                <a:cubicBezTo>
                  <a:pt x="697396" y="6317271"/>
                  <a:pt x="686655" y="6275609"/>
                  <a:pt x="665167" y="6275293"/>
                </a:cubicBezTo>
                <a:cubicBezTo>
                  <a:pt x="657908" y="6276764"/>
                  <a:pt x="625159" y="6270979"/>
                  <a:pt x="618141" y="6273378"/>
                </a:cubicBezTo>
                <a:cubicBezTo>
                  <a:pt x="606112" y="6250236"/>
                  <a:pt x="628751" y="6263137"/>
                  <a:pt x="596498" y="6261621"/>
                </a:cubicBezTo>
                <a:cubicBezTo>
                  <a:pt x="598654" y="6267969"/>
                  <a:pt x="583476" y="6241875"/>
                  <a:pt x="568296" y="6259035"/>
                </a:cubicBezTo>
                <a:lnTo>
                  <a:pt x="550874" y="6247808"/>
                </a:lnTo>
                <a:lnTo>
                  <a:pt x="521056" y="6251759"/>
                </a:lnTo>
                <a:cubicBezTo>
                  <a:pt x="512844" y="6252767"/>
                  <a:pt x="496898" y="6238469"/>
                  <a:pt x="487255" y="6237156"/>
                </a:cubicBezTo>
                <a:cubicBezTo>
                  <a:pt x="449168" y="6235869"/>
                  <a:pt x="452372" y="6218847"/>
                  <a:pt x="431825" y="6228675"/>
                </a:cubicBezTo>
                <a:cubicBezTo>
                  <a:pt x="409674" y="6239271"/>
                  <a:pt x="353899" y="6202116"/>
                  <a:pt x="346639" y="6209624"/>
                </a:cubicBezTo>
                <a:cubicBezTo>
                  <a:pt x="335776" y="6218525"/>
                  <a:pt x="269484" y="6176632"/>
                  <a:pt x="271007" y="6188053"/>
                </a:cubicBezTo>
                <a:cubicBezTo>
                  <a:pt x="223668" y="6157668"/>
                  <a:pt x="207158" y="6173403"/>
                  <a:pt x="189996" y="6162482"/>
                </a:cubicBezTo>
                <a:cubicBezTo>
                  <a:pt x="167941" y="6147838"/>
                  <a:pt x="134526" y="6155297"/>
                  <a:pt x="121342" y="6139836"/>
                </a:cubicBezTo>
                <a:cubicBezTo>
                  <a:pt x="108158" y="6124375"/>
                  <a:pt x="113782" y="6146084"/>
                  <a:pt x="90669" y="6116573"/>
                </a:cubicBezTo>
                <a:cubicBezTo>
                  <a:pt x="76705" y="6097951"/>
                  <a:pt x="64226" y="6077165"/>
                  <a:pt x="49115" y="6053333"/>
                </a:cubicBezTo>
                <a:cubicBezTo>
                  <a:pt x="34004" y="6029501"/>
                  <a:pt x="12038" y="6070748"/>
                  <a:pt x="0" y="6024041"/>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08351A-9E4D-48C0-90B2-07A3CF3B5F94}"/>
              </a:ext>
            </a:extLst>
          </p:cNvPr>
          <p:cNvSpPr txBox="1"/>
          <p:nvPr/>
        </p:nvSpPr>
        <p:spPr>
          <a:xfrm>
            <a:off x="223827" y="733425"/>
            <a:ext cx="11744324" cy="1323439"/>
          </a:xfrm>
          <a:prstGeom prst="rect">
            <a:avLst/>
          </a:prstGeom>
          <a:noFill/>
        </p:spPr>
        <p:txBody>
          <a:bodyPr wrap="square" rtlCol="0">
            <a:spAutoFit/>
          </a:bodyPr>
          <a:lstStyle/>
          <a:p>
            <a:pPr algn="ctr"/>
            <a:r>
              <a:rPr lang="en-GB" sz="3200" b="0" i="0" u="none" strike="noStrike" baseline="0" dirty="0">
                <a:solidFill>
                  <a:schemeClr val="bg1"/>
                </a:solidFill>
                <a:latin typeface="CMR17"/>
              </a:rPr>
              <a:t>Making recommendations more accurate</a:t>
            </a:r>
          </a:p>
          <a:p>
            <a:pPr algn="ctr"/>
            <a:r>
              <a:rPr lang="en-IN" sz="4800" b="1" dirty="0">
                <a:solidFill>
                  <a:schemeClr val="bg1"/>
                </a:solidFill>
              </a:rPr>
              <a:t>Game Recommendation System</a:t>
            </a:r>
            <a:endParaRPr lang="en-GB" sz="4800" b="1" dirty="0">
              <a:solidFill>
                <a:schemeClr val="bg1"/>
              </a:solidFill>
            </a:endParaRPr>
          </a:p>
        </p:txBody>
      </p:sp>
      <p:sp>
        <p:nvSpPr>
          <p:cNvPr id="7" name="TextBox 6">
            <a:extLst>
              <a:ext uri="{FF2B5EF4-FFF2-40B4-BE49-F238E27FC236}">
                <a16:creationId xmlns:a16="http://schemas.microsoft.com/office/drawing/2014/main" id="{A182F386-4C44-4441-8410-E8485199E747}"/>
              </a:ext>
            </a:extLst>
          </p:cNvPr>
          <p:cNvSpPr txBox="1"/>
          <p:nvPr/>
        </p:nvSpPr>
        <p:spPr>
          <a:xfrm>
            <a:off x="1128702" y="5058370"/>
            <a:ext cx="9934575" cy="923330"/>
          </a:xfrm>
          <a:prstGeom prst="rect">
            <a:avLst/>
          </a:prstGeom>
          <a:noFill/>
        </p:spPr>
        <p:txBody>
          <a:bodyPr wrap="square" rtlCol="0">
            <a:spAutoFit/>
          </a:bodyPr>
          <a:lstStyle/>
          <a:p>
            <a:pPr algn="ctr"/>
            <a:r>
              <a:rPr lang="en-IN" sz="5400" dirty="0">
                <a:solidFill>
                  <a:schemeClr val="bg1"/>
                </a:solidFill>
              </a:rPr>
              <a:t>Predict Your Next Game</a:t>
            </a:r>
            <a:endParaRPr lang="en-GB" sz="5400" dirty="0">
              <a:solidFill>
                <a:schemeClr val="bg1"/>
              </a:solidFill>
            </a:endParaRPr>
          </a:p>
        </p:txBody>
      </p:sp>
    </p:spTree>
    <p:extLst>
      <p:ext uri="{BB962C8B-B14F-4D97-AF65-F5344CB8AC3E}">
        <p14:creationId xmlns:p14="http://schemas.microsoft.com/office/powerpoint/2010/main" val="163885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26245-2552-41DF-964C-0D0EB5A0D21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Data Insight</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389E542-1CBF-49E3-9BB5-166701E3F144}"/>
              </a:ext>
            </a:extLst>
          </p:cNvPr>
          <p:cNvSpPr/>
          <p:nvPr/>
        </p:nvSpPr>
        <p:spPr>
          <a:xfrm>
            <a:off x="630936" y="2660904"/>
            <a:ext cx="4818888" cy="35478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algn="ctr">
              <a:lnSpc>
                <a:spcPct val="90000"/>
              </a:lnSpc>
              <a:spcAft>
                <a:spcPts val="600"/>
              </a:spcAft>
            </a:pPr>
            <a:r>
              <a:rPr lang="en-US" sz="2200" b="1" dirty="0">
                <a:solidFill>
                  <a:schemeClr val="tx1"/>
                </a:solidFill>
              </a:rPr>
              <a:t>Game Released Period</a:t>
            </a:r>
          </a:p>
          <a:p>
            <a:pPr marL="285750" indent="-228600">
              <a:lnSpc>
                <a:spcPct val="90000"/>
              </a:lnSpc>
              <a:spcAft>
                <a:spcPts val="600"/>
              </a:spcAft>
              <a:buFont typeface="Arial" panose="020B0604020202020204" pitchFamily="34" charset="0"/>
              <a:buChar char="•"/>
            </a:pPr>
            <a:r>
              <a:rPr lang="en-US" sz="2200" dirty="0">
                <a:solidFill>
                  <a:schemeClr val="tx1"/>
                </a:solidFill>
              </a:rPr>
              <a:t>Most of the games released in last decades, after 2010. We can verify this by graph</a:t>
            </a:r>
          </a:p>
          <a:p>
            <a:pPr marL="285750" indent="-228600">
              <a:lnSpc>
                <a:spcPct val="90000"/>
              </a:lnSpc>
              <a:spcAft>
                <a:spcPts val="600"/>
              </a:spcAft>
              <a:buFont typeface="Arial" panose="020B0604020202020204" pitchFamily="34" charset="0"/>
              <a:buChar char="•"/>
            </a:pPr>
            <a:endParaRPr lang="en-US" sz="2200" dirty="0">
              <a:solidFill>
                <a:schemeClr val="tx1"/>
              </a:solidFill>
            </a:endParaRPr>
          </a:p>
          <a:p>
            <a:pPr marL="285750" indent="-228600">
              <a:lnSpc>
                <a:spcPct val="90000"/>
              </a:lnSpc>
              <a:spcAft>
                <a:spcPts val="600"/>
              </a:spcAft>
              <a:buFont typeface="Arial" panose="020B0604020202020204" pitchFamily="34" charset="0"/>
              <a:buChar char="•"/>
            </a:pPr>
            <a:r>
              <a:rPr lang="en-US" sz="2200" dirty="0">
                <a:solidFill>
                  <a:schemeClr val="tx1"/>
                </a:solidFill>
              </a:rPr>
              <a:t>Most of the game release in between 2014 to 2018</a:t>
            </a:r>
          </a:p>
        </p:txBody>
      </p:sp>
      <p:pic>
        <p:nvPicPr>
          <p:cNvPr id="7" name="Picture 6">
            <a:extLst>
              <a:ext uri="{FF2B5EF4-FFF2-40B4-BE49-F238E27FC236}">
                <a16:creationId xmlns:a16="http://schemas.microsoft.com/office/drawing/2014/main" id="{90F693B4-CB5A-4171-BDA9-CC063603EDC2}"/>
              </a:ext>
            </a:extLst>
          </p:cNvPr>
          <p:cNvPicPr>
            <a:picLocks noChangeAspect="1"/>
          </p:cNvPicPr>
          <p:nvPr/>
        </p:nvPicPr>
        <p:blipFill>
          <a:blip r:embed="rId2"/>
          <a:stretch>
            <a:fillRect/>
          </a:stretch>
        </p:blipFill>
        <p:spPr>
          <a:xfrm>
            <a:off x="6099048" y="1402358"/>
            <a:ext cx="5458968" cy="4053283"/>
          </a:xfrm>
          <a:prstGeom prst="rect">
            <a:avLst/>
          </a:prstGeom>
        </p:spPr>
      </p:pic>
    </p:spTree>
    <p:extLst>
      <p:ext uri="{BB962C8B-B14F-4D97-AF65-F5344CB8AC3E}">
        <p14:creationId xmlns:p14="http://schemas.microsoft.com/office/powerpoint/2010/main" val="412499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BC317A-895A-4FF3-A474-11D24153862D}"/>
              </a:ext>
            </a:extLst>
          </p:cNvPr>
          <p:cNvPicPr>
            <a:picLocks noChangeAspect="1"/>
          </p:cNvPicPr>
          <p:nvPr/>
        </p:nvPicPr>
        <p:blipFill>
          <a:blip r:embed="rId2"/>
          <a:stretch>
            <a:fillRect/>
          </a:stretch>
        </p:blipFill>
        <p:spPr>
          <a:xfrm>
            <a:off x="492463" y="237618"/>
            <a:ext cx="5162550" cy="3876675"/>
          </a:xfrm>
          <a:prstGeom prst="rect">
            <a:avLst/>
          </a:prstGeom>
        </p:spPr>
      </p:pic>
      <p:pic>
        <p:nvPicPr>
          <p:cNvPr id="7" name="Picture 6">
            <a:extLst>
              <a:ext uri="{FF2B5EF4-FFF2-40B4-BE49-F238E27FC236}">
                <a16:creationId xmlns:a16="http://schemas.microsoft.com/office/drawing/2014/main" id="{A79B8B9E-6E23-4862-91EC-FDEF303BE1B3}"/>
              </a:ext>
            </a:extLst>
          </p:cNvPr>
          <p:cNvPicPr>
            <a:picLocks noChangeAspect="1"/>
          </p:cNvPicPr>
          <p:nvPr/>
        </p:nvPicPr>
        <p:blipFill>
          <a:blip r:embed="rId3"/>
          <a:stretch>
            <a:fillRect/>
          </a:stretch>
        </p:blipFill>
        <p:spPr>
          <a:xfrm>
            <a:off x="6459775" y="237618"/>
            <a:ext cx="5191125" cy="3943350"/>
          </a:xfrm>
          <a:prstGeom prst="rect">
            <a:avLst/>
          </a:prstGeom>
        </p:spPr>
      </p:pic>
      <p:sp>
        <p:nvSpPr>
          <p:cNvPr id="8" name="TextBox 7">
            <a:extLst>
              <a:ext uri="{FF2B5EF4-FFF2-40B4-BE49-F238E27FC236}">
                <a16:creationId xmlns:a16="http://schemas.microsoft.com/office/drawing/2014/main" id="{4192001C-6AF7-4B1E-83DF-39DF04621F72}"/>
              </a:ext>
            </a:extLst>
          </p:cNvPr>
          <p:cNvSpPr txBox="1"/>
          <p:nvPr/>
        </p:nvSpPr>
        <p:spPr>
          <a:xfrm>
            <a:off x="1225685" y="4834647"/>
            <a:ext cx="9786026" cy="923330"/>
          </a:xfrm>
          <a:prstGeom prst="rect">
            <a:avLst/>
          </a:prstGeom>
          <a:noFill/>
        </p:spPr>
        <p:txBody>
          <a:bodyPr wrap="square" rtlCol="0">
            <a:spAutoFit/>
          </a:bodyPr>
          <a:lstStyle/>
          <a:p>
            <a:pPr marL="285750" indent="-285750">
              <a:buFont typeface="Arial" panose="020B0604020202020204" pitchFamily="34" charset="0"/>
              <a:buChar char="•"/>
            </a:pPr>
            <a:r>
              <a:rPr lang="en-IN" dirty="0"/>
              <a:t>Most game released from September to December month</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Most game released in Q4  and Q3</a:t>
            </a:r>
            <a:endParaRPr lang="en-IN" dirty="0"/>
          </a:p>
        </p:txBody>
      </p:sp>
    </p:spTree>
    <p:extLst>
      <p:ext uri="{BB962C8B-B14F-4D97-AF65-F5344CB8AC3E}">
        <p14:creationId xmlns:p14="http://schemas.microsoft.com/office/powerpoint/2010/main" val="395330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08EE4-6BB2-4582-A89B-E7C1D3BBA8F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Games Price in USD</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EDCF33-1E99-464C-8A88-96782A029F8C}"/>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Most number of games purchased are in free to 20-dollar range.</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From this graph we found out that player prefer more cheaper games to buy.</a:t>
            </a:r>
          </a:p>
        </p:txBody>
      </p:sp>
      <p:pic>
        <p:nvPicPr>
          <p:cNvPr id="5" name="Picture 4">
            <a:extLst>
              <a:ext uri="{FF2B5EF4-FFF2-40B4-BE49-F238E27FC236}">
                <a16:creationId xmlns:a16="http://schemas.microsoft.com/office/drawing/2014/main" id="{0CBAD108-28D8-416A-9C58-2BF0DAA81631}"/>
              </a:ext>
            </a:extLst>
          </p:cNvPr>
          <p:cNvPicPr>
            <a:picLocks noChangeAspect="1"/>
          </p:cNvPicPr>
          <p:nvPr/>
        </p:nvPicPr>
        <p:blipFill>
          <a:blip r:embed="rId2"/>
          <a:stretch>
            <a:fillRect/>
          </a:stretch>
        </p:blipFill>
        <p:spPr>
          <a:xfrm>
            <a:off x="4654296" y="865994"/>
            <a:ext cx="6903720" cy="5126012"/>
          </a:xfrm>
          <a:prstGeom prst="rect">
            <a:avLst/>
          </a:prstGeom>
        </p:spPr>
      </p:pic>
    </p:spTree>
    <p:extLst>
      <p:ext uri="{BB962C8B-B14F-4D97-AF65-F5344CB8AC3E}">
        <p14:creationId xmlns:p14="http://schemas.microsoft.com/office/powerpoint/2010/main" val="117078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BF1C8-91AF-46C1-877E-2C27CCF87ADA}"/>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Top 10 Game Publisher Company</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C129CD-A3AE-40EF-AD18-0257AF06A446}"/>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800" dirty="0"/>
              <a:t>Ubisoft publish the greatest number of online games &amp; purchase by players.</a:t>
            </a:r>
          </a:p>
        </p:txBody>
      </p:sp>
      <p:pic>
        <p:nvPicPr>
          <p:cNvPr id="5" name="Picture 4">
            <a:extLst>
              <a:ext uri="{FF2B5EF4-FFF2-40B4-BE49-F238E27FC236}">
                <a16:creationId xmlns:a16="http://schemas.microsoft.com/office/drawing/2014/main" id="{C217128C-8997-4118-ACF8-5DEA9F61FC4F}"/>
              </a:ext>
            </a:extLst>
          </p:cNvPr>
          <p:cNvPicPr>
            <a:picLocks noChangeAspect="1"/>
          </p:cNvPicPr>
          <p:nvPr/>
        </p:nvPicPr>
        <p:blipFill>
          <a:blip r:embed="rId2"/>
          <a:stretch>
            <a:fillRect/>
          </a:stretch>
        </p:blipFill>
        <p:spPr>
          <a:xfrm>
            <a:off x="4654296" y="1841144"/>
            <a:ext cx="6903720" cy="3175711"/>
          </a:xfrm>
          <a:prstGeom prst="rect">
            <a:avLst/>
          </a:prstGeom>
        </p:spPr>
      </p:pic>
    </p:spTree>
    <p:extLst>
      <p:ext uri="{BB962C8B-B14F-4D97-AF65-F5344CB8AC3E}">
        <p14:creationId xmlns:p14="http://schemas.microsoft.com/office/powerpoint/2010/main" val="208846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35AF5-B039-4A08-9C5C-B01A78709DD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mj-lt"/>
                <a:ea typeface="+mj-ea"/>
                <a:cs typeface="+mj-cs"/>
              </a:rPr>
              <a:t>Data Value Imputation</a:t>
            </a: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B9C728-DAB0-46EE-9952-B6D6A2B3EDE2}"/>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a:t>To improve the data set quality and to achieve better accuracy score, I need to remove the remaining null and NAN values from the dataset.</a:t>
            </a:r>
          </a:p>
          <a:p>
            <a:pPr marL="285750" indent="-228600">
              <a:lnSpc>
                <a:spcPct val="90000"/>
              </a:lnSpc>
              <a:spcAft>
                <a:spcPts val="600"/>
              </a:spcAft>
              <a:buFont typeface="Arial" panose="020B0604020202020204" pitchFamily="34" charset="0"/>
              <a:buChar char="•"/>
            </a:pPr>
            <a:r>
              <a:rPr lang="en-US" sz="2200"/>
              <a:t>For removing, I am using data value imputer, which fills the numeric values with mean value and categorical values with mode value.</a:t>
            </a:r>
          </a:p>
          <a:p>
            <a:pPr marL="285750" indent="-228600">
              <a:lnSpc>
                <a:spcPct val="90000"/>
              </a:lnSpc>
              <a:spcAft>
                <a:spcPts val="600"/>
              </a:spcAft>
              <a:buFont typeface="Arial" panose="020B0604020202020204" pitchFamily="34" charset="0"/>
              <a:buChar char="•"/>
            </a:pPr>
            <a:r>
              <a:rPr lang="en-US" sz="2200"/>
              <a:t>After applying this, now in my dataset I don’t have any null values.</a:t>
            </a:r>
          </a:p>
        </p:txBody>
      </p:sp>
      <p:pic>
        <p:nvPicPr>
          <p:cNvPr id="5" name="Picture 4">
            <a:extLst>
              <a:ext uri="{FF2B5EF4-FFF2-40B4-BE49-F238E27FC236}">
                <a16:creationId xmlns:a16="http://schemas.microsoft.com/office/drawing/2014/main" id="{9099F1B1-A914-4F1E-A05B-35B2FE4B0925}"/>
              </a:ext>
            </a:extLst>
          </p:cNvPr>
          <p:cNvPicPr>
            <a:picLocks noChangeAspect="1"/>
          </p:cNvPicPr>
          <p:nvPr/>
        </p:nvPicPr>
        <p:blipFill>
          <a:blip r:embed="rId2"/>
          <a:stretch>
            <a:fillRect/>
          </a:stretch>
        </p:blipFill>
        <p:spPr>
          <a:xfrm>
            <a:off x="6099048" y="1327298"/>
            <a:ext cx="5458968" cy="4203404"/>
          </a:xfrm>
          <a:prstGeom prst="rect">
            <a:avLst/>
          </a:prstGeom>
        </p:spPr>
      </p:pic>
    </p:spTree>
    <p:extLst>
      <p:ext uri="{BB962C8B-B14F-4D97-AF65-F5344CB8AC3E}">
        <p14:creationId xmlns:p14="http://schemas.microsoft.com/office/powerpoint/2010/main" val="266207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00DC0-C317-4CB0-8A11-5C9EF0B23DB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Data Encoding</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9C8170-DC34-46A6-9998-C207435D41C4}"/>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a:t>In our dataset , We have 13 categorical columns and I train model on same but got below 70% accuracy. </a:t>
            </a:r>
          </a:p>
          <a:p>
            <a:pPr marL="285750" indent="-228600">
              <a:lnSpc>
                <a:spcPct val="90000"/>
              </a:lnSpc>
              <a:spcAft>
                <a:spcPts val="600"/>
              </a:spcAft>
              <a:buFont typeface="Arial" panose="020B0604020202020204" pitchFamily="34" charset="0"/>
              <a:buChar char="•"/>
            </a:pPr>
            <a:r>
              <a:rPr lang="en-US" sz="2200"/>
              <a:t>When I convert all value to numerical , I achieve better score above 70%.</a:t>
            </a:r>
          </a:p>
        </p:txBody>
      </p:sp>
      <p:pic>
        <p:nvPicPr>
          <p:cNvPr id="5" name="Picture 4">
            <a:extLst>
              <a:ext uri="{FF2B5EF4-FFF2-40B4-BE49-F238E27FC236}">
                <a16:creationId xmlns:a16="http://schemas.microsoft.com/office/drawing/2014/main" id="{A463AF12-83AF-4A87-B3E3-6D9183AB20AD}"/>
              </a:ext>
            </a:extLst>
          </p:cNvPr>
          <p:cNvPicPr>
            <a:picLocks noChangeAspect="1"/>
          </p:cNvPicPr>
          <p:nvPr/>
        </p:nvPicPr>
        <p:blipFill>
          <a:blip r:embed="rId2"/>
          <a:stretch>
            <a:fillRect/>
          </a:stretch>
        </p:blipFill>
        <p:spPr>
          <a:xfrm>
            <a:off x="4654296" y="2108664"/>
            <a:ext cx="6903720" cy="2640672"/>
          </a:xfrm>
          <a:prstGeom prst="rect">
            <a:avLst/>
          </a:prstGeom>
        </p:spPr>
      </p:pic>
    </p:spTree>
    <p:extLst>
      <p:ext uri="{BB962C8B-B14F-4D97-AF65-F5344CB8AC3E}">
        <p14:creationId xmlns:p14="http://schemas.microsoft.com/office/powerpoint/2010/main" val="257471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95CB9-BB0D-4E98-9EAE-9DE1DFD0CC75}"/>
              </a:ext>
            </a:extLst>
          </p:cNvPr>
          <p:cNvSpPr>
            <a:spLocks noGrp="1"/>
          </p:cNvSpPr>
          <p:nvPr>
            <p:ph type="title"/>
          </p:nvPr>
        </p:nvSpPr>
        <p:spPr>
          <a:xfrm>
            <a:off x="838200" y="365125"/>
            <a:ext cx="10515600" cy="1325563"/>
          </a:xfrm>
        </p:spPr>
        <p:txBody>
          <a:bodyPr>
            <a:normAutofit/>
          </a:bodyPr>
          <a:lstStyle/>
          <a:p>
            <a:r>
              <a:rPr lang="en-IN" sz="5400" dirty="0"/>
              <a:t>Type of Recommendation Methods</a:t>
            </a:r>
            <a:endParaRPr lang="en-GB"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4EE06C-3B16-416B-AFDF-E6411677211E}"/>
              </a:ext>
            </a:extLst>
          </p:cNvPr>
          <p:cNvSpPr>
            <a:spLocks noGrp="1"/>
          </p:cNvSpPr>
          <p:nvPr>
            <p:ph idx="1"/>
          </p:nvPr>
        </p:nvSpPr>
        <p:spPr>
          <a:xfrm>
            <a:off x="838200" y="1929384"/>
            <a:ext cx="10515600" cy="4251960"/>
          </a:xfrm>
        </p:spPr>
        <p:txBody>
          <a:bodyPr>
            <a:normAutofit/>
          </a:bodyPr>
          <a:lstStyle/>
          <a:p>
            <a:pPr>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Collaborative Filtering (CF): In CF method works on the assumptions and gathers the user inputs like search keyword, some survey, user opinion, rating of the items and then a user profile is generated and mapped with the other user profile to recommend the same things.</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Content-based Filtering (CB): In the CB approach, the recommendation learns the user patterns in the history of choices and predicts the product dynamically.</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Hybrid Filtering (HF): The HB process combines the collaborative and content-based filtering and combines both the result and use once output into another filtering for a better recommendation.</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200" dirty="0"/>
          </a:p>
        </p:txBody>
      </p:sp>
    </p:spTree>
    <p:extLst>
      <p:ext uri="{BB962C8B-B14F-4D97-AF65-F5344CB8AC3E}">
        <p14:creationId xmlns:p14="http://schemas.microsoft.com/office/powerpoint/2010/main" val="142367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B6A9B-3179-4520-88CE-147710D23350}"/>
              </a:ext>
            </a:extLst>
          </p:cNvPr>
          <p:cNvSpPr>
            <a:spLocks noGrp="1"/>
          </p:cNvSpPr>
          <p:nvPr>
            <p:ph type="title"/>
          </p:nvPr>
        </p:nvSpPr>
        <p:spPr>
          <a:xfrm>
            <a:off x="635000" y="640823"/>
            <a:ext cx="3418659" cy="5583148"/>
          </a:xfrm>
        </p:spPr>
        <p:txBody>
          <a:bodyPr anchor="ctr">
            <a:normAutofit/>
          </a:bodyPr>
          <a:lstStyle/>
          <a:p>
            <a:r>
              <a:rPr lang="en-IN" sz="5400"/>
              <a:t>Best Method</a:t>
            </a:r>
            <a:endParaRPr lang="en-GB"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83512D5-B02F-4678-903D-1E0E10B60CB8}"/>
              </a:ext>
            </a:extLst>
          </p:cNvPr>
          <p:cNvGraphicFramePr>
            <a:graphicFrameLocks noGrp="1"/>
          </p:cNvGraphicFramePr>
          <p:nvPr>
            <p:ph idx="1"/>
            <p:extLst>
              <p:ext uri="{D42A27DB-BD31-4B8C-83A1-F6EECF244321}">
                <p14:modId xmlns:p14="http://schemas.microsoft.com/office/powerpoint/2010/main" val="37835559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04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97EBDE16-8207-4B9E-89EF-D003D349863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800" kern="1200" dirty="0">
                <a:solidFill>
                  <a:schemeClr val="tx1"/>
                </a:solidFill>
                <a:latin typeface="+mj-lt"/>
                <a:ea typeface="+mj-ea"/>
                <a:cs typeface="+mj-cs"/>
              </a:rPr>
              <a:t>Recommendation Working</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B1A591B-802C-4727-9C80-8ADAB6022C4F}"/>
              </a:ext>
            </a:extLst>
          </p:cNvPr>
          <p:cNvSpPr txBox="1"/>
          <p:nvPr/>
        </p:nvSpPr>
        <p:spPr>
          <a:xfrm>
            <a:off x="630936" y="2660903"/>
            <a:ext cx="5465064" cy="3944177"/>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400" dirty="0"/>
              <a:t>Interaction matrix will be generated between player and game. This matrix identifies whether a player-owned the game or not. </a:t>
            </a:r>
          </a:p>
          <a:p>
            <a:pPr marL="285750" indent="-228600">
              <a:lnSpc>
                <a:spcPct val="90000"/>
              </a:lnSpc>
              <a:spcAft>
                <a:spcPts val="600"/>
              </a:spcAft>
              <a:buFont typeface="Arial" panose="020B0604020202020204" pitchFamily="34" charset="0"/>
              <a:buChar char="•"/>
            </a:pPr>
            <a:r>
              <a:rPr lang="en-US" sz="2400" dirty="0"/>
              <a:t>This matrix tends to have blank values where player and game interaction was null; therefore, solving this problem of sparsity data was imputed for further arithmetic operations.</a:t>
            </a:r>
          </a:p>
          <a:p>
            <a:pPr marL="285750" indent="-228600">
              <a:lnSpc>
                <a:spcPct val="90000"/>
              </a:lnSpc>
              <a:spcAft>
                <a:spcPts val="600"/>
              </a:spcAft>
              <a:buFont typeface="Arial" panose="020B0604020202020204" pitchFamily="34" charset="0"/>
              <a:buChar char="•"/>
            </a:pPr>
            <a:r>
              <a:rPr lang="en-US" sz="2400" dirty="0"/>
              <a:t>This matrix is used as model input in the Hybrid system to generate recommendations.</a:t>
            </a:r>
          </a:p>
        </p:txBody>
      </p:sp>
      <p:pic>
        <p:nvPicPr>
          <p:cNvPr id="7" name="Picture 6">
            <a:extLst>
              <a:ext uri="{FF2B5EF4-FFF2-40B4-BE49-F238E27FC236}">
                <a16:creationId xmlns:a16="http://schemas.microsoft.com/office/drawing/2014/main" id="{C615DB3D-3053-4739-B2B8-628C1124812A}"/>
              </a:ext>
            </a:extLst>
          </p:cNvPr>
          <p:cNvPicPr>
            <a:picLocks noChangeAspect="1"/>
          </p:cNvPicPr>
          <p:nvPr/>
        </p:nvPicPr>
        <p:blipFill>
          <a:blip r:embed="rId2"/>
          <a:stretch>
            <a:fillRect/>
          </a:stretch>
        </p:blipFill>
        <p:spPr>
          <a:xfrm>
            <a:off x="6634496" y="1574713"/>
            <a:ext cx="4923519" cy="4161108"/>
          </a:xfrm>
          <a:prstGeom prst="rect">
            <a:avLst/>
          </a:prstGeom>
        </p:spPr>
      </p:pic>
    </p:spTree>
    <p:extLst>
      <p:ext uri="{BB962C8B-B14F-4D97-AF65-F5344CB8AC3E}">
        <p14:creationId xmlns:p14="http://schemas.microsoft.com/office/powerpoint/2010/main" val="297658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792D9-5487-4927-8790-ADC391329E6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solidFill>
                  <a:schemeClr val="tx1"/>
                </a:solidFill>
                <a:latin typeface="+mj-lt"/>
                <a:ea typeface="+mj-ea"/>
                <a:cs typeface="+mj-cs"/>
              </a:rPr>
              <a:t>Model Hyper Tuning </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A7E4B7-65DF-48F4-8F43-59DCBDA0CEFB}"/>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We break down the data into Train and test as 80 and 20 percent, respectively. To achieve better accuracy and choose the best model components, we apply hyper tuning.</a:t>
            </a:r>
          </a:p>
          <a:p>
            <a:pPr marL="285750" indent="-228600">
              <a:lnSpc>
                <a:spcPct val="90000"/>
              </a:lnSpc>
              <a:spcAft>
                <a:spcPts val="600"/>
              </a:spcAft>
              <a:buFont typeface="Arial" panose="020B0604020202020204" pitchFamily="34" charset="0"/>
              <a:buChar char="•"/>
            </a:pPr>
            <a:r>
              <a:rPr lang="en-US" sz="2000"/>
              <a:t>Let us compare the tuning effect on the model results based on the various number of n_components.</a:t>
            </a:r>
          </a:p>
          <a:p>
            <a:pPr marL="285750" indent="-228600">
              <a:lnSpc>
                <a:spcPct val="90000"/>
              </a:lnSpc>
              <a:spcAft>
                <a:spcPts val="600"/>
              </a:spcAft>
              <a:buFont typeface="Arial" panose="020B0604020202020204" pitchFamily="34" charset="0"/>
              <a:buChar char="•"/>
            </a:pPr>
            <a:r>
              <a:rPr lang="en-US" sz="2000"/>
              <a:t>As per tuning, the model performs better with values of 30 n_components with balanced Precision and AUC scores.</a:t>
            </a:r>
          </a:p>
        </p:txBody>
      </p:sp>
      <p:graphicFrame>
        <p:nvGraphicFramePr>
          <p:cNvPr id="5" name="Table 5">
            <a:extLst>
              <a:ext uri="{FF2B5EF4-FFF2-40B4-BE49-F238E27FC236}">
                <a16:creationId xmlns:a16="http://schemas.microsoft.com/office/drawing/2014/main" id="{787AABDB-6D3E-4D61-80D6-D449E1DBB764}"/>
              </a:ext>
            </a:extLst>
          </p:cNvPr>
          <p:cNvGraphicFramePr>
            <a:graphicFrameLocks noGrp="1"/>
          </p:cNvGraphicFramePr>
          <p:nvPr>
            <p:extLst>
              <p:ext uri="{D42A27DB-BD31-4B8C-83A1-F6EECF244321}">
                <p14:modId xmlns:p14="http://schemas.microsoft.com/office/powerpoint/2010/main" val="1796534977"/>
              </p:ext>
            </p:extLst>
          </p:nvPr>
        </p:nvGraphicFramePr>
        <p:xfrm>
          <a:off x="6099048" y="2137242"/>
          <a:ext cx="5458968" cy="2583520"/>
        </p:xfrm>
        <a:graphic>
          <a:graphicData uri="http://schemas.openxmlformats.org/drawingml/2006/table">
            <a:tbl>
              <a:tblPr firstRow="1" bandRow="1">
                <a:tableStyleId>{5C22544A-7EE6-4342-B048-85BDC9FD1C3A}</a:tableStyleId>
              </a:tblPr>
              <a:tblGrid>
                <a:gridCol w="2539622">
                  <a:extLst>
                    <a:ext uri="{9D8B030D-6E8A-4147-A177-3AD203B41FA5}">
                      <a16:colId xmlns:a16="http://schemas.microsoft.com/office/drawing/2014/main" val="276689041"/>
                    </a:ext>
                  </a:extLst>
                </a:gridCol>
                <a:gridCol w="1720951">
                  <a:extLst>
                    <a:ext uri="{9D8B030D-6E8A-4147-A177-3AD203B41FA5}">
                      <a16:colId xmlns:a16="http://schemas.microsoft.com/office/drawing/2014/main" val="2421469033"/>
                    </a:ext>
                  </a:extLst>
                </a:gridCol>
                <a:gridCol w="1198395">
                  <a:extLst>
                    <a:ext uri="{9D8B030D-6E8A-4147-A177-3AD203B41FA5}">
                      <a16:colId xmlns:a16="http://schemas.microsoft.com/office/drawing/2014/main" val="1816810535"/>
                    </a:ext>
                  </a:extLst>
                </a:gridCol>
              </a:tblGrid>
              <a:tr h="928060">
                <a:tc>
                  <a:txBody>
                    <a:bodyPr/>
                    <a:lstStyle/>
                    <a:p>
                      <a:pPr algn="ctr"/>
                      <a:r>
                        <a:rPr lang="en-IN" sz="2500"/>
                        <a:t>N_components</a:t>
                      </a:r>
                      <a:endParaRPr lang="en-GB" sz="2500"/>
                    </a:p>
                  </a:txBody>
                  <a:tcPr marL="125413" marR="125413" marT="62707" marB="62707"/>
                </a:tc>
                <a:tc>
                  <a:txBody>
                    <a:bodyPr/>
                    <a:lstStyle/>
                    <a:p>
                      <a:pPr algn="ctr"/>
                      <a:r>
                        <a:rPr lang="en-IN" sz="2500"/>
                        <a:t>Precision</a:t>
                      </a:r>
                      <a:endParaRPr lang="en-GB" sz="2500"/>
                    </a:p>
                  </a:txBody>
                  <a:tcPr marL="125413" marR="125413" marT="62707" marB="62707"/>
                </a:tc>
                <a:tc>
                  <a:txBody>
                    <a:bodyPr/>
                    <a:lstStyle/>
                    <a:p>
                      <a:pPr algn="ctr"/>
                      <a:r>
                        <a:rPr lang="en-IN" sz="2500"/>
                        <a:t>AUC score</a:t>
                      </a:r>
                      <a:endParaRPr lang="en-GB" sz="2500"/>
                    </a:p>
                  </a:txBody>
                  <a:tcPr marL="125413" marR="125413" marT="62707" marB="62707"/>
                </a:tc>
                <a:extLst>
                  <a:ext uri="{0D108BD9-81ED-4DB2-BD59-A6C34878D82A}">
                    <a16:rowId xmlns:a16="http://schemas.microsoft.com/office/drawing/2014/main" val="2777246195"/>
                  </a:ext>
                </a:extLst>
              </a:tr>
              <a:tr h="551820">
                <a:tc>
                  <a:txBody>
                    <a:bodyPr/>
                    <a:lstStyle/>
                    <a:p>
                      <a:pPr algn="ctr"/>
                      <a:r>
                        <a:rPr lang="en-IN" sz="2500"/>
                        <a:t>10</a:t>
                      </a:r>
                      <a:endParaRPr lang="en-GB" sz="2500"/>
                    </a:p>
                  </a:txBody>
                  <a:tcPr marL="125413" marR="125413" marT="62707" marB="62707"/>
                </a:tc>
                <a:tc>
                  <a:txBody>
                    <a:bodyPr/>
                    <a:lstStyle/>
                    <a:p>
                      <a:pPr algn="ctr"/>
                      <a:r>
                        <a:rPr lang="en-IN" sz="2500"/>
                        <a:t>0.67</a:t>
                      </a:r>
                      <a:endParaRPr lang="en-GB" sz="2500"/>
                    </a:p>
                  </a:txBody>
                  <a:tcPr marL="125413" marR="125413" marT="62707" marB="62707"/>
                </a:tc>
                <a:tc>
                  <a:txBody>
                    <a:bodyPr/>
                    <a:lstStyle/>
                    <a:p>
                      <a:pPr algn="ctr"/>
                      <a:r>
                        <a:rPr lang="en-IN" sz="2500"/>
                        <a:t>0.97</a:t>
                      </a:r>
                      <a:endParaRPr lang="en-GB" sz="2500"/>
                    </a:p>
                  </a:txBody>
                  <a:tcPr marL="125413" marR="125413" marT="62707" marB="62707"/>
                </a:tc>
                <a:extLst>
                  <a:ext uri="{0D108BD9-81ED-4DB2-BD59-A6C34878D82A}">
                    <a16:rowId xmlns:a16="http://schemas.microsoft.com/office/drawing/2014/main" val="2139529597"/>
                  </a:ext>
                </a:extLst>
              </a:tr>
              <a:tr h="551820">
                <a:tc>
                  <a:txBody>
                    <a:bodyPr/>
                    <a:lstStyle/>
                    <a:p>
                      <a:pPr algn="ctr"/>
                      <a:r>
                        <a:rPr lang="en-IN" sz="2500"/>
                        <a:t>30</a:t>
                      </a:r>
                      <a:endParaRPr lang="en-GB" sz="2500"/>
                    </a:p>
                  </a:txBody>
                  <a:tcPr marL="125413" marR="125413" marT="62707" marB="62707"/>
                </a:tc>
                <a:tc>
                  <a:txBody>
                    <a:bodyPr/>
                    <a:lstStyle/>
                    <a:p>
                      <a:pPr algn="ctr"/>
                      <a:r>
                        <a:rPr lang="en-IN" sz="2500"/>
                        <a:t>0.80</a:t>
                      </a:r>
                      <a:endParaRPr lang="en-GB" sz="2500"/>
                    </a:p>
                  </a:txBody>
                  <a:tcPr marL="125413" marR="125413" marT="62707" marB="62707"/>
                </a:tc>
                <a:tc>
                  <a:txBody>
                    <a:bodyPr/>
                    <a:lstStyle/>
                    <a:p>
                      <a:pPr algn="ctr"/>
                      <a:r>
                        <a:rPr lang="en-IN" sz="2500"/>
                        <a:t>0.96</a:t>
                      </a:r>
                      <a:endParaRPr lang="en-GB" sz="2500"/>
                    </a:p>
                  </a:txBody>
                  <a:tcPr marL="125413" marR="125413" marT="62707" marB="62707"/>
                </a:tc>
                <a:extLst>
                  <a:ext uri="{0D108BD9-81ED-4DB2-BD59-A6C34878D82A}">
                    <a16:rowId xmlns:a16="http://schemas.microsoft.com/office/drawing/2014/main" val="2164994835"/>
                  </a:ext>
                </a:extLst>
              </a:tr>
              <a:tr h="551820">
                <a:tc>
                  <a:txBody>
                    <a:bodyPr/>
                    <a:lstStyle/>
                    <a:p>
                      <a:pPr algn="ctr"/>
                      <a:r>
                        <a:rPr lang="en-IN" sz="2500"/>
                        <a:t>50</a:t>
                      </a:r>
                      <a:endParaRPr lang="en-GB" sz="2500"/>
                    </a:p>
                  </a:txBody>
                  <a:tcPr marL="125413" marR="125413" marT="62707" marB="62707"/>
                </a:tc>
                <a:tc>
                  <a:txBody>
                    <a:bodyPr/>
                    <a:lstStyle/>
                    <a:p>
                      <a:pPr algn="ctr"/>
                      <a:r>
                        <a:rPr lang="en-IN" sz="2500"/>
                        <a:t>0.76</a:t>
                      </a:r>
                      <a:endParaRPr lang="en-GB" sz="2500"/>
                    </a:p>
                  </a:txBody>
                  <a:tcPr marL="125413" marR="125413" marT="62707" marB="62707"/>
                </a:tc>
                <a:tc>
                  <a:txBody>
                    <a:bodyPr/>
                    <a:lstStyle/>
                    <a:p>
                      <a:pPr algn="ctr"/>
                      <a:r>
                        <a:rPr lang="en-IN" sz="2500"/>
                        <a:t>0.99</a:t>
                      </a:r>
                      <a:endParaRPr lang="en-GB" sz="2500"/>
                    </a:p>
                  </a:txBody>
                  <a:tcPr marL="125413" marR="125413" marT="62707" marB="62707"/>
                </a:tc>
                <a:extLst>
                  <a:ext uri="{0D108BD9-81ED-4DB2-BD59-A6C34878D82A}">
                    <a16:rowId xmlns:a16="http://schemas.microsoft.com/office/drawing/2014/main" val="4036061638"/>
                  </a:ext>
                </a:extLst>
              </a:tr>
            </a:tbl>
          </a:graphicData>
        </a:graphic>
      </p:graphicFrame>
    </p:spTree>
    <p:extLst>
      <p:ext uri="{BB962C8B-B14F-4D97-AF65-F5344CB8AC3E}">
        <p14:creationId xmlns:p14="http://schemas.microsoft.com/office/powerpoint/2010/main" val="1759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D8305-3AA7-4849-A07B-7C2F30411546}"/>
              </a:ext>
            </a:extLst>
          </p:cNvPr>
          <p:cNvSpPr>
            <a:spLocks noGrp="1"/>
          </p:cNvSpPr>
          <p:nvPr>
            <p:ph type="title"/>
          </p:nvPr>
        </p:nvSpPr>
        <p:spPr>
          <a:xfrm>
            <a:off x="841248" y="548640"/>
            <a:ext cx="3600860" cy="5431536"/>
          </a:xfrm>
        </p:spPr>
        <p:txBody>
          <a:bodyPr>
            <a:normAutofit/>
          </a:bodyPr>
          <a:lstStyle/>
          <a:p>
            <a:r>
              <a:rPr lang="en-IN" sz="5400"/>
              <a:t>Motivation</a:t>
            </a:r>
            <a:endParaRPr lang="en-GB"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ED6037-A73B-455D-9666-38B273182980}"/>
              </a:ext>
            </a:extLst>
          </p:cNvPr>
          <p:cNvSpPr>
            <a:spLocks noGrp="1"/>
          </p:cNvSpPr>
          <p:nvPr>
            <p:ph idx="1"/>
          </p:nvPr>
        </p:nvSpPr>
        <p:spPr>
          <a:xfrm>
            <a:off x="5126418" y="552091"/>
            <a:ext cx="6224335" cy="5431536"/>
          </a:xfrm>
        </p:spPr>
        <p:txBody>
          <a:bodyPr anchor="ctr">
            <a:normAutofit/>
          </a:bodyPr>
          <a:lstStyle/>
          <a:p>
            <a:r>
              <a:rPr lang="en-US" sz="2200" dirty="0"/>
              <a:t>Using SQL queries, build a recommendation system that only works on the user's history.</a:t>
            </a:r>
          </a:p>
          <a:p>
            <a:r>
              <a:rPr lang="en-US" sz="2200" dirty="0"/>
              <a:t>This project allows understanding the internal working and all the steps required to build a system from scratch and various techniques.</a:t>
            </a:r>
          </a:p>
        </p:txBody>
      </p:sp>
    </p:spTree>
    <p:extLst>
      <p:ext uri="{BB962C8B-B14F-4D97-AF65-F5344CB8AC3E}">
        <p14:creationId xmlns:p14="http://schemas.microsoft.com/office/powerpoint/2010/main" val="1091738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65ED-C9ED-4EFA-B448-5C48093A0143}"/>
              </a:ext>
            </a:extLst>
          </p:cNvPr>
          <p:cNvSpPr>
            <a:spLocks noGrp="1"/>
          </p:cNvSpPr>
          <p:nvPr>
            <p:ph type="title"/>
          </p:nvPr>
        </p:nvSpPr>
        <p:spPr>
          <a:xfrm>
            <a:off x="838200" y="365125"/>
            <a:ext cx="10515600" cy="821649"/>
          </a:xfrm>
        </p:spPr>
        <p:txBody>
          <a:bodyPr/>
          <a:lstStyle/>
          <a:p>
            <a:r>
              <a:rPr lang="en-IN" dirty="0"/>
              <a:t>Recommendation to Existing User</a:t>
            </a:r>
            <a:endParaRPr lang="en-GB" dirty="0"/>
          </a:p>
        </p:txBody>
      </p:sp>
      <p:pic>
        <p:nvPicPr>
          <p:cNvPr id="5" name="Picture 4">
            <a:extLst>
              <a:ext uri="{FF2B5EF4-FFF2-40B4-BE49-F238E27FC236}">
                <a16:creationId xmlns:a16="http://schemas.microsoft.com/office/drawing/2014/main" id="{D82E8959-A53B-4BDB-AB45-D1B2C9570015}"/>
              </a:ext>
            </a:extLst>
          </p:cNvPr>
          <p:cNvPicPr>
            <a:picLocks noChangeAspect="1"/>
          </p:cNvPicPr>
          <p:nvPr/>
        </p:nvPicPr>
        <p:blipFill>
          <a:blip r:embed="rId2"/>
          <a:stretch>
            <a:fillRect/>
          </a:stretch>
        </p:blipFill>
        <p:spPr>
          <a:xfrm>
            <a:off x="838200" y="1557945"/>
            <a:ext cx="4953000" cy="2886075"/>
          </a:xfrm>
          <a:prstGeom prst="rect">
            <a:avLst/>
          </a:prstGeom>
        </p:spPr>
      </p:pic>
      <p:pic>
        <p:nvPicPr>
          <p:cNvPr id="7" name="Picture 6">
            <a:extLst>
              <a:ext uri="{FF2B5EF4-FFF2-40B4-BE49-F238E27FC236}">
                <a16:creationId xmlns:a16="http://schemas.microsoft.com/office/drawing/2014/main" id="{3F128371-D9E3-4AE9-9174-4162543120F3}"/>
              </a:ext>
            </a:extLst>
          </p:cNvPr>
          <p:cNvPicPr>
            <a:picLocks noChangeAspect="1"/>
          </p:cNvPicPr>
          <p:nvPr/>
        </p:nvPicPr>
        <p:blipFill>
          <a:blip r:embed="rId3"/>
          <a:stretch>
            <a:fillRect/>
          </a:stretch>
        </p:blipFill>
        <p:spPr>
          <a:xfrm>
            <a:off x="7517150" y="2281844"/>
            <a:ext cx="3286125" cy="1438275"/>
          </a:xfrm>
          <a:prstGeom prst="rect">
            <a:avLst/>
          </a:prstGeom>
        </p:spPr>
      </p:pic>
      <p:sp>
        <p:nvSpPr>
          <p:cNvPr id="8" name="TextBox 7">
            <a:extLst>
              <a:ext uri="{FF2B5EF4-FFF2-40B4-BE49-F238E27FC236}">
                <a16:creationId xmlns:a16="http://schemas.microsoft.com/office/drawing/2014/main" id="{A7971B94-338C-4647-B373-0768488E28AF}"/>
              </a:ext>
            </a:extLst>
          </p:cNvPr>
          <p:cNvSpPr txBox="1"/>
          <p:nvPr/>
        </p:nvSpPr>
        <p:spPr>
          <a:xfrm>
            <a:off x="838200" y="4893013"/>
            <a:ext cx="4953000" cy="584775"/>
          </a:xfrm>
          <a:prstGeom prst="rect">
            <a:avLst/>
          </a:prstGeom>
          <a:noFill/>
        </p:spPr>
        <p:txBody>
          <a:bodyPr wrap="square" rtlCol="0">
            <a:spAutoFit/>
          </a:bodyPr>
          <a:lstStyle/>
          <a:p>
            <a:pPr algn="ctr"/>
            <a:r>
              <a:rPr lang="en-IN" sz="3200" b="1" dirty="0"/>
              <a:t>Games Owned by Player</a:t>
            </a:r>
            <a:endParaRPr lang="en-GB" sz="3200" b="1" dirty="0"/>
          </a:p>
        </p:txBody>
      </p:sp>
      <p:sp>
        <p:nvSpPr>
          <p:cNvPr id="9" name="TextBox 8">
            <a:extLst>
              <a:ext uri="{FF2B5EF4-FFF2-40B4-BE49-F238E27FC236}">
                <a16:creationId xmlns:a16="http://schemas.microsoft.com/office/drawing/2014/main" id="{4BC4DDB6-E1BA-4AD6-BAD9-E3A0A133DC1B}"/>
              </a:ext>
            </a:extLst>
          </p:cNvPr>
          <p:cNvSpPr txBox="1"/>
          <p:nvPr/>
        </p:nvSpPr>
        <p:spPr>
          <a:xfrm>
            <a:off x="6683712" y="4893012"/>
            <a:ext cx="4953000" cy="584775"/>
          </a:xfrm>
          <a:prstGeom prst="rect">
            <a:avLst/>
          </a:prstGeom>
          <a:noFill/>
        </p:spPr>
        <p:txBody>
          <a:bodyPr wrap="square" rtlCol="0">
            <a:spAutoFit/>
          </a:bodyPr>
          <a:lstStyle/>
          <a:p>
            <a:pPr algn="ctr"/>
            <a:r>
              <a:rPr lang="en-IN" sz="3200" b="1" dirty="0"/>
              <a:t>Recommended Game</a:t>
            </a:r>
            <a:endParaRPr lang="en-GB" sz="3200" b="1" dirty="0"/>
          </a:p>
        </p:txBody>
      </p:sp>
    </p:spTree>
    <p:extLst>
      <p:ext uri="{BB962C8B-B14F-4D97-AF65-F5344CB8AC3E}">
        <p14:creationId xmlns:p14="http://schemas.microsoft.com/office/powerpoint/2010/main" val="3943354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9331-D7B4-42BD-9283-FC6DB1DAAE8B}"/>
              </a:ext>
            </a:extLst>
          </p:cNvPr>
          <p:cNvSpPr>
            <a:spLocks noGrp="1"/>
          </p:cNvSpPr>
          <p:nvPr>
            <p:ph type="title"/>
          </p:nvPr>
        </p:nvSpPr>
        <p:spPr>
          <a:xfrm>
            <a:off x="838200" y="365126"/>
            <a:ext cx="10515600" cy="844550"/>
          </a:xfrm>
        </p:spPr>
        <p:txBody>
          <a:bodyPr/>
          <a:lstStyle/>
          <a:p>
            <a:r>
              <a:rPr lang="en-IN" dirty="0"/>
              <a:t>Item To Item Recommendation</a:t>
            </a:r>
            <a:endParaRPr lang="en-GB" dirty="0"/>
          </a:p>
        </p:txBody>
      </p:sp>
      <p:pic>
        <p:nvPicPr>
          <p:cNvPr id="5" name="Picture 4">
            <a:extLst>
              <a:ext uri="{FF2B5EF4-FFF2-40B4-BE49-F238E27FC236}">
                <a16:creationId xmlns:a16="http://schemas.microsoft.com/office/drawing/2014/main" id="{D0C8BE26-50B4-4805-B3F4-7198C48EEA3D}"/>
              </a:ext>
            </a:extLst>
          </p:cNvPr>
          <p:cNvPicPr>
            <a:picLocks noChangeAspect="1"/>
          </p:cNvPicPr>
          <p:nvPr/>
        </p:nvPicPr>
        <p:blipFill>
          <a:blip r:embed="rId2"/>
          <a:stretch>
            <a:fillRect/>
          </a:stretch>
        </p:blipFill>
        <p:spPr>
          <a:xfrm>
            <a:off x="7669955" y="1789281"/>
            <a:ext cx="3324225" cy="2295525"/>
          </a:xfrm>
          <a:prstGeom prst="rect">
            <a:avLst/>
          </a:prstGeom>
        </p:spPr>
      </p:pic>
      <p:pic>
        <p:nvPicPr>
          <p:cNvPr id="7" name="Picture 6">
            <a:extLst>
              <a:ext uri="{FF2B5EF4-FFF2-40B4-BE49-F238E27FC236}">
                <a16:creationId xmlns:a16="http://schemas.microsoft.com/office/drawing/2014/main" id="{DAEC9E7D-351B-4F49-8553-20F2B4D17CD9}"/>
              </a:ext>
            </a:extLst>
          </p:cNvPr>
          <p:cNvPicPr>
            <a:picLocks noChangeAspect="1"/>
          </p:cNvPicPr>
          <p:nvPr/>
        </p:nvPicPr>
        <p:blipFill>
          <a:blip r:embed="rId3"/>
          <a:stretch>
            <a:fillRect/>
          </a:stretch>
        </p:blipFill>
        <p:spPr>
          <a:xfrm>
            <a:off x="1414867" y="1932866"/>
            <a:ext cx="3343275" cy="2019300"/>
          </a:xfrm>
          <a:prstGeom prst="rect">
            <a:avLst/>
          </a:prstGeom>
        </p:spPr>
      </p:pic>
      <p:sp>
        <p:nvSpPr>
          <p:cNvPr id="9" name="TextBox 8">
            <a:extLst>
              <a:ext uri="{FF2B5EF4-FFF2-40B4-BE49-F238E27FC236}">
                <a16:creationId xmlns:a16="http://schemas.microsoft.com/office/drawing/2014/main" id="{F474B82E-08B7-45D2-9F57-290F2A49FF65}"/>
              </a:ext>
            </a:extLst>
          </p:cNvPr>
          <p:cNvSpPr txBox="1"/>
          <p:nvPr/>
        </p:nvSpPr>
        <p:spPr>
          <a:xfrm>
            <a:off x="2238374" y="4610100"/>
            <a:ext cx="6619875" cy="461665"/>
          </a:xfrm>
          <a:prstGeom prst="rect">
            <a:avLst/>
          </a:prstGeom>
          <a:noFill/>
        </p:spPr>
        <p:txBody>
          <a:bodyPr wrap="square" rtlCol="0">
            <a:spAutoFit/>
          </a:bodyPr>
          <a:lstStyle/>
          <a:p>
            <a:pPr algn="ctr"/>
            <a:r>
              <a:rPr lang="en-IN" sz="2400" dirty="0"/>
              <a:t>Based on the game id , recommendation generated</a:t>
            </a:r>
            <a:endParaRPr lang="en-GB" sz="2400" dirty="0"/>
          </a:p>
        </p:txBody>
      </p:sp>
    </p:spTree>
    <p:extLst>
      <p:ext uri="{BB962C8B-B14F-4D97-AF65-F5344CB8AC3E}">
        <p14:creationId xmlns:p14="http://schemas.microsoft.com/office/powerpoint/2010/main" val="3734943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B481F-FFB3-4A94-BFFE-BD6789FEBEC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Model Comparison </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AED0FC-5867-44CC-ADD5-7B0839368A5B}"/>
              </a:ext>
            </a:extLst>
          </p:cNvPr>
          <p:cNvSpPr txBox="1"/>
          <p:nvPr/>
        </p:nvSpPr>
        <p:spPr>
          <a:xfrm>
            <a:off x="630936" y="2807208"/>
            <a:ext cx="3429000" cy="3410712"/>
          </a:xfrm>
          <a:prstGeom prst="rect">
            <a:avLst/>
          </a:prstGeom>
        </p:spPr>
        <p:txBody>
          <a:bodyPr vert="horz" lIns="91440" tIns="45720" rIns="91440" bIns="45720" rtlCol="0" anchor="t">
            <a:normAutofit fontScale="92500" lnSpcReduction="10000"/>
          </a:bodyPr>
          <a:lstStyle/>
          <a:p>
            <a:pPr marL="285750" indent="-228600">
              <a:lnSpc>
                <a:spcPct val="90000"/>
              </a:lnSpc>
              <a:spcAft>
                <a:spcPts val="600"/>
              </a:spcAft>
              <a:buFont typeface="Arial" panose="020B0604020202020204" pitchFamily="34" charset="0"/>
              <a:buChar char="•"/>
            </a:pPr>
            <a:r>
              <a:rPr lang="en-US" b="1" dirty="0"/>
              <a:t>Class Imbalance Problem</a:t>
            </a:r>
            <a:r>
              <a:rPr lang="en-US" dirty="0"/>
              <a:t>: There is a problem of class imbalance in the target variable because this model is always biased to the majority class. To fix this, We have applied various parameters as below.</a:t>
            </a:r>
          </a:p>
          <a:p>
            <a:pPr marL="285750" indent="-228600">
              <a:lnSpc>
                <a:spcPct val="90000"/>
              </a:lnSpc>
              <a:spcAft>
                <a:spcPts val="600"/>
              </a:spcAft>
              <a:buFont typeface="Arial" panose="020B0604020202020204" pitchFamily="34" charset="0"/>
              <a:buChar char="•"/>
            </a:pPr>
            <a:r>
              <a:rPr lang="en-US" dirty="0"/>
              <a:t>Using this chart, we compare the results of each parameter and check the improved accuracy of the model and less biased results.</a:t>
            </a:r>
          </a:p>
          <a:p>
            <a:pPr marL="285750" indent="-228600">
              <a:lnSpc>
                <a:spcPct val="90000"/>
              </a:lnSpc>
              <a:spcAft>
                <a:spcPts val="600"/>
              </a:spcAft>
              <a:buFont typeface="Arial" panose="020B0604020202020204" pitchFamily="34" charset="0"/>
              <a:buChar char="•"/>
            </a:pPr>
            <a:r>
              <a:rPr lang="en-US" dirty="0"/>
              <a:t>Smote worked better with all the models and did not impact the model quality, increasing accuracy to over 70%.</a:t>
            </a:r>
          </a:p>
        </p:txBody>
      </p:sp>
      <p:graphicFrame>
        <p:nvGraphicFramePr>
          <p:cNvPr id="4" name="Table 4">
            <a:extLst>
              <a:ext uri="{FF2B5EF4-FFF2-40B4-BE49-F238E27FC236}">
                <a16:creationId xmlns:a16="http://schemas.microsoft.com/office/drawing/2014/main" id="{3BD76959-2E71-4FEE-9D5D-1C6A671BE703}"/>
              </a:ext>
            </a:extLst>
          </p:cNvPr>
          <p:cNvGraphicFramePr>
            <a:graphicFrameLocks noGrp="1"/>
          </p:cNvGraphicFramePr>
          <p:nvPr>
            <p:extLst>
              <p:ext uri="{D42A27DB-BD31-4B8C-83A1-F6EECF244321}">
                <p14:modId xmlns:p14="http://schemas.microsoft.com/office/powerpoint/2010/main" val="1860375125"/>
              </p:ext>
            </p:extLst>
          </p:nvPr>
        </p:nvGraphicFramePr>
        <p:xfrm>
          <a:off x="4654296" y="2112067"/>
          <a:ext cx="6903723" cy="2633867"/>
        </p:xfrm>
        <a:graphic>
          <a:graphicData uri="http://schemas.openxmlformats.org/drawingml/2006/table">
            <a:tbl>
              <a:tblPr firstRow="1" bandRow="1">
                <a:tableStyleId>{5C22544A-7EE6-4342-B048-85BDC9FD1C3A}</a:tableStyleId>
              </a:tblPr>
              <a:tblGrid>
                <a:gridCol w="1289978">
                  <a:extLst>
                    <a:ext uri="{9D8B030D-6E8A-4147-A177-3AD203B41FA5}">
                      <a16:colId xmlns:a16="http://schemas.microsoft.com/office/drawing/2014/main" val="1801106960"/>
                    </a:ext>
                  </a:extLst>
                </a:gridCol>
                <a:gridCol w="1042435">
                  <a:extLst>
                    <a:ext uri="{9D8B030D-6E8A-4147-A177-3AD203B41FA5}">
                      <a16:colId xmlns:a16="http://schemas.microsoft.com/office/drawing/2014/main" val="148621434"/>
                    </a:ext>
                  </a:extLst>
                </a:gridCol>
                <a:gridCol w="1358741">
                  <a:extLst>
                    <a:ext uri="{9D8B030D-6E8A-4147-A177-3AD203B41FA5}">
                      <a16:colId xmlns:a16="http://schemas.microsoft.com/office/drawing/2014/main" val="3595338664"/>
                    </a:ext>
                  </a:extLst>
                </a:gridCol>
                <a:gridCol w="1853828">
                  <a:extLst>
                    <a:ext uri="{9D8B030D-6E8A-4147-A177-3AD203B41FA5}">
                      <a16:colId xmlns:a16="http://schemas.microsoft.com/office/drawing/2014/main" val="1688733949"/>
                    </a:ext>
                  </a:extLst>
                </a:gridCol>
                <a:gridCol w="1358741">
                  <a:extLst>
                    <a:ext uri="{9D8B030D-6E8A-4147-A177-3AD203B41FA5}">
                      <a16:colId xmlns:a16="http://schemas.microsoft.com/office/drawing/2014/main" val="648475506"/>
                    </a:ext>
                  </a:extLst>
                </a:gridCol>
              </a:tblGrid>
              <a:tr h="435677">
                <a:tc>
                  <a:txBody>
                    <a:bodyPr/>
                    <a:lstStyle/>
                    <a:p>
                      <a:pPr algn="ctr"/>
                      <a:r>
                        <a:rPr lang="en-IN" sz="1900"/>
                        <a:t>Model</a:t>
                      </a:r>
                      <a:endParaRPr lang="en-GB" sz="1900"/>
                    </a:p>
                  </a:txBody>
                  <a:tcPr marL="99017" marR="99017" marT="49509" marB="49509"/>
                </a:tc>
                <a:tc>
                  <a:txBody>
                    <a:bodyPr/>
                    <a:lstStyle/>
                    <a:p>
                      <a:pPr algn="ctr"/>
                      <a:r>
                        <a:rPr lang="en-IN" sz="1900"/>
                        <a:t>Scaler</a:t>
                      </a:r>
                      <a:endParaRPr lang="en-GB" sz="1900"/>
                    </a:p>
                  </a:txBody>
                  <a:tcPr marL="99017" marR="99017" marT="49509" marB="49509"/>
                </a:tc>
                <a:tc>
                  <a:txBody>
                    <a:bodyPr/>
                    <a:lstStyle/>
                    <a:p>
                      <a:pPr algn="ctr"/>
                      <a:r>
                        <a:rPr lang="en-IN" sz="1900"/>
                        <a:t>PCA</a:t>
                      </a:r>
                      <a:endParaRPr lang="en-GB" sz="1900"/>
                    </a:p>
                  </a:txBody>
                  <a:tcPr marL="99017" marR="99017" marT="49509" marB="49509"/>
                </a:tc>
                <a:tc>
                  <a:txBody>
                    <a:bodyPr/>
                    <a:lstStyle/>
                    <a:p>
                      <a:pPr algn="ctr"/>
                      <a:r>
                        <a:rPr lang="en-GB" sz="1900" b="0" u="none" strike="noStrike" kern="1200" baseline="0">
                          <a:solidFill>
                            <a:schemeClr val="lt1"/>
                          </a:solidFill>
                        </a:rPr>
                        <a:t>Normalization</a:t>
                      </a:r>
                      <a:endParaRPr lang="en-GB" sz="1900"/>
                    </a:p>
                  </a:txBody>
                  <a:tcPr marL="99017" marR="99017" marT="49509" marB="49509"/>
                </a:tc>
                <a:tc>
                  <a:txBody>
                    <a:bodyPr/>
                    <a:lstStyle/>
                    <a:p>
                      <a:pPr algn="ctr"/>
                      <a:r>
                        <a:rPr lang="en-GB" sz="1900" b="0" u="none" strike="noStrike" kern="1200" baseline="0">
                          <a:solidFill>
                            <a:schemeClr val="lt1"/>
                          </a:solidFill>
                        </a:rPr>
                        <a:t>SMOTE</a:t>
                      </a:r>
                      <a:endParaRPr lang="en-GB" sz="1900"/>
                    </a:p>
                  </a:txBody>
                  <a:tcPr marL="99017" marR="99017" marT="49509" marB="49509"/>
                </a:tc>
                <a:extLst>
                  <a:ext uri="{0D108BD9-81ED-4DB2-BD59-A6C34878D82A}">
                    <a16:rowId xmlns:a16="http://schemas.microsoft.com/office/drawing/2014/main" val="1201585670"/>
                  </a:ext>
                </a:extLst>
              </a:tr>
              <a:tr h="732730">
                <a:tc>
                  <a:txBody>
                    <a:bodyPr/>
                    <a:lstStyle/>
                    <a:p>
                      <a:pPr algn="ctr"/>
                      <a:r>
                        <a:rPr lang="en-IN" sz="1900"/>
                        <a:t>Decision Tree</a:t>
                      </a:r>
                      <a:endParaRPr lang="en-GB" sz="1900"/>
                    </a:p>
                  </a:txBody>
                  <a:tcPr marL="99017" marR="99017" marT="49509" marB="49509"/>
                </a:tc>
                <a:tc>
                  <a:txBody>
                    <a:bodyPr/>
                    <a:lstStyle/>
                    <a:p>
                      <a:pPr algn="ctr"/>
                      <a:r>
                        <a:rPr lang="en-IN" sz="1900"/>
                        <a:t>Less Error</a:t>
                      </a:r>
                      <a:endParaRPr lang="en-GB" sz="1900"/>
                    </a:p>
                  </a:txBody>
                  <a:tcPr marL="99017" marR="99017" marT="49509" marB="49509"/>
                </a:tc>
                <a:tc>
                  <a:txBody>
                    <a:bodyPr/>
                    <a:lstStyle/>
                    <a:p>
                      <a:pPr algn="ctr"/>
                      <a:r>
                        <a:rPr lang="en-IN" sz="1900"/>
                        <a:t>Low Accuracy</a:t>
                      </a:r>
                      <a:endParaRPr lang="en-GB" sz="1900"/>
                    </a:p>
                  </a:txBody>
                  <a:tcPr marL="99017" marR="99017" marT="49509" marB="49509"/>
                </a:tc>
                <a:tc>
                  <a:txBody>
                    <a:bodyPr/>
                    <a:lstStyle/>
                    <a:p>
                      <a:pPr algn="ctr"/>
                      <a:r>
                        <a:rPr lang="en-IN" sz="1900"/>
                        <a:t>No Effect</a:t>
                      </a:r>
                      <a:endParaRPr lang="en-GB" sz="1900"/>
                    </a:p>
                  </a:txBody>
                  <a:tcPr marL="99017" marR="99017" marT="49509" marB="49509"/>
                </a:tc>
                <a:tc>
                  <a:txBody>
                    <a:bodyPr/>
                    <a:lstStyle/>
                    <a:p>
                      <a:pPr algn="ctr"/>
                      <a:r>
                        <a:rPr lang="en-IN" sz="1900"/>
                        <a:t>Improve Accuracy</a:t>
                      </a:r>
                      <a:endParaRPr lang="en-GB" sz="1900"/>
                    </a:p>
                  </a:txBody>
                  <a:tcPr marL="99017" marR="99017" marT="49509" marB="49509"/>
                </a:tc>
                <a:extLst>
                  <a:ext uri="{0D108BD9-81ED-4DB2-BD59-A6C34878D82A}">
                    <a16:rowId xmlns:a16="http://schemas.microsoft.com/office/drawing/2014/main" val="691016215"/>
                  </a:ext>
                </a:extLst>
              </a:tr>
              <a:tr h="732730">
                <a:tc>
                  <a:txBody>
                    <a:bodyPr/>
                    <a:lstStyle/>
                    <a:p>
                      <a:pPr algn="ctr"/>
                      <a:r>
                        <a:rPr lang="en-IN" sz="1900"/>
                        <a:t>Random Forest</a:t>
                      </a:r>
                      <a:endParaRPr lang="en-GB" sz="1900"/>
                    </a:p>
                  </a:txBody>
                  <a:tcPr marL="99017" marR="99017" marT="49509" marB="49509"/>
                </a:tc>
                <a:tc>
                  <a:txBody>
                    <a:bodyPr/>
                    <a:lstStyle/>
                    <a:p>
                      <a:pPr algn="ctr"/>
                      <a:r>
                        <a:rPr lang="en-IN" sz="1900"/>
                        <a:t>Less Error</a:t>
                      </a:r>
                      <a:endParaRPr lang="en-GB" sz="1900"/>
                    </a:p>
                  </a:txBody>
                  <a:tcPr marL="99017" marR="99017" marT="49509" marB="49509"/>
                </a:tc>
                <a:tc>
                  <a:txBody>
                    <a:bodyPr/>
                    <a:lstStyle/>
                    <a:p>
                      <a:pPr algn="ctr"/>
                      <a:r>
                        <a:rPr lang="en-IN" sz="1900"/>
                        <a:t>Worst Accuracy</a:t>
                      </a:r>
                      <a:endParaRPr lang="en-GB" sz="1900"/>
                    </a:p>
                  </a:txBody>
                  <a:tcPr marL="99017" marR="99017" marT="49509" marB="495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900"/>
                        <a:t>No Effect</a:t>
                      </a:r>
                      <a:endParaRPr lang="en-GB" sz="1900"/>
                    </a:p>
                  </a:txBody>
                  <a:tcPr marL="99017" marR="99017" marT="49509" marB="495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900"/>
                        <a:t>Improve Accuracy</a:t>
                      </a:r>
                      <a:endParaRPr lang="en-GB" sz="1900"/>
                    </a:p>
                  </a:txBody>
                  <a:tcPr marL="99017" marR="99017" marT="49509" marB="49509"/>
                </a:tc>
                <a:extLst>
                  <a:ext uri="{0D108BD9-81ED-4DB2-BD59-A6C34878D82A}">
                    <a16:rowId xmlns:a16="http://schemas.microsoft.com/office/drawing/2014/main" val="1137803541"/>
                  </a:ext>
                </a:extLst>
              </a:tr>
              <a:tr h="732730">
                <a:tc>
                  <a:txBody>
                    <a:bodyPr/>
                    <a:lstStyle/>
                    <a:p>
                      <a:pPr algn="ctr"/>
                      <a:r>
                        <a:rPr lang="en-IN" sz="1900"/>
                        <a:t>SVM</a:t>
                      </a:r>
                      <a:endParaRPr lang="en-GB" sz="1900"/>
                    </a:p>
                  </a:txBody>
                  <a:tcPr marL="99017" marR="99017" marT="49509" marB="49509"/>
                </a:tc>
                <a:tc>
                  <a:txBody>
                    <a:bodyPr/>
                    <a:lstStyle/>
                    <a:p>
                      <a:pPr algn="ctr"/>
                      <a:r>
                        <a:rPr lang="en-IN" sz="1900" dirty="0"/>
                        <a:t>Less Error</a:t>
                      </a:r>
                      <a:endParaRPr lang="en-GB" sz="1900" dirty="0"/>
                    </a:p>
                  </a:txBody>
                  <a:tcPr marL="99017" marR="99017" marT="49509" marB="495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900"/>
                        <a:t>Worst Accuracy</a:t>
                      </a:r>
                      <a:endParaRPr lang="en-GB" sz="1900"/>
                    </a:p>
                  </a:txBody>
                  <a:tcPr marL="99017" marR="99017" marT="49509" marB="495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900"/>
                        <a:t>No Effect</a:t>
                      </a:r>
                      <a:endParaRPr lang="en-GB" sz="1900"/>
                    </a:p>
                  </a:txBody>
                  <a:tcPr marL="99017" marR="99017" marT="49509" marB="495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900" dirty="0"/>
                        <a:t>Improve Accuracy</a:t>
                      </a:r>
                      <a:endParaRPr lang="en-GB" sz="1900" dirty="0"/>
                    </a:p>
                  </a:txBody>
                  <a:tcPr marL="99017" marR="99017" marT="49509" marB="49509"/>
                </a:tc>
                <a:extLst>
                  <a:ext uri="{0D108BD9-81ED-4DB2-BD59-A6C34878D82A}">
                    <a16:rowId xmlns:a16="http://schemas.microsoft.com/office/drawing/2014/main" val="3636003263"/>
                  </a:ext>
                </a:extLst>
              </a:tr>
            </a:tbl>
          </a:graphicData>
        </a:graphic>
      </p:graphicFrame>
    </p:spTree>
    <p:extLst>
      <p:ext uri="{BB962C8B-B14F-4D97-AF65-F5344CB8AC3E}">
        <p14:creationId xmlns:p14="http://schemas.microsoft.com/office/powerpoint/2010/main" val="338586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60E7F-07D5-41EF-87E3-E3D0E76A6CD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kern="1200">
                <a:solidFill>
                  <a:schemeClr val="tx1"/>
                </a:solidFill>
                <a:latin typeface="+mj-lt"/>
                <a:ea typeface="+mj-ea"/>
                <a:cs typeface="+mj-cs"/>
              </a:rPr>
              <a:t>Model Based Result Comparison</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C297945-4704-408C-B01F-300751977B04}"/>
              </a:ext>
            </a:extLst>
          </p:cNvPr>
          <p:cNvSpPr txBox="1"/>
          <p:nvPr/>
        </p:nvSpPr>
        <p:spPr>
          <a:xfrm>
            <a:off x="1834705" y="4912614"/>
            <a:ext cx="8522589" cy="138074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400" dirty="0"/>
              <a:t>Precision: The model correctly predicted the positive case.</a:t>
            </a:r>
          </a:p>
          <a:p>
            <a:pPr marL="285750" indent="-228600">
              <a:lnSpc>
                <a:spcPct val="90000"/>
              </a:lnSpc>
              <a:spcAft>
                <a:spcPts val="600"/>
              </a:spcAft>
              <a:buFont typeface="Arial" panose="020B0604020202020204" pitchFamily="34" charset="0"/>
              <a:buChar char="•"/>
            </a:pPr>
            <a:r>
              <a:rPr lang="en-US" sz="2400" dirty="0"/>
              <a:t>Recall: Percentage of prediction of the positive case correctly.</a:t>
            </a:r>
          </a:p>
          <a:p>
            <a:pPr marL="285750" indent="-228600">
              <a:lnSpc>
                <a:spcPct val="90000"/>
              </a:lnSpc>
              <a:spcAft>
                <a:spcPts val="600"/>
              </a:spcAft>
              <a:buFont typeface="Arial" panose="020B0604020202020204" pitchFamily="34" charset="0"/>
              <a:buChar char="•"/>
            </a:pPr>
            <a:r>
              <a:rPr lang="en-US" sz="2400" dirty="0"/>
              <a:t>F1-Score: Combination of the Precision and Recall metric</a:t>
            </a:r>
          </a:p>
        </p:txBody>
      </p:sp>
      <p:graphicFrame>
        <p:nvGraphicFramePr>
          <p:cNvPr id="4" name="Table 6">
            <a:extLst>
              <a:ext uri="{FF2B5EF4-FFF2-40B4-BE49-F238E27FC236}">
                <a16:creationId xmlns:a16="http://schemas.microsoft.com/office/drawing/2014/main" id="{9D45691A-A36B-4C83-9D96-75073F240C6E}"/>
              </a:ext>
            </a:extLst>
          </p:cNvPr>
          <p:cNvGraphicFramePr>
            <a:graphicFrameLocks noGrp="1"/>
          </p:cNvGraphicFramePr>
          <p:nvPr>
            <p:extLst>
              <p:ext uri="{D42A27DB-BD31-4B8C-83A1-F6EECF244321}">
                <p14:modId xmlns:p14="http://schemas.microsoft.com/office/powerpoint/2010/main" val="2188172588"/>
              </p:ext>
            </p:extLst>
          </p:nvPr>
        </p:nvGraphicFramePr>
        <p:xfrm>
          <a:off x="6099048" y="2586872"/>
          <a:ext cx="5458971" cy="1684258"/>
        </p:xfrm>
        <a:graphic>
          <a:graphicData uri="http://schemas.openxmlformats.org/drawingml/2006/table">
            <a:tbl>
              <a:tblPr firstRow="1" bandRow="1">
                <a:tableStyleId>{5C22544A-7EE6-4342-B048-85BDC9FD1C3A}</a:tableStyleId>
              </a:tblPr>
              <a:tblGrid>
                <a:gridCol w="824892">
                  <a:extLst>
                    <a:ext uri="{9D8B030D-6E8A-4147-A177-3AD203B41FA5}">
                      <a16:colId xmlns:a16="http://schemas.microsoft.com/office/drawing/2014/main" val="1464165181"/>
                    </a:ext>
                  </a:extLst>
                </a:gridCol>
                <a:gridCol w="868862">
                  <a:extLst>
                    <a:ext uri="{9D8B030D-6E8A-4147-A177-3AD203B41FA5}">
                      <a16:colId xmlns:a16="http://schemas.microsoft.com/office/drawing/2014/main" val="3221486653"/>
                    </a:ext>
                  </a:extLst>
                </a:gridCol>
                <a:gridCol w="1319563">
                  <a:extLst>
                    <a:ext uri="{9D8B030D-6E8A-4147-A177-3AD203B41FA5}">
                      <a16:colId xmlns:a16="http://schemas.microsoft.com/office/drawing/2014/main" val="1457565693"/>
                    </a:ext>
                  </a:extLst>
                </a:gridCol>
                <a:gridCol w="1222827">
                  <a:extLst>
                    <a:ext uri="{9D8B030D-6E8A-4147-A177-3AD203B41FA5}">
                      <a16:colId xmlns:a16="http://schemas.microsoft.com/office/drawing/2014/main" val="1180083732"/>
                    </a:ext>
                  </a:extLst>
                </a:gridCol>
                <a:gridCol w="1222827">
                  <a:extLst>
                    <a:ext uri="{9D8B030D-6E8A-4147-A177-3AD203B41FA5}">
                      <a16:colId xmlns:a16="http://schemas.microsoft.com/office/drawing/2014/main" val="3945904050"/>
                    </a:ext>
                  </a:extLst>
                </a:gridCol>
              </a:tblGrid>
              <a:tr h="468553">
                <a:tc>
                  <a:txBody>
                    <a:bodyPr/>
                    <a:lstStyle/>
                    <a:p>
                      <a:r>
                        <a:rPr lang="en-IN" sz="1200" b="0" u="none" strike="noStrike" kern="1200" baseline="0">
                          <a:solidFill>
                            <a:schemeClr val="lt1"/>
                          </a:solidFill>
                          <a:latin typeface="+mn-lt"/>
                          <a:ea typeface="+mn-ea"/>
                          <a:cs typeface="+mn-cs"/>
                        </a:rPr>
                        <a:t>Model</a:t>
                      </a:r>
                      <a:endParaRPr lang="en-GB" sz="1200" b="0" u="none" strike="noStrike" kern="1200" baseline="0">
                        <a:solidFill>
                          <a:schemeClr val="lt1"/>
                        </a:solidFill>
                        <a:latin typeface="+mn-lt"/>
                        <a:ea typeface="+mn-ea"/>
                        <a:cs typeface="+mn-cs"/>
                      </a:endParaRPr>
                    </a:p>
                  </a:txBody>
                  <a:tcPr marL="63318" marR="63318" marT="31659" marB="31659"/>
                </a:tc>
                <a:tc>
                  <a:txBody>
                    <a:bodyPr/>
                    <a:lstStyle/>
                    <a:p>
                      <a:r>
                        <a:rPr lang="en-GB" sz="1200" b="0" u="none" strike="noStrike" kern="1200" baseline="0">
                          <a:solidFill>
                            <a:schemeClr val="lt1"/>
                          </a:solidFill>
                          <a:latin typeface="+mn-lt"/>
                          <a:ea typeface="+mn-ea"/>
                          <a:cs typeface="+mn-cs"/>
                        </a:rPr>
                        <a:t>Accuracy</a:t>
                      </a:r>
                    </a:p>
                  </a:txBody>
                  <a:tcPr marL="63318" marR="63318" marT="31659" marB="31659"/>
                </a:tc>
                <a:tc>
                  <a:txBody>
                    <a:bodyPr/>
                    <a:lstStyle/>
                    <a:p>
                      <a:r>
                        <a:rPr lang="en-GB" sz="1200" b="0" u="none" strike="noStrike" kern="1200" baseline="0">
                          <a:solidFill>
                            <a:schemeClr val="lt1"/>
                          </a:solidFill>
                          <a:latin typeface="+mn-lt"/>
                          <a:ea typeface="+mn-ea"/>
                          <a:cs typeface="+mn-cs"/>
                        </a:rPr>
                        <a:t>Precision(1|2|3)</a:t>
                      </a:r>
                    </a:p>
                  </a:txBody>
                  <a:tcPr marL="63318" marR="63318" marT="31659" marB="31659"/>
                </a:tc>
                <a:tc>
                  <a:txBody>
                    <a:bodyPr/>
                    <a:lstStyle/>
                    <a:p>
                      <a:r>
                        <a:rPr lang="en-GB" sz="1200" b="0" u="none" strike="noStrike" kern="1200" baseline="0">
                          <a:solidFill>
                            <a:schemeClr val="lt1"/>
                          </a:solidFill>
                          <a:latin typeface="+mn-lt"/>
                          <a:ea typeface="+mn-ea"/>
                          <a:cs typeface="+mn-cs"/>
                        </a:rPr>
                        <a:t>Recall (1|2|3)</a:t>
                      </a:r>
                    </a:p>
                  </a:txBody>
                  <a:tcPr marL="63318" marR="63318" marT="31659" marB="31659"/>
                </a:tc>
                <a:tc>
                  <a:txBody>
                    <a:bodyPr/>
                    <a:lstStyle/>
                    <a:p>
                      <a:r>
                        <a:rPr lang="en-GB" sz="1200" b="0" u="none" strike="noStrike" kern="1200" baseline="0">
                          <a:solidFill>
                            <a:schemeClr val="lt1"/>
                          </a:solidFill>
                          <a:latin typeface="+mn-lt"/>
                          <a:ea typeface="+mn-ea"/>
                          <a:cs typeface="+mn-cs"/>
                        </a:rPr>
                        <a:t>F1-Score (1|2|3)</a:t>
                      </a:r>
                    </a:p>
                  </a:txBody>
                  <a:tcPr marL="63318" marR="63318" marT="31659" marB="31659"/>
                </a:tc>
                <a:extLst>
                  <a:ext uri="{0D108BD9-81ED-4DB2-BD59-A6C34878D82A}">
                    <a16:rowId xmlns:a16="http://schemas.microsoft.com/office/drawing/2014/main" val="1182924990"/>
                  </a:ext>
                </a:extLst>
              </a:tr>
              <a:tr h="468553">
                <a:tc>
                  <a:txBody>
                    <a:bodyPr/>
                    <a:lstStyle/>
                    <a:p>
                      <a:pPr algn="ctr"/>
                      <a:r>
                        <a:rPr lang="en-IN" sz="1200"/>
                        <a:t>Decision Tree</a:t>
                      </a:r>
                      <a:endParaRPr lang="en-GB" sz="1200"/>
                    </a:p>
                  </a:txBody>
                  <a:tcPr marL="63318" marR="63318" marT="31659" marB="31659"/>
                </a:tc>
                <a:tc>
                  <a:txBody>
                    <a:bodyPr/>
                    <a:lstStyle/>
                    <a:p>
                      <a:r>
                        <a:rPr lang="en-IN" sz="1200"/>
                        <a:t>0.87</a:t>
                      </a:r>
                      <a:endParaRPr lang="en-GB" sz="1200"/>
                    </a:p>
                  </a:txBody>
                  <a:tcPr marL="63318" marR="63318" marT="31659" marB="31659"/>
                </a:tc>
                <a:tc>
                  <a:txBody>
                    <a:bodyPr/>
                    <a:lstStyle/>
                    <a:p>
                      <a:r>
                        <a:rPr lang="en-IN" sz="1200"/>
                        <a:t>0.97|0.04|0.44</a:t>
                      </a:r>
                      <a:endParaRPr lang="en-GB" sz="1200"/>
                    </a:p>
                  </a:txBody>
                  <a:tcPr marL="63318" marR="63318" marT="31659" marB="31659"/>
                </a:tc>
                <a:tc>
                  <a:txBody>
                    <a:bodyPr/>
                    <a:lstStyle/>
                    <a:p>
                      <a:r>
                        <a:rPr lang="en-IN" sz="1200"/>
                        <a:t>0.90|0.14|0.80</a:t>
                      </a:r>
                      <a:endParaRPr lang="en-GB" sz="1200"/>
                    </a:p>
                  </a:txBody>
                  <a:tcPr marL="63318" marR="63318" marT="31659" marB="31659"/>
                </a:tc>
                <a:tc>
                  <a:txBody>
                    <a:bodyPr/>
                    <a:lstStyle/>
                    <a:p>
                      <a:r>
                        <a:rPr lang="en-IN" sz="1200"/>
                        <a:t>0.93|0.07|0.57</a:t>
                      </a:r>
                      <a:endParaRPr lang="en-GB" sz="1200"/>
                    </a:p>
                  </a:txBody>
                  <a:tcPr marL="63318" marR="63318" marT="31659" marB="31659"/>
                </a:tc>
                <a:extLst>
                  <a:ext uri="{0D108BD9-81ED-4DB2-BD59-A6C34878D82A}">
                    <a16:rowId xmlns:a16="http://schemas.microsoft.com/office/drawing/2014/main" val="2973949070"/>
                  </a:ext>
                </a:extLst>
              </a:tr>
              <a:tr h="468553">
                <a:tc>
                  <a:txBody>
                    <a:bodyPr/>
                    <a:lstStyle/>
                    <a:p>
                      <a:pPr algn="ctr"/>
                      <a:r>
                        <a:rPr lang="en-IN" sz="1200"/>
                        <a:t>Random Forest</a:t>
                      </a:r>
                      <a:endParaRPr lang="en-GB" sz="1200"/>
                    </a:p>
                  </a:txBody>
                  <a:tcPr marL="63318" marR="63318" marT="31659" marB="31659"/>
                </a:tc>
                <a:tc>
                  <a:txBody>
                    <a:bodyPr/>
                    <a:lstStyle/>
                    <a:p>
                      <a:r>
                        <a:rPr lang="en-IN" sz="1200"/>
                        <a:t>0.91</a:t>
                      </a:r>
                      <a:endParaRPr lang="en-GB" sz="1200"/>
                    </a:p>
                  </a:txBody>
                  <a:tcPr marL="63318" marR="63318" marT="31659" marB="31659"/>
                </a:tc>
                <a:tc>
                  <a:txBody>
                    <a:bodyPr/>
                    <a:lstStyle/>
                    <a:p>
                      <a:r>
                        <a:rPr lang="en-IN" sz="1200"/>
                        <a:t>0.99|1.00|1.00</a:t>
                      </a:r>
                      <a:endParaRPr lang="en-GB" sz="1200"/>
                    </a:p>
                  </a:txBody>
                  <a:tcPr marL="63318" marR="63318" marT="31659" marB="31659"/>
                </a:tc>
                <a:tc>
                  <a:txBody>
                    <a:bodyPr/>
                    <a:lstStyle/>
                    <a:p>
                      <a:r>
                        <a:rPr lang="en-IN" sz="1200"/>
                        <a:t>1.00|0.59|0.80</a:t>
                      </a:r>
                      <a:endParaRPr lang="en-GB" sz="1200"/>
                    </a:p>
                  </a:txBody>
                  <a:tcPr marL="63318" marR="63318" marT="31659" marB="31659"/>
                </a:tc>
                <a:tc>
                  <a:txBody>
                    <a:bodyPr/>
                    <a:lstStyle/>
                    <a:p>
                      <a:r>
                        <a:rPr lang="en-IN" sz="1200"/>
                        <a:t>0.99|0.74|0.89</a:t>
                      </a:r>
                      <a:endParaRPr lang="en-GB" sz="1200"/>
                    </a:p>
                  </a:txBody>
                  <a:tcPr marL="63318" marR="63318" marT="31659" marB="31659"/>
                </a:tc>
                <a:extLst>
                  <a:ext uri="{0D108BD9-81ED-4DB2-BD59-A6C34878D82A}">
                    <a16:rowId xmlns:a16="http://schemas.microsoft.com/office/drawing/2014/main" val="4159451265"/>
                  </a:ext>
                </a:extLst>
              </a:tr>
              <a:tr h="278599">
                <a:tc>
                  <a:txBody>
                    <a:bodyPr/>
                    <a:lstStyle/>
                    <a:p>
                      <a:pPr algn="ctr"/>
                      <a:r>
                        <a:rPr lang="en-IN" sz="1200"/>
                        <a:t>SVM</a:t>
                      </a:r>
                      <a:endParaRPr lang="en-GB" sz="1200"/>
                    </a:p>
                  </a:txBody>
                  <a:tcPr marL="63318" marR="63318" marT="31659" marB="31659"/>
                </a:tc>
                <a:tc>
                  <a:txBody>
                    <a:bodyPr/>
                    <a:lstStyle/>
                    <a:p>
                      <a:r>
                        <a:rPr lang="en-IN" sz="1200"/>
                        <a:t>0.93</a:t>
                      </a:r>
                      <a:endParaRPr lang="en-GB" sz="1200"/>
                    </a:p>
                  </a:txBody>
                  <a:tcPr marL="63318" marR="63318" marT="31659" marB="31659"/>
                </a:tc>
                <a:tc>
                  <a:txBody>
                    <a:bodyPr/>
                    <a:lstStyle/>
                    <a:p>
                      <a:r>
                        <a:rPr lang="en-IN" sz="1200"/>
                        <a:t>0.98|1.00|1.00</a:t>
                      </a:r>
                      <a:endParaRPr lang="en-GB" sz="1200"/>
                    </a:p>
                  </a:txBody>
                  <a:tcPr marL="63318" marR="63318" marT="31659" marB="31659"/>
                </a:tc>
                <a:tc>
                  <a:txBody>
                    <a:bodyPr/>
                    <a:lstStyle/>
                    <a:p>
                      <a:r>
                        <a:rPr lang="en-IN" sz="1200"/>
                        <a:t>1.00|0.47|0.80</a:t>
                      </a:r>
                      <a:endParaRPr lang="en-GB" sz="1200"/>
                    </a:p>
                  </a:txBody>
                  <a:tcPr marL="63318" marR="63318" marT="31659" marB="31659"/>
                </a:tc>
                <a:tc>
                  <a:txBody>
                    <a:bodyPr/>
                    <a:lstStyle/>
                    <a:p>
                      <a:r>
                        <a:rPr lang="en-IN" sz="1200"/>
                        <a:t>0.99|0.64|0.89</a:t>
                      </a:r>
                      <a:endParaRPr lang="en-GB" sz="1200"/>
                    </a:p>
                  </a:txBody>
                  <a:tcPr marL="63318" marR="63318" marT="31659" marB="31659"/>
                </a:tc>
                <a:extLst>
                  <a:ext uri="{0D108BD9-81ED-4DB2-BD59-A6C34878D82A}">
                    <a16:rowId xmlns:a16="http://schemas.microsoft.com/office/drawing/2014/main" val="3012507449"/>
                  </a:ext>
                </a:extLst>
              </a:tr>
            </a:tbl>
          </a:graphicData>
        </a:graphic>
      </p:graphicFrame>
      <p:sp>
        <p:nvSpPr>
          <p:cNvPr id="7" name="TextBox 6">
            <a:extLst>
              <a:ext uri="{FF2B5EF4-FFF2-40B4-BE49-F238E27FC236}">
                <a16:creationId xmlns:a16="http://schemas.microsoft.com/office/drawing/2014/main" id="{A3465AAE-EF4B-4597-B502-C1160DFECCE6}"/>
              </a:ext>
            </a:extLst>
          </p:cNvPr>
          <p:cNvSpPr txBox="1"/>
          <p:nvPr/>
        </p:nvSpPr>
        <p:spPr>
          <a:xfrm>
            <a:off x="771525" y="2761488"/>
            <a:ext cx="4818888" cy="646331"/>
          </a:xfrm>
          <a:prstGeom prst="rect">
            <a:avLst/>
          </a:prstGeom>
          <a:noFill/>
        </p:spPr>
        <p:txBody>
          <a:bodyPr wrap="square" rtlCol="0">
            <a:spAutoFit/>
          </a:bodyPr>
          <a:lstStyle/>
          <a:p>
            <a:pPr marL="285750" indent="-285750">
              <a:buFont typeface="Arial" panose="020B0604020202020204" pitchFamily="34" charset="0"/>
              <a:buChar char="•"/>
            </a:pPr>
            <a:r>
              <a:rPr lang="en-IN" dirty="0"/>
              <a:t>Random Forest and SVM perform better because of the better Precision and F1-Score</a:t>
            </a:r>
            <a:endParaRPr lang="en-GB" dirty="0"/>
          </a:p>
        </p:txBody>
      </p:sp>
    </p:spTree>
    <p:extLst>
      <p:ext uri="{BB962C8B-B14F-4D97-AF65-F5344CB8AC3E}">
        <p14:creationId xmlns:p14="http://schemas.microsoft.com/office/powerpoint/2010/main" val="256993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5">
            <a:extLst>
              <a:ext uri="{FF2B5EF4-FFF2-40B4-BE49-F238E27FC236}">
                <a16:creationId xmlns:a16="http://schemas.microsoft.com/office/drawing/2014/main" id="{F6D60FBB-C46E-4F84-8F08-1F636A6F4BBF}"/>
              </a:ext>
            </a:extLst>
          </p:cNvPr>
          <p:cNvSpPr txBox="1">
            <a:spLocks noGrp="1"/>
          </p:cNvSpPr>
          <p:nvPr/>
        </p:nvSpPr>
        <p:spPr>
          <a:xfrm>
            <a:off x="841248" y="548640"/>
            <a:ext cx="3600860" cy="5431536"/>
          </a:xfrm>
          <a:prstGeom prst="rect">
            <a:avLst/>
          </a:prstGeom>
        </p:spPr>
        <p:txBody>
          <a:bodyPr vert="horz" lIns="91440" tIns="45720" rIns="91440" bIns="45720" rtlCol="0" anchor="ctr">
            <a:normAutofit/>
          </a:bodyPr>
          <a:lstStyle>
            <a:lvl1pPr>
              <a:defRPr sz="2800" b="0" i="0">
                <a:solidFill>
                  <a:srgbClr val="69A84F"/>
                </a:solidFill>
                <a:latin typeface="Arial"/>
                <a:ea typeface="+mj-ea"/>
                <a:cs typeface="Arial"/>
              </a:defRPr>
            </a:lvl1pPr>
          </a:lstStyle>
          <a:p>
            <a:pPr marL="12700">
              <a:lnSpc>
                <a:spcPct val="90000"/>
              </a:lnSpc>
              <a:spcBef>
                <a:spcPct val="0"/>
              </a:spcBef>
              <a:spcAft>
                <a:spcPts val="600"/>
              </a:spcAft>
            </a:pPr>
            <a:r>
              <a:rPr lang="en-US" sz="4800" kern="1200" spc="-10" dirty="0">
                <a:solidFill>
                  <a:schemeClr val="tx1"/>
                </a:solidFill>
                <a:latin typeface="+mj-lt"/>
                <a:ea typeface="+mj-ea"/>
                <a:cs typeface="+mj-cs"/>
              </a:rPr>
              <a:t>Presentation</a:t>
            </a:r>
            <a:r>
              <a:rPr lang="en-US" sz="4800" kern="1200" spc="-85" dirty="0">
                <a:solidFill>
                  <a:schemeClr val="tx1"/>
                </a:solidFill>
                <a:latin typeface="+mj-lt"/>
                <a:ea typeface="+mj-ea"/>
                <a:cs typeface="+mj-cs"/>
              </a:rPr>
              <a:t> </a:t>
            </a:r>
            <a:r>
              <a:rPr lang="en-US" sz="4800" kern="1200" spc="-5" dirty="0">
                <a:solidFill>
                  <a:schemeClr val="tx1"/>
                </a:solidFill>
                <a:latin typeface="+mj-lt"/>
                <a:ea typeface="+mj-ea"/>
                <a:cs typeface="+mj-cs"/>
              </a:rPr>
              <a:t>Outline</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object 2">
            <a:extLst>
              <a:ext uri="{FF2B5EF4-FFF2-40B4-BE49-F238E27FC236}">
                <a16:creationId xmlns:a16="http://schemas.microsoft.com/office/drawing/2014/main" id="{04FE37A7-8433-4B57-BF42-B89D0DC6F560}"/>
              </a:ext>
            </a:extLst>
          </p:cNvPr>
          <p:cNvGraphicFramePr/>
          <p:nvPr/>
        </p:nvGraphicFramePr>
        <p:xfrm>
          <a:off x="5126418" y="5520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1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2B0B7-818A-421C-9FBD-A62F564C4CE3}"/>
              </a:ext>
            </a:extLst>
          </p:cNvPr>
          <p:cNvSpPr>
            <a:spLocks noGrp="1"/>
          </p:cNvSpPr>
          <p:nvPr>
            <p:ph type="title"/>
          </p:nvPr>
        </p:nvSpPr>
        <p:spPr>
          <a:xfrm>
            <a:off x="5297762" y="329184"/>
            <a:ext cx="6251110" cy="1783080"/>
          </a:xfrm>
        </p:spPr>
        <p:txBody>
          <a:bodyPr anchor="b">
            <a:normAutofit/>
          </a:bodyPr>
          <a:lstStyle/>
          <a:p>
            <a:r>
              <a:rPr lang="en-IN" sz="5400" dirty="0"/>
              <a:t>Background</a:t>
            </a:r>
            <a:endParaRPr lang="en-GB" sz="5400" dirty="0"/>
          </a:p>
        </p:txBody>
      </p:sp>
      <p:pic>
        <p:nvPicPr>
          <p:cNvPr id="14" name="Picture 4" descr="Gadgets on a desk">
            <a:extLst>
              <a:ext uri="{FF2B5EF4-FFF2-40B4-BE49-F238E27FC236}">
                <a16:creationId xmlns:a16="http://schemas.microsoft.com/office/drawing/2014/main" id="{EF49B87D-8656-4C33-B7BF-E5D32FFF269A}"/>
              </a:ext>
            </a:extLst>
          </p:cNvPr>
          <p:cNvPicPr>
            <a:picLocks noChangeAspect="1"/>
          </p:cNvPicPr>
          <p:nvPr/>
        </p:nvPicPr>
        <p:blipFill rotWithShape="1">
          <a:blip r:embed="rId2"/>
          <a:srcRect l="15422" r="3364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E33453-2192-41BF-AF5B-5FE3ACBECAC5}"/>
              </a:ext>
            </a:extLst>
          </p:cNvPr>
          <p:cNvSpPr>
            <a:spLocks noGrp="1"/>
          </p:cNvSpPr>
          <p:nvPr>
            <p:ph idx="1"/>
          </p:nvPr>
        </p:nvSpPr>
        <p:spPr>
          <a:xfrm>
            <a:off x="5297762" y="2706624"/>
            <a:ext cx="6251110" cy="3483864"/>
          </a:xfrm>
        </p:spPr>
        <p:txBody>
          <a:bodyPr>
            <a:normAutofit/>
          </a:bodyPr>
          <a:lstStyle/>
          <a:p>
            <a:r>
              <a:rPr lang="en-US" sz="1800" dirty="0"/>
              <a:t>In earlier generations, We bought games in the form of media disks like compact disks and player game history stored on the same machine.</a:t>
            </a:r>
          </a:p>
          <a:p>
            <a:r>
              <a:rPr lang="en-US" sz="1800" dirty="0"/>
              <a:t>Nowadays, more customers are connected digitally to play online games because of the affordable prices of games, the internet, and gaming devices like mobiles, gaming computers, and consoles.</a:t>
            </a:r>
          </a:p>
          <a:p>
            <a:r>
              <a:rPr lang="en-US" sz="1800" dirty="0"/>
              <a:t>Due to this increasing trend, companies sell games through e-commerce websites or steam platforms which helps customers and gaming companies.</a:t>
            </a:r>
          </a:p>
          <a:p>
            <a:r>
              <a:rPr lang="en-US" sz="1800" dirty="0"/>
              <a:t>Now player game history and what type of games they played stored on cloud services which gathered by companies.</a:t>
            </a:r>
            <a:endParaRPr lang="en-GB" sz="1800" dirty="0"/>
          </a:p>
        </p:txBody>
      </p:sp>
    </p:spTree>
    <p:extLst>
      <p:ext uri="{BB962C8B-B14F-4D97-AF65-F5344CB8AC3E}">
        <p14:creationId xmlns:p14="http://schemas.microsoft.com/office/powerpoint/2010/main" val="63822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3BCB-6F06-498C-9FA0-25FCBB46BBBB}"/>
              </a:ext>
            </a:extLst>
          </p:cNvPr>
          <p:cNvSpPr>
            <a:spLocks noGrp="1"/>
          </p:cNvSpPr>
          <p:nvPr>
            <p:ph type="title"/>
          </p:nvPr>
        </p:nvSpPr>
        <p:spPr>
          <a:xfrm>
            <a:off x="838200" y="365126"/>
            <a:ext cx="10515600" cy="825500"/>
          </a:xfrm>
        </p:spPr>
        <p:txBody>
          <a:bodyPr/>
          <a:lstStyle/>
          <a:p>
            <a:r>
              <a:rPr lang="en-IN" dirty="0"/>
              <a:t>Problem Statement</a:t>
            </a:r>
            <a:endParaRPr lang="en-GB" dirty="0"/>
          </a:p>
        </p:txBody>
      </p:sp>
      <p:sp>
        <p:nvSpPr>
          <p:cNvPr id="3" name="Content Placeholder 2">
            <a:extLst>
              <a:ext uri="{FF2B5EF4-FFF2-40B4-BE49-F238E27FC236}">
                <a16:creationId xmlns:a16="http://schemas.microsoft.com/office/drawing/2014/main" id="{67198DB1-C0A5-42D5-A436-5D262074E427}"/>
              </a:ext>
            </a:extLst>
          </p:cNvPr>
          <p:cNvSpPr>
            <a:spLocks noGrp="1"/>
          </p:cNvSpPr>
          <p:nvPr>
            <p:ph idx="1"/>
          </p:nvPr>
        </p:nvSpPr>
        <p:spPr>
          <a:xfrm>
            <a:off x="838200" y="1130302"/>
            <a:ext cx="10515600" cy="1822448"/>
          </a:xfrm>
        </p:spPr>
        <p:txBody>
          <a:bodyPr>
            <a:normAutofit/>
          </a:bodyPr>
          <a:lstStyle/>
          <a:p>
            <a:r>
              <a:rPr lang="en-US" sz="2400" dirty="0"/>
              <a:t>The amount of player data generated daily over the cloud, complex for companies to identify current treading games.</a:t>
            </a:r>
          </a:p>
          <a:p>
            <a:r>
              <a:rPr lang="en-US" sz="2400" dirty="0"/>
              <a:t>Companies cannot provide a user-oriented experience.</a:t>
            </a:r>
          </a:p>
          <a:p>
            <a:r>
              <a:rPr lang="en-US" sz="2400" dirty="0"/>
              <a:t>Game sales were falling, and less buyer participation.</a:t>
            </a:r>
          </a:p>
        </p:txBody>
      </p:sp>
      <p:sp>
        <p:nvSpPr>
          <p:cNvPr id="5" name="Title 1">
            <a:extLst>
              <a:ext uri="{FF2B5EF4-FFF2-40B4-BE49-F238E27FC236}">
                <a16:creationId xmlns:a16="http://schemas.microsoft.com/office/drawing/2014/main" id="{2DC7FB67-1B59-4A91-AC9C-799B1A6D712A}"/>
              </a:ext>
            </a:extLst>
          </p:cNvPr>
          <p:cNvSpPr txBox="1">
            <a:spLocks/>
          </p:cNvSpPr>
          <p:nvPr/>
        </p:nvSpPr>
        <p:spPr>
          <a:xfrm>
            <a:off x="838200" y="3089276"/>
            <a:ext cx="10515600" cy="825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Solution</a:t>
            </a:r>
            <a:endParaRPr lang="en-GB" dirty="0"/>
          </a:p>
        </p:txBody>
      </p:sp>
      <p:sp>
        <p:nvSpPr>
          <p:cNvPr id="6" name="Content Placeholder 2">
            <a:extLst>
              <a:ext uri="{FF2B5EF4-FFF2-40B4-BE49-F238E27FC236}">
                <a16:creationId xmlns:a16="http://schemas.microsoft.com/office/drawing/2014/main" id="{313C055B-868D-419C-9956-24215A6AD0E2}"/>
              </a:ext>
            </a:extLst>
          </p:cNvPr>
          <p:cNvSpPr txBox="1">
            <a:spLocks/>
          </p:cNvSpPr>
          <p:nvPr/>
        </p:nvSpPr>
        <p:spPr>
          <a:xfrm>
            <a:off x="762000" y="4133851"/>
            <a:ext cx="10515600" cy="2508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Increase Advertising Revenue</a:t>
            </a:r>
          </a:p>
          <a:p>
            <a:r>
              <a:rPr lang="en-US" sz="2400" dirty="0"/>
              <a:t>Boost sales</a:t>
            </a:r>
          </a:p>
          <a:p>
            <a:r>
              <a:rPr lang="en-US" sz="2400" dirty="0"/>
              <a:t>Improve user experience</a:t>
            </a:r>
          </a:p>
          <a:p>
            <a:r>
              <a:rPr lang="en-US" sz="2400" dirty="0"/>
              <a:t>Build an “item to item” similar games recommendation system.</a:t>
            </a:r>
          </a:p>
          <a:p>
            <a:endParaRPr lang="en-GB" sz="2400" dirty="0"/>
          </a:p>
        </p:txBody>
      </p:sp>
    </p:spTree>
    <p:extLst>
      <p:ext uri="{BB962C8B-B14F-4D97-AF65-F5344CB8AC3E}">
        <p14:creationId xmlns:p14="http://schemas.microsoft.com/office/powerpoint/2010/main" val="199028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6F23-1184-40EA-A21A-977B895EF60B}"/>
              </a:ext>
            </a:extLst>
          </p:cNvPr>
          <p:cNvSpPr>
            <a:spLocks noGrp="1"/>
          </p:cNvSpPr>
          <p:nvPr>
            <p:ph type="title"/>
          </p:nvPr>
        </p:nvSpPr>
        <p:spPr>
          <a:xfrm>
            <a:off x="838200" y="346075"/>
            <a:ext cx="10515600" cy="758825"/>
          </a:xfrm>
        </p:spPr>
        <p:txBody>
          <a:bodyPr/>
          <a:lstStyle/>
          <a:p>
            <a:r>
              <a:rPr lang="en-IN" dirty="0"/>
              <a:t>Project Workflow</a:t>
            </a:r>
            <a:endParaRPr lang="en-GB" dirty="0"/>
          </a:p>
        </p:txBody>
      </p:sp>
      <p:sp>
        <p:nvSpPr>
          <p:cNvPr id="4" name="Rectangle 3">
            <a:extLst>
              <a:ext uri="{FF2B5EF4-FFF2-40B4-BE49-F238E27FC236}">
                <a16:creationId xmlns:a16="http://schemas.microsoft.com/office/drawing/2014/main" id="{7DCAFD3A-F426-4C8C-B461-C9B0C2553FBB}"/>
              </a:ext>
            </a:extLst>
          </p:cNvPr>
          <p:cNvSpPr/>
          <p:nvPr/>
        </p:nvSpPr>
        <p:spPr>
          <a:xfrm>
            <a:off x="1022974" y="1338593"/>
            <a:ext cx="2597285" cy="29620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5" name="Rectangle 4">
            <a:extLst>
              <a:ext uri="{FF2B5EF4-FFF2-40B4-BE49-F238E27FC236}">
                <a16:creationId xmlns:a16="http://schemas.microsoft.com/office/drawing/2014/main" id="{838D31BB-E473-4745-A3F2-E8775E921365}"/>
              </a:ext>
            </a:extLst>
          </p:cNvPr>
          <p:cNvSpPr/>
          <p:nvPr/>
        </p:nvSpPr>
        <p:spPr>
          <a:xfrm>
            <a:off x="4797353" y="1338593"/>
            <a:ext cx="2597285" cy="29620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8A365697-76D5-43B9-A0D0-8C0780A308C8}"/>
              </a:ext>
            </a:extLst>
          </p:cNvPr>
          <p:cNvSpPr/>
          <p:nvPr/>
        </p:nvSpPr>
        <p:spPr>
          <a:xfrm>
            <a:off x="8703570" y="1338593"/>
            <a:ext cx="2597285" cy="29620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7" name="TextBox 6">
            <a:extLst>
              <a:ext uri="{FF2B5EF4-FFF2-40B4-BE49-F238E27FC236}">
                <a16:creationId xmlns:a16="http://schemas.microsoft.com/office/drawing/2014/main" id="{CEC675D3-3D27-492B-9FBE-879796A38671}"/>
              </a:ext>
            </a:extLst>
          </p:cNvPr>
          <p:cNvSpPr txBox="1"/>
          <p:nvPr/>
        </p:nvSpPr>
        <p:spPr>
          <a:xfrm>
            <a:off x="1142898" y="1484977"/>
            <a:ext cx="2333625" cy="400110"/>
          </a:xfrm>
          <a:prstGeom prst="rect">
            <a:avLst/>
          </a:prstGeom>
          <a:noFill/>
        </p:spPr>
        <p:txBody>
          <a:bodyPr wrap="square" rtlCol="0">
            <a:spAutoFit/>
          </a:bodyPr>
          <a:lstStyle/>
          <a:p>
            <a:pPr algn="ctr"/>
            <a:r>
              <a:rPr lang="en-IN" sz="2000" b="1" dirty="0"/>
              <a:t>Data Understanding</a:t>
            </a:r>
            <a:endParaRPr lang="en-GB" sz="2000" b="1" dirty="0"/>
          </a:p>
        </p:txBody>
      </p:sp>
      <p:sp>
        <p:nvSpPr>
          <p:cNvPr id="8" name="TextBox 7">
            <a:extLst>
              <a:ext uri="{FF2B5EF4-FFF2-40B4-BE49-F238E27FC236}">
                <a16:creationId xmlns:a16="http://schemas.microsoft.com/office/drawing/2014/main" id="{57D60852-DAE6-4E69-97E8-3F23549F6E8D}"/>
              </a:ext>
            </a:extLst>
          </p:cNvPr>
          <p:cNvSpPr txBox="1"/>
          <p:nvPr/>
        </p:nvSpPr>
        <p:spPr>
          <a:xfrm>
            <a:off x="1154805" y="2113901"/>
            <a:ext cx="2333625" cy="400110"/>
          </a:xfrm>
          <a:prstGeom prst="rect">
            <a:avLst/>
          </a:prstGeom>
          <a:noFill/>
        </p:spPr>
        <p:txBody>
          <a:bodyPr wrap="square" rtlCol="0">
            <a:spAutoFit/>
          </a:bodyPr>
          <a:lstStyle/>
          <a:p>
            <a:pPr algn="ctr"/>
            <a:r>
              <a:rPr lang="en-IN" sz="2000" dirty="0">
                <a:highlight>
                  <a:srgbClr val="C0C0C0"/>
                </a:highlight>
              </a:rPr>
              <a:t>Raw Data (json)</a:t>
            </a:r>
            <a:endParaRPr lang="en-GB" sz="2000" dirty="0">
              <a:highlight>
                <a:srgbClr val="C0C0C0"/>
              </a:highlight>
            </a:endParaRPr>
          </a:p>
        </p:txBody>
      </p:sp>
      <p:sp>
        <p:nvSpPr>
          <p:cNvPr id="9" name="TextBox 8">
            <a:extLst>
              <a:ext uri="{FF2B5EF4-FFF2-40B4-BE49-F238E27FC236}">
                <a16:creationId xmlns:a16="http://schemas.microsoft.com/office/drawing/2014/main" id="{DC098A54-CEFF-4C02-A8A4-DD92060F82B8}"/>
              </a:ext>
            </a:extLst>
          </p:cNvPr>
          <p:cNvSpPr txBox="1"/>
          <p:nvPr/>
        </p:nvSpPr>
        <p:spPr>
          <a:xfrm>
            <a:off x="1154805" y="2695313"/>
            <a:ext cx="2333625" cy="400110"/>
          </a:xfrm>
          <a:prstGeom prst="rect">
            <a:avLst/>
          </a:prstGeom>
          <a:noFill/>
        </p:spPr>
        <p:txBody>
          <a:bodyPr wrap="square" rtlCol="0">
            <a:spAutoFit/>
          </a:bodyPr>
          <a:lstStyle/>
          <a:p>
            <a:pPr algn="ctr"/>
            <a:r>
              <a:rPr lang="en-IN" sz="2000" dirty="0">
                <a:highlight>
                  <a:srgbClr val="C0C0C0"/>
                </a:highlight>
              </a:rPr>
              <a:t>Convert json to csv</a:t>
            </a:r>
            <a:endParaRPr lang="en-GB" sz="2000" dirty="0">
              <a:highlight>
                <a:srgbClr val="C0C0C0"/>
              </a:highlight>
            </a:endParaRPr>
          </a:p>
        </p:txBody>
      </p:sp>
      <p:sp>
        <p:nvSpPr>
          <p:cNvPr id="10" name="TextBox 9">
            <a:extLst>
              <a:ext uri="{FF2B5EF4-FFF2-40B4-BE49-F238E27FC236}">
                <a16:creationId xmlns:a16="http://schemas.microsoft.com/office/drawing/2014/main" id="{F7BCFB14-B18A-4C08-AEE8-A9EFCF8C9A74}"/>
              </a:ext>
            </a:extLst>
          </p:cNvPr>
          <p:cNvSpPr txBox="1"/>
          <p:nvPr/>
        </p:nvSpPr>
        <p:spPr>
          <a:xfrm>
            <a:off x="1142898" y="3276725"/>
            <a:ext cx="2335905" cy="400110"/>
          </a:xfrm>
          <a:prstGeom prst="rect">
            <a:avLst/>
          </a:prstGeom>
          <a:noFill/>
        </p:spPr>
        <p:txBody>
          <a:bodyPr wrap="square" rtlCol="0">
            <a:spAutoFit/>
          </a:bodyPr>
          <a:lstStyle/>
          <a:p>
            <a:pPr algn="ctr"/>
            <a:r>
              <a:rPr lang="en-IN" sz="2000" dirty="0">
                <a:highlight>
                  <a:srgbClr val="C0C0C0"/>
                </a:highlight>
              </a:rPr>
              <a:t>Data Pre-Processing</a:t>
            </a:r>
            <a:endParaRPr lang="en-GB" sz="2000" dirty="0">
              <a:highlight>
                <a:srgbClr val="C0C0C0"/>
              </a:highlight>
            </a:endParaRPr>
          </a:p>
        </p:txBody>
      </p:sp>
      <p:sp>
        <p:nvSpPr>
          <p:cNvPr id="11" name="TextBox 10">
            <a:extLst>
              <a:ext uri="{FF2B5EF4-FFF2-40B4-BE49-F238E27FC236}">
                <a16:creationId xmlns:a16="http://schemas.microsoft.com/office/drawing/2014/main" id="{435564A7-1F92-4D1A-AC39-BABA272260EE}"/>
              </a:ext>
            </a:extLst>
          </p:cNvPr>
          <p:cNvSpPr txBox="1"/>
          <p:nvPr/>
        </p:nvSpPr>
        <p:spPr>
          <a:xfrm>
            <a:off x="4929184" y="1436502"/>
            <a:ext cx="2333625" cy="461665"/>
          </a:xfrm>
          <a:prstGeom prst="rect">
            <a:avLst/>
          </a:prstGeom>
          <a:noFill/>
        </p:spPr>
        <p:txBody>
          <a:bodyPr wrap="square" rtlCol="0">
            <a:spAutoFit/>
          </a:bodyPr>
          <a:lstStyle/>
          <a:p>
            <a:pPr algn="ctr"/>
            <a:r>
              <a:rPr lang="en-IN" sz="2400" b="1" dirty="0"/>
              <a:t>EDA</a:t>
            </a:r>
            <a:endParaRPr lang="en-GB" sz="2400" b="1" dirty="0"/>
          </a:p>
        </p:txBody>
      </p:sp>
      <p:sp>
        <p:nvSpPr>
          <p:cNvPr id="12" name="TextBox 11">
            <a:extLst>
              <a:ext uri="{FF2B5EF4-FFF2-40B4-BE49-F238E27FC236}">
                <a16:creationId xmlns:a16="http://schemas.microsoft.com/office/drawing/2014/main" id="{C8921C5A-789D-4E2A-8E60-3036CE5D7492}"/>
              </a:ext>
            </a:extLst>
          </p:cNvPr>
          <p:cNvSpPr txBox="1"/>
          <p:nvPr/>
        </p:nvSpPr>
        <p:spPr>
          <a:xfrm>
            <a:off x="4929185" y="2109418"/>
            <a:ext cx="2333625" cy="400110"/>
          </a:xfrm>
          <a:prstGeom prst="rect">
            <a:avLst/>
          </a:prstGeom>
          <a:noFill/>
        </p:spPr>
        <p:txBody>
          <a:bodyPr wrap="square" rtlCol="0">
            <a:spAutoFit/>
          </a:bodyPr>
          <a:lstStyle/>
          <a:p>
            <a:pPr algn="ctr"/>
            <a:r>
              <a:rPr lang="en-IN" sz="2000" dirty="0">
                <a:highlight>
                  <a:srgbClr val="C0C0C0"/>
                </a:highlight>
              </a:rPr>
              <a:t>Missing Data</a:t>
            </a:r>
            <a:endParaRPr lang="en-GB" sz="2000" dirty="0">
              <a:highlight>
                <a:srgbClr val="C0C0C0"/>
              </a:highlight>
            </a:endParaRPr>
          </a:p>
        </p:txBody>
      </p:sp>
      <p:sp>
        <p:nvSpPr>
          <p:cNvPr id="13" name="TextBox 12">
            <a:extLst>
              <a:ext uri="{FF2B5EF4-FFF2-40B4-BE49-F238E27FC236}">
                <a16:creationId xmlns:a16="http://schemas.microsoft.com/office/drawing/2014/main" id="{A4ACAB97-DCB3-41A6-87EE-F28A14553256}"/>
              </a:ext>
            </a:extLst>
          </p:cNvPr>
          <p:cNvSpPr txBox="1"/>
          <p:nvPr/>
        </p:nvSpPr>
        <p:spPr>
          <a:xfrm>
            <a:off x="4939465" y="2695313"/>
            <a:ext cx="2333625" cy="400110"/>
          </a:xfrm>
          <a:prstGeom prst="rect">
            <a:avLst/>
          </a:prstGeom>
          <a:noFill/>
        </p:spPr>
        <p:txBody>
          <a:bodyPr wrap="square" rtlCol="0">
            <a:spAutoFit/>
          </a:bodyPr>
          <a:lstStyle/>
          <a:p>
            <a:pPr algn="ctr"/>
            <a:r>
              <a:rPr lang="en-IN" sz="2000" dirty="0">
                <a:highlight>
                  <a:srgbClr val="C0C0C0"/>
                </a:highlight>
              </a:rPr>
              <a:t>Data Imputation</a:t>
            </a:r>
            <a:endParaRPr lang="en-GB" sz="2000" dirty="0">
              <a:highlight>
                <a:srgbClr val="C0C0C0"/>
              </a:highlight>
            </a:endParaRPr>
          </a:p>
        </p:txBody>
      </p:sp>
      <p:sp>
        <p:nvSpPr>
          <p:cNvPr id="14" name="TextBox 13">
            <a:extLst>
              <a:ext uri="{FF2B5EF4-FFF2-40B4-BE49-F238E27FC236}">
                <a16:creationId xmlns:a16="http://schemas.microsoft.com/office/drawing/2014/main" id="{AEF9ECD7-380C-4775-A7B0-FF3D22052B61}"/>
              </a:ext>
            </a:extLst>
          </p:cNvPr>
          <p:cNvSpPr txBox="1"/>
          <p:nvPr/>
        </p:nvSpPr>
        <p:spPr>
          <a:xfrm>
            <a:off x="4939465" y="3276725"/>
            <a:ext cx="2333625" cy="400110"/>
          </a:xfrm>
          <a:prstGeom prst="rect">
            <a:avLst/>
          </a:prstGeom>
          <a:noFill/>
        </p:spPr>
        <p:txBody>
          <a:bodyPr wrap="square" rtlCol="0">
            <a:spAutoFit/>
          </a:bodyPr>
          <a:lstStyle/>
          <a:p>
            <a:pPr algn="ctr"/>
            <a:r>
              <a:rPr lang="en-IN" sz="2000" dirty="0">
                <a:highlight>
                  <a:srgbClr val="C0C0C0"/>
                </a:highlight>
              </a:rPr>
              <a:t>Encoding</a:t>
            </a:r>
            <a:endParaRPr lang="en-GB" sz="2000" dirty="0">
              <a:highlight>
                <a:srgbClr val="C0C0C0"/>
              </a:highlight>
            </a:endParaRPr>
          </a:p>
        </p:txBody>
      </p:sp>
      <p:sp>
        <p:nvSpPr>
          <p:cNvPr id="15" name="TextBox 14">
            <a:extLst>
              <a:ext uri="{FF2B5EF4-FFF2-40B4-BE49-F238E27FC236}">
                <a16:creationId xmlns:a16="http://schemas.microsoft.com/office/drawing/2014/main" id="{27108608-6C3C-4188-AFD6-8EE706C88969}"/>
              </a:ext>
            </a:extLst>
          </p:cNvPr>
          <p:cNvSpPr txBox="1"/>
          <p:nvPr/>
        </p:nvSpPr>
        <p:spPr>
          <a:xfrm>
            <a:off x="1142897" y="3771870"/>
            <a:ext cx="2333625" cy="400110"/>
          </a:xfrm>
          <a:prstGeom prst="rect">
            <a:avLst/>
          </a:prstGeom>
          <a:noFill/>
        </p:spPr>
        <p:txBody>
          <a:bodyPr wrap="square" rtlCol="0">
            <a:spAutoFit/>
          </a:bodyPr>
          <a:lstStyle/>
          <a:p>
            <a:pPr algn="ctr"/>
            <a:r>
              <a:rPr lang="en-IN" sz="2000" dirty="0">
                <a:highlight>
                  <a:srgbClr val="C0C0C0"/>
                </a:highlight>
              </a:rPr>
              <a:t>Merge Data</a:t>
            </a:r>
            <a:endParaRPr lang="en-GB" sz="2000" dirty="0">
              <a:highlight>
                <a:srgbClr val="C0C0C0"/>
              </a:highlight>
            </a:endParaRPr>
          </a:p>
        </p:txBody>
      </p:sp>
      <p:sp>
        <p:nvSpPr>
          <p:cNvPr id="16" name="TextBox 15">
            <a:extLst>
              <a:ext uri="{FF2B5EF4-FFF2-40B4-BE49-F238E27FC236}">
                <a16:creationId xmlns:a16="http://schemas.microsoft.com/office/drawing/2014/main" id="{D4A4279A-CA82-4A55-8518-67A9A617525D}"/>
              </a:ext>
            </a:extLst>
          </p:cNvPr>
          <p:cNvSpPr txBox="1"/>
          <p:nvPr/>
        </p:nvSpPr>
        <p:spPr>
          <a:xfrm>
            <a:off x="4939462" y="3753117"/>
            <a:ext cx="2333625" cy="400110"/>
          </a:xfrm>
          <a:prstGeom prst="rect">
            <a:avLst/>
          </a:prstGeom>
          <a:noFill/>
        </p:spPr>
        <p:txBody>
          <a:bodyPr wrap="square" rtlCol="0">
            <a:spAutoFit/>
          </a:bodyPr>
          <a:lstStyle/>
          <a:p>
            <a:pPr algn="ctr"/>
            <a:r>
              <a:rPr lang="en-IN" sz="2000" dirty="0">
                <a:highlight>
                  <a:srgbClr val="C0C0C0"/>
                </a:highlight>
              </a:rPr>
              <a:t>Model Training</a:t>
            </a:r>
            <a:endParaRPr lang="en-GB" sz="2000" dirty="0">
              <a:highlight>
                <a:srgbClr val="C0C0C0"/>
              </a:highlight>
            </a:endParaRPr>
          </a:p>
        </p:txBody>
      </p:sp>
      <p:sp>
        <p:nvSpPr>
          <p:cNvPr id="17" name="TextBox 16">
            <a:extLst>
              <a:ext uri="{FF2B5EF4-FFF2-40B4-BE49-F238E27FC236}">
                <a16:creationId xmlns:a16="http://schemas.microsoft.com/office/drawing/2014/main" id="{DEB6421D-846A-4CED-B981-EA64E6BDD373}"/>
              </a:ext>
            </a:extLst>
          </p:cNvPr>
          <p:cNvSpPr txBox="1"/>
          <p:nvPr/>
        </p:nvSpPr>
        <p:spPr>
          <a:xfrm>
            <a:off x="8835401" y="1436502"/>
            <a:ext cx="2333625" cy="400110"/>
          </a:xfrm>
          <a:prstGeom prst="rect">
            <a:avLst/>
          </a:prstGeom>
          <a:noFill/>
        </p:spPr>
        <p:txBody>
          <a:bodyPr wrap="square" rtlCol="0">
            <a:spAutoFit/>
          </a:bodyPr>
          <a:lstStyle/>
          <a:p>
            <a:pPr algn="ctr"/>
            <a:r>
              <a:rPr lang="en-IN" sz="2000" b="1" dirty="0"/>
              <a:t>Recommendation</a:t>
            </a:r>
            <a:endParaRPr lang="en-GB" sz="2000" b="1" dirty="0"/>
          </a:p>
        </p:txBody>
      </p:sp>
      <p:sp>
        <p:nvSpPr>
          <p:cNvPr id="18" name="TextBox 17">
            <a:extLst>
              <a:ext uri="{FF2B5EF4-FFF2-40B4-BE49-F238E27FC236}">
                <a16:creationId xmlns:a16="http://schemas.microsoft.com/office/drawing/2014/main" id="{FFB082B3-D652-44C5-8B17-FA28C7577A2A}"/>
              </a:ext>
            </a:extLst>
          </p:cNvPr>
          <p:cNvSpPr txBox="1"/>
          <p:nvPr/>
        </p:nvSpPr>
        <p:spPr>
          <a:xfrm>
            <a:off x="8835398" y="2695313"/>
            <a:ext cx="2333625" cy="400110"/>
          </a:xfrm>
          <a:prstGeom prst="rect">
            <a:avLst/>
          </a:prstGeom>
          <a:noFill/>
        </p:spPr>
        <p:txBody>
          <a:bodyPr wrap="square" rtlCol="0">
            <a:spAutoFit/>
          </a:bodyPr>
          <a:lstStyle/>
          <a:p>
            <a:pPr algn="ctr"/>
            <a:r>
              <a:rPr lang="en-IN" sz="2000" dirty="0">
                <a:highlight>
                  <a:srgbClr val="C0C0C0"/>
                </a:highlight>
              </a:rPr>
              <a:t>Content Based</a:t>
            </a:r>
            <a:endParaRPr lang="en-GB" sz="2000" dirty="0">
              <a:highlight>
                <a:srgbClr val="C0C0C0"/>
              </a:highlight>
            </a:endParaRPr>
          </a:p>
        </p:txBody>
      </p:sp>
      <p:sp>
        <p:nvSpPr>
          <p:cNvPr id="19" name="TextBox 18">
            <a:extLst>
              <a:ext uri="{FF2B5EF4-FFF2-40B4-BE49-F238E27FC236}">
                <a16:creationId xmlns:a16="http://schemas.microsoft.com/office/drawing/2014/main" id="{D45F4157-D7B6-43D3-8914-0E6D081F5D68}"/>
              </a:ext>
            </a:extLst>
          </p:cNvPr>
          <p:cNvSpPr txBox="1"/>
          <p:nvPr/>
        </p:nvSpPr>
        <p:spPr>
          <a:xfrm>
            <a:off x="8835398" y="3228945"/>
            <a:ext cx="2333625" cy="400110"/>
          </a:xfrm>
          <a:prstGeom prst="rect">
            <a:avLst/>
          </a:prstGeom>
          <a:noFill/>
        </p:spPr>
        <p:txBody>
          <a:bodyPr wrap="square" rtlCol="0">
            <a:spAutoFit/>
          </a:bodyPr>
          <a:lstStyle/>
          <a:p>
            <a:pPr algn="ctr"/>
            <a:r>
              <a:rPr lang="en-IN" sz="2000" dirty="0">
                <a:highlight>
                  <a:srgbClr val="C0C0C0"/>
                </a:highlight>
              </a:rPr>
              <a:t>Collaborative Model</a:t>
            </a:r>
            <a:endParaRPr lang="en-GB" sz="2000" dirty="0">
              <a:highlight>
                <a:srgbClr val="C0C0C0"/>
              </a:highlight>
            </a:endParaRPr>
          </a:p>
        </p:txBody>
      </p:sp>
      <p:sp>
        <p:nvSpPr>
          <p:cNvPr id="20" name="TextBox 19">
            <a:extLst>
              <a:ext uri="{FF2B5EF4-FFF2-40B4-BE49-F238E27FC236}">
                <a16:creationId xmlns:a16="http://schemas.microsoft.com/office/drawing/2014/main" id="{6DEF48F6-19CD-4445-A61E-0B7F18EEFB7F}"/>
              </a:ext>
            </a:extLst>
          </p:cNvPr>
          <p:cNvSpPr txBox="1"/>
          <p:nvPr/>
        </p:nvSpPr>
        <p:spPr>
          <a:xfrm>
            <a:off x="8835398" y="2109418"/>
            <a:ext cx="2333625" cy="400110"/>
          </a:xfrm>
          <a:prstGeom prst="rect">
            <a:avLst/>
          </a:prstGeom>
          <a:noFill/>
        </p:spPr>
        <p:txBody>
          <a:bodyPr wrap="square" rtlCol="0">
            <a:spAutoFit/>
          </a:bodyPr>
          <a:lstStyle/>
          <a:p>
            <a:pPr algn="ctr"/>
            <a:r>
              <a:rPr lang="en-IN" sz="2000" dirty="0">
                <a:highlight>
                  <a:srgbClr val="C0C0C0"/>
                </a:highlight>
              </a:rPr>
              <a:t>Data Visualisation</a:t>
            </a:r>
            <a:endParaRPr lang="en-GB" sz="2000" dirty="0">
              <a:highlight>
                <a:srgbClr val="C0C0C0"/>
              </a:highlight>
            </a:endParaRPr>
          </a:p>
        </p:txBody>
      </p:sp>
      <p:cxnSp>
        <p:nvCxnSpPr>
          <p:cNvPr id="22" name="Straight Connector 21">
            <a:extLst>
              <a:ext uri="{FF2B5EF4-FFF2-40B4-BE49-F238E27FC236}">
                <a16:creationId xmlns:a16="http://schemas.microsoft.com/office/drawing/2014/main" id="{BA5CB0A3-8F84-40CA-BDD6-1E6C45D35944}"/>
              </a:ext>
            </a:extLst>
          </p:cNvPr>
          <p:cNvCxnSpPr>
            <a:stCxn id="8" idx="2"/>
            <a:endCxn id="9" idx="0"/>
          </p:cNvCxnSpPr>
          <p:nvPr/>
        </p:nvCxnSpPr>
        <p:spPr>
          <a:xfrm>
            <a:off x="2321618" y="2514011"/>
            <a:ext cx="0" cy="181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BD7D1D-79F8-4C58-8EA4-CA8DDC6195D4}"/>
              </a:ext>
            </a:extLst>
          </p:cNvPr>
          <p:cNvCxnSpPr>
            <a:stCxn id="9" idx="2"/>
            <a:endCxn id="10" idx="0"/>
          </p:cNvCxnSpPr>
          <p:nvPr/>
        </p:nvCxnSpPr>
        <p:spPr>
          <a:xfrm flipH="1">
            <a:off x="2310851" y="3095423"/>
            <a:ext cx="10767" cy="181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B0D0292-0B5A-489C-B15B-443B04887C0A}"/>
              </a:ext>
            </a:extLst>
          </p:cNvPr>
          <p:cNvCxnSpPr>
            <a:stCxn id="10" idx="2"/>
          </p:cNvCxnSpPr>
          <p:nvPr/>
        </p:nvCxnSpPr>
        <p:spPr>
          <a:xfrm>
            <a:off x="2310851" y="3676835"/>
            <a:ext cx="5383" cy="161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0384CA7-93EA-427D-B8D0-2EC80BE08D4A}"/>
              </a:ext>
            </a:extLst>
          </p:cNvPr>
          <p:cNvCxnSpPr>
            <a:stCxn id="15" idx="3"/>
            <a:endCxn id="11" idx="1"/>
          </p:cNvCxnSpPr>
          <p:nvPr/>
        </p:nvCxnSpPr>
        <p:spPr>
          <a:xfrm flipV="1">
            <a:off x="3476522" y="1667335"/>
            <a:ext cx="1452662" cy="230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7D05105-E905-4C73-91F1-AC88A1B2C620}"/>
              </a:ext>
            </a:extLst>
          </p:cNvPr>
          <p:cNvCxnSpPr>
            <a:stCxn id="12" idx="2"/>
            <a:endCxn id="13" idx="0"/>
          </p:cNvCxnSpPr>
          <p:nvPr/>
        </p:nvCxnSpPr>
        <p:spPr>
          <a:xfrm>
            <a:off x="6095998" y="2509528"/>
            <a:ext cx="10280" cy="185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C4113C-9460-4C5E-97D4-B02535A08ECD}"/>
              </a:ext>
            </a:extLst>
          </p:cNvPr>
          <p:cNvCxnSpPr>
            <a:endCxn id="14" idx="0"/>
          </p:cNvCxnSpPr>
          <p:nvPr/>
        </p:nvCxnSpPr>
        <p:spPr>
          <a:xfrm>
            <a:off x="6106275" y="3076398"/>
            <a:ext cx="3" cy="200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036932-EAAC-4243-A26C-F1B85D437960}"/>
              </a:ext>
            </a:extLst>
          </p:cNvPr>
          <p:cNvCxnSpPr>
            <a:stCxn id="14" idx="2"/>
            <a:endCxn id="16" idx="0"/>
          </p:cNvCxnSpPr>
          <p:nvPr/>
        </p:nvCxnSpPr>
        <p:spPr>
          <a:xfrm flipH="1">
            <a:off x="6106275" y="3676835"/>
            <a:ext cx="3" cy="7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46300126-3426-4C69-8BF5-3078358D73E9}"/>
              </a:ext>
            </a:extLst>
          </p:cNvPr>
          <p:cNvCxnSpPr>
            <a:stCxn id="16" idx="3"/>
            <a:endCxn id="17" idx="1"/>
          </p:cNvCxnSpPr>
          <p:nvPr/>
        </p:nvCxnSpPr>
        <p:spPr>
          <a:xfrm flipV="1">
            <a:off x="7273087" y="1636557"/>
            <a:ext cx="1562314" cy="2316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ACD0DC0-1758-4F7B-AF7A-32EBC1160097}"/>
              </a:ext>
            </a:extLst>
          </p:cNvPr>
          <p:cNvSpPr txBox="1"/>
          <p:nvPr/>
        </p:nvSpPr>
        <p:spPr>
          <a:xfrm>
            <a:off x="8835397" y="3762577"/>
            <a:ext cx="2333625" cy="400110"/>
          </a:xfrm>
          <a:prstGeom prst="rect">
            <a:avLst/>
          </a:prstGeom>
          <a:noFill/>
        </p:spPr>
        <p:txBody>
          <a:bodyPr wrap="square" rtlCol="0">
            <a:spAutoFit/>
          </a:bodyPr>
          <a:lstStyle/>
          <a:p>
            <a:pPr algn="ctr"/>
            <a:r>
              <a:rPr lang="en-IN" sz="2000" dirty="0">
                <a:highlight>
                  <a:srgbClr val="C0C0C0"/>
                </a:highlight>
              </a:rPr>
              <a:t>Results</a:t>
            </a:r>
            <a:endParaRPr lang="en-GB" sz="2000" dirty="0">
              <a:highlight>
                <a:srgbClr val="C0C0C0"/>
              </a:highlight>
            </a:endParaRPr>
          </a:p>
        </p:txBody>
      </p:sp>
      <p:cxnSp>
        <p:nvCxnSpPr>
          <p:cNvPr id="55" name="Straight Connector 54">
            <a:extLst>
              <a:ext uri="{FF2B5EF4-FFF2-40B4-BE49-F238E27FC236}">
                <a16:creationId xmlns:a16="http://schemas.microsoft.com/office/drawing/2014/main" id="{641F66F2-9638-4A4B-8754-D4289B930A15}"/>
              </a:ext>
            </a:extLst>
          </p:cNvPr>
          <p:cNvCxnSpPr>
            <a:stCxn id="20" idx="2"/>
            <a:endCxn id="18" idx="0"/>
          </p:cNvCxnSpPr>
          <p:nvPr/>
        </p:nvCxnSpPr>
        <p:spPr>
          <a:xfrm>
            <a:off x="10002211" y="2509528"/>
            <a:ext cx="0" cy="185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56D2E9A-1427-4B40-8BE3-B25F6D6EDA56}"/>
              </a:ext>
            </a:extLst>
          </p:cNvPr>
          <p:cNvCxnSpPr>
            <a:stCxn id="18" idx="2"/>
            <a:endCxn id="19" idx="0"/>
          </p:cNvCxnSpPr>
          <p:nvPr/>
        </p:nvCxnSpPr>
        <p:spPr>
          <a:xfrm>
            <a:off x="10002211" y="3095423"/>
            <a:ext cx="0" cy="133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224B3BA-ACFC-4272-90F7-64111B5F3B03}"/>
              </a:ext>
            </a:extLst>
          </p:cNvPr>
          <p:cNvCxnSpPr>
            <a:endCxn id="53" idx="0"/>
          </p:cNvCxnSpPr>
          <p:nvPr/>
        </p:nvCxnSpPr>
        <p:spPr>
          <a:xfrm>
            <a:off x="10002209" y="3476780"/>
            <a:ext cx="1" cy="285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66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6A96-5489-45FA-97C5-223FF870EDF0}"/>
              </a:ext>
            </a:extLst>
          </p:cNvPr>
          <p:cNvSpPr>
            <a:spLocks noGrp="1"/>
          </p:cNvSpPr>
          <p:nvPr>
            <p:ph type="title"/>
          </p:nvPr>
        </p:nvSpPr>
        <p:spPr>
          <a:xfrm>
            <a:off x="838200" y="365126"/>
            <a:ext cx="10515600" cy="863600"/>
          </a:xfrm>
        </p:spPr>
        <p:txBody>
          <a:bodyPr/>
          <a:lstStyle/>
          <a:p>
            <a:r>
              <a:rPr lang="en-IN"/>
              <a:t>Data Summary </a:t>
            </a:r>
            <a:endParaRPr lang="en-GB" dirty="0"/>
          </a:p>
        </p:txBody>
      </p:sp>
      <p:sp>
        <p:nvSpPr>
          <p:cNvPr id="3" name="Content Placeholder 2">
            <a:extLst>
              <a:ext uri="{FF2B5EF4-FFF2-40B4-BE49-F238E27FC236}">
                <a16:creationId xmlns:a16="http://schemas.microsoft.com/office/drawing/2014/main" id="{5A53320B-336E-401B-8EA9-E3A66F321D0D}"/>
              </a:ext>
            </a:extLst>
          </p:cNvPr>
          <p:cNvSpPr>
            <a:spLocks noGrp="1"/>
          </p:cNvSpPr>
          <p:nvPr>
            <p:ph idx="1"/>
          </p:nvPr>
        </p:nvSpPr>
        <p:spPr>
          <a:xfrm>
            <a:off x="838200" y="1358900"/>
            <a:ext cx="10515600" cy="2146300"/>
          </a:xfrm>
        </p:spPr>
        <p:txBody>
          <a:bodyPr/>
          <a:lstStyle/>
          <a:p>
            <a:r>
              <a:rPr lang="en-IN" dirty="0"/>
              <a:t>Raw Data </a:t>
            </a:r>
            <a:r>
              <a:rPr lang="en-GB" dirty="0"/>
              <a:t>: Total Player Data – 88310 (10000) , Game Data (32135)</a:t>
            </a:r>
          </a:p>
          <a:p>
            <a:r>
              <a:rPr lang="en-GB" dirty="0"/>
              <a:t>Merge Data : 819988 rows , 18 columns</a:t>
            </a:r>
          </a:p>
          <a:p>
            <a:r>
              <a:rPr lang="en-GB" dirty="0"/>
              <a:t>Numeric Columns : 5</a:t>
            </a:r>
          </a:p>
          <a:p>
            <a:r>
              <a:rPr lang="en-GB" dirty="0"/>
              <a:t>Categorical</a:t>
            </a:r>
            <a:r>
              <a:rPr lang="en-IN" dirty="0"/>
              <a:t> Columns : 13</a:t>
            </a:r>
            <a:endParaRPr lang="en-GB" dirty="0"/>
          </a:p>
        </p:txBody>
      </p:sp>
      <p:pic>
        <p:nvPicPr>
          <p:cNvPr id="5" name="Picture 4">
            <a:extLst>
              <a:ext uri="{FF2B5EF4-FFF2-40B4-BE49-F238E27FC236}">
                <a16:creationId xmlns:a16="http://schemas.microsoft.com/office/drawing/2014/main" id="{4AF2ECAB-8CEE-4D52-A28C-1286B23B6879}"/>
              </a:ext>
            </a:extLst>
          </p:cNvPr>
          <p:cNvPicPr>
            <a:picLocks noChangeAspect="1"/>
          </p:cNvPicPr>
          <p:nvPr/>
        </p:nvPicPr>
        <p:blipFill>
          <a:blip r:embed="rId2"/>
          <a:stretch>
            <a:fillRect/>
          </a:stretch>
        </p:blipFill>
        <p:spPr>
          <a:xfrm>
            <a:off x="838200" y="3316022"/>
            <a:ext cx="3500336" cy="1451644"/>
          </a:xfrm>
          <a:prstGeom prst="rect">
            <a:avLst/>
          </a:prstGeom>
        </p:spPr>
      </p:pic>
      <p:pic>
        <p:nvPicPr>
          <p:cNvPr id="7" name="Picture 6">
            <a:extLst>
              <a:ext uri="{FF2B5EF4-FFF2-40B4-BE49-F238E27FC236}">
                <a16:creationId xmlns:a16="http://schemas.microsoft.com/office/drawing/2014/main" id="{00DB8A95-CB6B-4D36-AF1D-20CC4FD62882}"/>
              </a:ext>
            </a:extLst>
          </p:cNvPr>
          <p:cNvPicPr>
            <a:picLocks noChangeAspect="1"/>
          </p:cNvPicPr>
          <p:nvPr/>
        </p:nvPicPr>
        <p:blipFill>
          <a:blip r:embed="rId3"/>
          <a:stretch>
            <a:fillRect/>
          </a:stretch>
        </p:blipFill>
        <p:spPr>
          <a:xfrm>
            <a:off x="838199" y="4889716"/>
            <a:ext cx="9512031" cy="632402"/>
          </a:xfrm>
          <a:prstGeom prst="rect">
            <a:avLst/>
          </a:prstGeom>
        </p:spPr>
      </p:pic>
      <p:pic>
        <p:nvPicPr>
          <p:cNvPr id="9" name="Picture 8">
            <a:extLst>
              <a:ext uri="{FF2B5EF4-FFF2-40B4-BE49-F238E27FC236}">
                <a16:creationId xmlns:a16="http://schemas.microsoft.com/office/drawing/2014/main" id="{2D42A914-0ADE-4E88-B588-6CEAC166CADA}"/>
              </a:ext>
            </a:extLst>
          </p:cNvPr>
          <p:cNvPicPr>
            <a:picLocks noChangeAspect="1"/>
          </p:cNvPicPr>
          <p:nvPr/>
        </p:nvPicPr>
        <p:blipFill>
          <a:blip r:embed="rId4"/>
          <a:stretch>
            <a:fillRect/>
          </a:stretch>
        </p:blipFill>
        <p:spPr>
          <a:xfrm>
            <a:off x="838199" y="5662451"/>
            <a:ext cx="8479725" cy="1062337"/>
          </a:xfrm>
          <a:prstGeom prst="rect">
            <a:avLst/>
          </a:prstGeom>
        </p:spPr>
      </p:pic>
    </p:spTree>
    <p:extLst>
      <p:ext uri="{BB962C8B-B14F-4D97-AF65-F5344CB8AC3E}">
        <p14:creationId xmlns:p14="http://schemas.microsoft.com/office/powerpoint/2010/main" val="159019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6">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38">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40">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0B30ED0-BE8A-4C15-B28C-EE071C5F4FA1}"/>
              </a:ext>
            </a:extLst>
          </p:cNvPr>
          <p:cNvSpPr txBox="1"/>
          <p:nvPr/>
        </p:nvSpPr>
        <p:spPr>
          <a:xfrm>
            <a:off x="438913" y="859536"/>
            <a:ext cx="4832802" cy="12435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a:latin typeface="+mj-lt"/>
                <a:ea typeface="+mj-ea"/>
                <a:cs typeface="+mj-cs"/>
              </a:rPr>
              <a:t>Missing Values :</a:t>
            </a:r>
          </a:p>
        </p:txBody>
      </p:sp>
      <p:sp>
        <p:nvSpPr>
          <p:cNvPr id="52" name="Rectangle 42">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4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9CA60B0-10E8-481A-A934-C07C95204905}"/>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dirty="0"/>
              <a:t>Total percentage of missing values in merge data : 8.12</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Column </a:t>
            </a:r>
            <a:r>
              <a:rPr lang="en-US" dirty="0" err="1"/>
              <a:t>discount_price</a:t>
            </a:r>
            <a:r>
              <a:rPr lang="en-US" dirty="0"/>
              <a:t> have over 50 % missing values in dataset.</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Remove the column with more than 50% null values and the rows .</a:t>
            </a:r>
          </a:p>
        </p:txBody>
      </p:sp>
      <p:pic>
        <p:nvPicPr>
          <p:cNvPr id="8" name="Picture 7">
            <a:extLst>
              <a:ext uri="{FF2B5EF4-FFF2-40B4-BE49-F238E27FC236}">
                <a16:creationId xmlns:a16="http://schemas.microsoft.com/office/drawing/2014/main" id="{160CDAC9-45E9-4805-A7C6-0CD45DB783FC}"/>
              </a:ext>
            </a:extLst>
          </p:cNvPr>
          <p:cNvPicPr>
            <a:picLocks noChangeAspect="1"/>
          </p:cNvPicPr>
          <p:nvPr/>
        </p:nvPicPr>
        <p:blipFill>
          <a:blip r:embed="rId2"/>
          <a:stretch>
            <a:fillRect/>
          </a:stretch>
        </p:blipFill>
        <p:spPr>
          <a:xfrm>
            <a:off x="7731783" y="517600"/>
            <a:ext cx="2906888" cy="2743200"/>
          </a:xfrm>
          <a:prstGeom prst="rect">
            <a:avLst/>
          </a:prstGeom>
        </p:spPr>
      </p:pic>
      <p:pic>
        <p:nvPicPr>
          <p:cNvPr id="6" name="Picture 5">
            <a:extLst>
              <a:ext uri="{FF2B5EF4-FFF2-40B4-BE49-F238E27FC236}">
                <a16:creationId xmlns:a16="http://schemas.microsoft.com/office/drawing/2014/main" id="{A11C48D1-C332-4270-893C-162DDDF6E0CE}"/>
              </a:ext>
            </a:extLst>
          </p:cNvPr>
          <p:cNvPicPr>
            <a:picLocks noChangeAspect="1"/>
          </p:cNvPicPr>
          <p:nvPr/>
        </p:nvPicPr>
        <p:blipFill>
          <a:blip r:embed="rId3"/>
          <a:stretch>
            <a:fillRect/>
          </a:stretch>
        </p:blipFill>
        <p:spPr>
          <a:xfrm>
            <a:off x="6617368" y="3944647"/>
            <a:ext cx="5135719" cy="1711906"/>
          </a:xfrm>
          <a:prstGeom prst="rect">
            <a:avLst/>
          </a:prstGeom>
        </p:spPr>
      </p:pic>
    </p:spTree>
    <p:extLst>
      <p:ext uri="{BB962C8B-B14F-4D97-AF65-F5344CB8AC3E}">
        <p14:creationId xmlns:p14="http://schemas.microsoft.com/office/powerpoint/2010/main" val="378912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2302-01CE-4232-85F0-D9759F2EBF44}"/>
              </a:ext>
            </a:extLst>
          </p:cNvPr>
          <p:cNvSpPr>
            <a:spLocks noGrp="1"/>
          </p:cNvSpPr>
          <p:nvPr>
            <p:ph type="title"/>
          </p:nvPr>
        </p:nvSpPr>
        <p:spPr>
          <a:xfrm>
            <a:off x="838200" y="365125"/>
            <a:ext cx="10515600" cy="899471"/>
          </a:xfrm>
        </p:spPr>
        <p:txBody>
          <a:bodyPr/>
          <a:lstStyle/>
          <a:p>
            <a:r>
              <a:rPr lang="en-IN"/>
              <a:t>Feature Engineering</a:t>
            </a:r>
            <a:endParaRPr lang="en-GB" dirty="0"/>
          </a:p>
        </p:txBody>
      </p:sp>
      <p:sp>
        <p:nvSpPr>
          <p:cNvPr id="3" name="Content Placeholder 2">
            <a:extLst>
              <a:ext uri="{FF2B5EF4-FFF2-40B4-BE49-F238E27FC236}">
                <a16:creationId xmlns:a16="http://schemas.microsoft.com/office/drawing/2014/main" id="{D8B6DCF3-B16B-45D8-996F-098A90AE914E}"/>
              </a:ext>
            </a:extLst>
          </p:cNvPr>
          <p:cNvSpPr>
            <a:spLocks noGrp="1"/>
          </p:cNvSpPr>
          <p:nvPr>
            <p:ph idx="1"/>
          </p:nvPr>
        </p:nvSpPr>
        <p:spPr>
          <a:xfrm>
            <a:off x="838200" y="1417064"/>
            <a:ext cx="10515600" cy="4926586"/>
          </a:xfrm>
        </p:spPr>
        <p:txBody>
          <a:bodyPr>
            <a:normAutofit fontScale="92500" lnSpcReduction="10000"/>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Item’s column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This column contains the list of games played with details like game id, game name. So, we extract the game id from items column and create new column as 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Steam id:</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These columns have the unique steam platform id for every player. The size of ids is large integer, so we rename the column and recreate the id with counter start from 0 to increment by 1 for better understand to join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Owned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Add new column to signify that player owned game or not for better recommendation. If Player owned the value is 1 otherwise 0.</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Release_date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This column holds the date on which game was released and its data type is panda series. So, we change its datatype into date. After conversion we extract the year and month into different column for visualization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release_date_year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release_date_month</a:t>
            </a:r>
            <a:r>
              <a:rPr lang="en-IN" sz="1800" dirty="0">
                <a:effectLst/>
                <a:latin typeface="Calibri" panose="020F0502020204030204" pitchFamily="34" charset="0"/>
                <a:ea typeface="Calibri" panose="020F0502020204030204" pitchFamily="34" charset="0"/>
                <a:cs typeface="Times New Roman" panose="02020603050405020304" pitchFamily="18" charset="0"/>
              </a:rPr>
              <a:t> respectively.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Title column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This column contains the name of the various game and is presented in the game meta data. As per data exploration we found out that some of the titles are missing and we remove it.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Sentiment: </a:t>
            </a:r>
            <a:r>
              <a:rPr lang="en-IN" sz="1800" dirty="0">
                <a:effectLst/>
                <a:latin typeface="Calibri" panose="020F0502020204030204" pitchFamily="34" charset="0"/>
                <a:ea typeface="Calibri" panose="020F0502020204030204" pitchFamily="34" charset="0"/>
                <a:cs typeface="Times New Roman" panose="02020603050405020304" pitchFamily="18" charset="0"/>
              </a:rPr>
              <a:t>We have 18 different type of reviews, so we transform it into major review as Positive, Negative and mixed review for the games. This is our target variable for the further model training and prediction.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800" dirty="0"/>
          </a:p>
        </p:txBody>
      </p:sp>
    </p:spTree>
    <p:extLst>
      <p:ext uri="{BB962C8B-B14F-4D97-AF65-F5344CB8AC3E}">
        <p14:creationId xmlns:p14="http://schemas.microsoft.com/office/powerpoint/2010/main" val="3799634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1344</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CMR17</vt:lpstr>
      <vt:lpstr>Office Theme</vt:lpstr>
      <vt:lpstr>PowerPoint Presentation</vt:lpstr>
      <vt:lpstr>Motivation</vt:lpstr>
      <vt:lpstr>PowerPoint Presentation</vt:lpstr>
      <vt:lpstr>Background</vt:lpstr>
      <vt:lpstr>Problem Statement</vt:lpstr>
      <vt:lpstr>Project Workflow</vt:lpstr>
      <vt:lpstr>Data Summary </vt:lpstr>
      <vt:lpstr>PowerPoint Presentation</vt:lpstr>
      <vt:lpstr>Feature Engineering</vt:lpstr>
      <vt:lpstr>Data Insight</vt:lpstr>
      <vt:lpstr>PowerPoint Presentation</vt:lpstr>
      <vt:lpstr>Games Price in USD</vt:lpstr>
      <vt:lpstr>Top 10 Game Publisher Company</vt:lpstr>
      <vt:lpstr>Data Value Imputation</vt:lpstr>
      <vt:lpstr>Data Encoding</vt:lpstr>
      <vt:lpstr>Type of Recommendation Methods</vt:lpstr>
      <vt:lpstr>Best Method</vt:lpstr>
      <vt:lpstr>Recommendation Working</vt:lpstr>
      <vt:lpstr>Model Hyper Tuning </vt:lpstr>
      <vt:lpstr>Recommendation to Existing User</vt:lpstr>
      <vt:lpstr>Item To Item Recommendation</vt:lpstr>
      <vt:lpstr>Model Comparison </vt:lpstr>
      <vt:lpstr>Model Based Result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Mogha</dc:creator>
  <cp:lastModifiedBy>Prateek Mogha</cp:lastModifiedBy>
  <cp:revision>196</cp:revision>
  <dcterms:created xsi:type="dcterms:W3CDTF">2021-12-16T11:56:58Z</dcterms:created>
  <dcterms:modified xsi:type="dcterms:W3CDTF">2021-12-17T10:06:17Z</dcterms:modified>
</cp:coreProperties>
</file>