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97" r:id="rId3"/>
    <p:sldId id="262" r:id="rId4"/>
    <p:sldId id="263" r:id="rId5"/>
    <p:sldId id="264" r:id="rId6"/>
    <p:sldId id="265" r:id="rId7"/>
    <p:sldId id="266" r:id="rId8"/>
    <p:sldId id="268" r:id="rId9"/>
    <p:sldId id="269" r:id="rId10"/>
    <p:sldId id="270" r:id="rId11"/>
    <p:sldId id="271" r:id="rId12"/>
    <p:sldId id="272" r:id="rId13"/>
    <p:sldId id="273" r:id="rId14"/>
    <p:sldId id="274" r:id="rId15"/>
    <p:sldId id="267" r:id="rId16"/>
    <p:sldId id="275" r:id="rId17"/>
    <p:sldId id="276" r:id="rId18"/>
    <p:sldId id="277" r:id="rId19"/>
    <p:sldId id="278" r:id="rId20"/>
    <p:sldId id="279" r:id="rId21"/>
    <p:sldId id="280" r:id="rId22"/>
    <p:sldId id="281" r:id="rId23"/>
    <p:sldId id="282" r:id="rId24"/>
    <p:sldId id="294" r:id="rId25"/>
    <p:sldId id="283" r:id="rId26"/>
    <p:sldId id="284" r:id="rId27"/>
    <p:sldId id="285" r:id="rId28"/>
    <p:sldId id="286" r:id="rId29"/>
    <p:sldId id="287" r:id="rId30"/>
    <p:sldId id="296" r:id="rId31"/>
    <p:sldId id="288" r:id="rId32"/>
    <p:sldId id="290" r:id="rId33"/>
    <p:sldId id="291" r:id="rId34"/>
    <p:sldId id="292" r:id="rId35"/>
    <p:sldId id="293" r:id="rId36"/>
    <p:sldId id="295" r:id="rId37"/>
    <p:sldId id="28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2" autoAdjust="0"/>
    <p:restoredTop sz="94660"/>
  </p:normalViewPr>
  <p:slideViewPr>
    <p:cSldViewPr snapToGrid="0">
      <p:cViewPr varScale="1">
        <p:scale>
          <a:sx n="95" d="100"/>
          <a:sy n="95" d="100"/>
        </p:scale>
        <p:origin x="1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2E02E9-CA9A-41C0-AA3B-E485E7267685}" type="datetimeFigureOut">
              <a:rPr lang="en-US" smtClean="0"/>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21487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E02E9-CA9A-41C0-AA3B-E485E7267685}" type="datetimeFigureOut">
              <a:rPr lang="en-US" smtClean="0"/>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62064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E02E9-CA9A-41C0-AA3B-E485E7267685}" type="datetimeFigureOut">
              <a:rPr lang="en-US" smtClean="0"/>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74201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E02E9-CA9A-41C0-AA3B-E485E7267685}" type="datetimeFigureOut">
              <a:rPr lang="en-US" smtClean="0"/>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389132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2E02E9-CA9A-41C0-AA3B-E485E7267685}" type="datetimeFigureOut">
              <a:rPr lang="en-US" smtClean="0"/>
              <a:t>10/18/20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190451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2E02E9-CA9A-41C0-AA3B-E485E7267685}" type="datetimeFigureOut">
              <a:rPr lang="en-US" smtClean="0"/>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127427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E02E9-CA9A-41C0-AA3B-E485E7267685}" type="datetimeFigureOut">
              <a:rPr lang="en-US" smtClean="0"/>
              <a:t>10/18/20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162574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2E02E9-CA9A-41C0-AA3B-E485E7267685}" type="datetimeFigureOut">
              <a:rPr lang="en-US" smtClean="0"/>
              <a:t>10/18/20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77753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02E9-CA9A-41C0-AA3B-E485E7267685}" type="datetimeFigureOut">
              <a:rPr lang="en-US" smtClean="0"/>
              <a:t>10/18/20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151603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E02E9-CA9A-41C0-AA3B-E485E7267685}" type="datetimeFigureOut">
              <a:rPr lang="en-US" smtClean="0"/>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35274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E02E9-CA9A-41C0-AA3B-E485E7267685}" type="datetimeFigureOut">
              <a:rPr lang="en-US" smtClean="0"/>
              <a:t>10/18/20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54A-368E-4B1A-9737-C165C16E164F}" type="slidenum">
              <a:rPr lang="en-US" smtClean="0"/>
              <a:t>‹#›</a:t>
            </a:fld>
            <a:endParaRPr lang="en-US"/>
          </a:p>
        </p:txBody>
      </p:sp>
    </p:spTree>
    <p:extLst>
      <p:ext uri="{BB962C8B-B14F-4D97-AF65-F5344CB8AC3E}">
        <p14:creationId xmlns:p14="http://schemas.microsoft.com/office/powerpoint/2010/main" val="272569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02E9-CA9A-41C0-AA3B-E485E7267685}" type="datetimeFigureOut">
              <a:rPr lang="en-US" smtClean="0"/>
              <a:t>10/18/20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E054A-368E-4B1A-9737-C165C16E164F}" type="slidenum">
              <a:rPr lang="en-US" smtClean="0"/>
              <a:t>‹#›</a:t>
            </a:fld>
            <a:endParaRPr lang="en-US"/>
          </a:p>
        </p:txBody>
      </p:sp>
    </p:spTree>
    <p:extLst>
      <p:ext uri="{BB962C8B-B14F-4D97-AF65-F5344CB8AC3E}">
        <p14:creationId xmlns:p14="http://schemas.microsoft.com/office/powerpoint/2010/main" val="2922867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blog.revolutionanalytics.com/2016/08/roc-curves-in-two-lines-of-co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ourceforge.net/projects/weka/files/weka-3-8/3.8.4/weka-3-8-4-azul-zulu-linux.zi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 Workflow</a:t>
            </a:r>
          </a:p>
        </p:txBody>
      </p:sp>
      <p:sp>
        <p:nvSpPr>
          <p:cNvPr id="3" name="Content Placeholder 2"/>
          <p:cNvSpPr>
            <a:spLocks noGrp="1"/>
          </p:cNvSpPr>
          <p:nvPr>
            <p:ph idx="1"/>
          </p:nvPr>
        </p:nvSpPr>
        <p:spPr/>
        <p:txBody>
          <a:bodyPr/>
          <a:lstStyle/>
          <a:p>
            <a:r>
              <a:rPr lang="en-US" dirty="0"/>
              <a:t>Open WEKA. This menu should pop up. Press the Explorer button</a:t>
            </a:r>
          </a:p>
          <a:p>
            <a:endParaRPr lang="en-US" dirty="0"/>
          </a:p>
        </p:txBody>
      </p:sp>
      <p:pic>
        <p:nvPicPr>
          <p:cNvPr id="4" name="Picture 3"/>
          <p:cNvPicPr>
            <a:picLocks noChangeAspect="1"/>
          </p:cNvPicPr>
          <p:nvPr/>
        </p:nvPicPr>
        <p:blipFill>
          <a:blip r:embed="rId2"/>
          <a:stretch>
            <a:fillRect/>
          </a:stretch>
        </p:blipFill>
        <p:spPr>
          <a:xfrm>
            <a:off x="962025" y="3258648"/>
            <a:ext cx="3609975" cy="2486025"/>
          </a:xfrm>
          <a:prstGeom prst="rect">
            <a:avLst/>
          </a:prstGeom>
        </p:spPr>
      </p:pic>
      <p:sp>
        <p:nvSpPr>
          <p:cNvPr id="5" name="Arrow: Left 4"/>
          <p:cNvSpPr/>
          <p:nvPr/>
        </p:nvSpPr>
        <p:spPr>
          <a:xfrm>
            <a:off x="4431323" y="4045255"/>
            <a:ext cx="1002323" cy="42203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83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must Click Apply to Add Filters</a:t>
            </a:r>
          </a:p>
        </p:txBody>
      </p:sp>
      <p:pic>
        <p:nvPicPr>
          <p:cNvPr id="4" name="Content Placeholder 3"/>
          <p:cNvPicPr>
            <a:picLocks noGrp="1" noChangeAspect="1"/>
          </p:cNvPicPr>
          <p:nvPr>
            <p:ph idx="1"/>
          </p:nvPr>
        </p:nvPicPr>
        <p:blipFill>
          <a:blip r:embed="rId2"/>
          <a:stretch>
            <a:fillRect/>
          </a:stretch>
        </p:blipFill>
        <p:spPr>
          <a:xfrm>
            <a:off x="1695567" y="1825625"/>
            <a:ext cx="5752865" cy="4351338"/>
          </a:xfrm>
          <a:prstGeom prst="rect">
            <a:avLst/>
          </a:prstGeom>
        </p:spPr>
      </p:pic>
      <p:sp>
        <p:nvSpPr>
          <p:cNvPr id="5" name="Arrow: Left 4"/>
          <p:cNvSpPr/>
          <p:nvPr/>
        </p:nvSpPr>
        <p:spPr>
          <a:xfrm>
            <a:off x="7403123" y="2875085"/>
            <a:ext cx="1112227" cy="37806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43800" y="2171700"/>
            <a:ext cx="1230923" cy="369332"/>
          </a:xfrm>
          <a:prstGeom prst="rect">
            <a:avLst/>
          </a:prstGeom>
          <a:noFill/>
        </p:spPr>
        <p:txBody>
          <a:bodyPr wrap="square" rtlCol="0">
            <a:spAutoFit/>
          </a:bodyPr>
          <a:lstStyle/>
          <a:p>
            <a:r>
              <a:rPr lang="en-US" dirty="0"/>
              <a:t>Click Apply</a:t>
            </a:r>
          </a:p>
        </p:txBody>
      </p:sp>
    </p:spTree>
    <p:extLst>
      <p:ext uri="{BB962C8B-B14F-4D97-AF65-F5344CB8AC3E}">
        <p14:creationId xmlns:p14="http://schemas.microsoft.com/office/powerpoint/2010/main" val="35125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RemoveType</a:t>
            </a:r>
            <a:endParaRPr lang="en-US" dirty="0"/>
          </a:p>
        </p:txBody>
      </p:sp>
      <p:pic>
        <p:nvPicPr>
          <p:cNvPr id="4" name="Content Placeholder 3"/>
          <p:cNvPicPr>
            <a:picLocks noGrp="1" noChangeAspect="1"/>
          </p:cNvPicPr>
          <p:nvPr>
            <p:ph idx="1"/>
          </p:nvPr>
        </p:nvPicPr>
        <p:blipFill>
          <a:blip r:embed="rId2"/>
          <a:stretch>
            <a:fillRect/>
          </a:stretch>
        </p:blipFill>
        <p:spPr>
          <a:xfrm>
            <a:off x="1620022" y="1403594"/>
            <a:ext cx="5688543" cy="4351338"/>
          </a:xfrm>
          <a:prstGeom prst="rect">
            <a:avLst/>
          </a:prstGeom>
        </p:spPr>
      </p:pic>
      <p:sp>
        <p:nvSpPr>
          <p:cNvPr id="5" name="Arrow: Right 4"/>
          <p:cNvSpPr/>
          <p:nvPr/>
        </p:nvSpPr>
        <p:spPr>
          <a:xfrm>
            <a:off x="1406770" y="4431323"/>
            <a:ext cx="896815" cy="15826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3237" y="5783607"/>
            <a:ext cx="8581293" cy="646331"/>
          </a:xfrm>
          <a:prstGeom prst="rect">
            <a:avLst/>
          </a:prstGeom>
          <a:noFill/>
        </p:spPr>
        <p:txBody>
          <a:bodyPr wrap="square" rtlCol="0">
            <a:spAutoFit/>
          </a:bodyPr>
          <a:lstStyle/>
          <a:p>
            <a:r>
              <a:rPr lang="en-US" dirty="0"/>
              <a:t>To find </a:t>
            </a:r>
            <a:r>
              <a:rPr lang="en-US" dirty="0" err="1"/>
              <a:t>RemoveType</a:t>
            </a:r>
            <a:r>
              <a:rPr lang="en-US" dirty="0"/>
              <a:t>: Open filters, then Unsupervised, then Attribute. Scroll down.</a:t>
            </a:r>
          </a:p>
          <a:p>
            <a:r>
              <a:rPr lang="en-US" dirty="0"/>
              <a:t>This filter will make sure Weka doesn’t think the instance ID is a feature for classification.</a:t>
            </a:r>
          </a:p>
        </p:txBody>
      </p:sp>
      <p:sp>
        <p:nvSpPr>
          <p:cNvPr id="7" name="TextBox 6"/>
          <p:cNvSpPr txBox="1"/>
          <p:nvPr/>
        </p:nvSpPr>
        <p:spPr>
          <a:xfrm>
            <a:off x="1620022" y="6424068"/>
            <a:ext cx="7025054" cy="369332"/>
          </a:xfrm>
          <a:prstGeom prst="rect">
            <a:avLst/>
          </a:prstGeom>
          <a:noFill/>
        </p:spPr>
        <p:txBody>
          <a:bodyPr wrap="square" rtlCol="0">
            <a:spAutoFit/>
          </a:bodyPr>
          <a:lstStyle/>
          <a:p>
            <a:r>
              <a:rPr lang="en-US" dirty="0">
                <a:solidFill>
                  <a:srgbClr val="FF0000"/>
                </a:solidFill>
              </a:rPr>
              <a:t>Remember to Click Apply after you’ve selected it!!!!!!!</a:t>
            </a:r>
          </a:p>
        </p:txBody>
      </p:sp>
    </p:spTree>
    <p:extLst>
      <p:ext uri="{BB962C8B-B14F-4D97-AF65-F5344CB8AC3E}">
        <p14:creationId xmlns:p14="http://schemas.microsoft.com/office/powerpoint/2010/main" val="168372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495442" cy="717589"/>
          </a:xfrm>
        </p:spPr>
        <p:txBody>
          <a:bodyPr/>
          <a:lstStyle/>
          <a:p>
            <a:r>
              <a:rPr lang="en-US" dirty="0"/>
              <a:t>Select </a:t>
            </a:r>
            <a:r>
              <a:rPr lang="en-US" dirty="0" err="1"/>
              <a:t>SpreadSubsample</a:t>
            </a:r>
            <a:endParaRPr lang="en-US" dirty="0"/>
          </a:p>
        </p:txBody>
      </p:sp>
      <p:pic>
        <p:nvPicPr>
          <p:cNvPr id="4" name="Content Placeholder 3"/>
          <p:cNvPicPr>
            <a:picLocks noGrp="1" noChangeAspect="1"/>
          </p:cNvPicPr>
          <p:nvPr>
            <p:ph idx="1"/>
          </p:nvPr>
        </p:nvPicPr>
        <p:blipFill>
          <a:blip r:embed="rId2"/>
          <a:stretch>
            <a:fillRect/>
          </a:stretch>
        </p:blipFill>
        <p:spPr>
          <a:xfrm>
            <a:off x="1493793" y="972770"/>
            <a:ext cx="5765156" cy="4351338"/>
          </a:xfrm>
          <a:prstGeom prst="rect">
            <a:avLst/>
          </a:prstGeom>
        </p:spPr>
      </p:pic>
      <p:sp>
        <p:nvSpPr>
          <p:cNvPr id="5" name="Arrow: Right 4"/>
          <p:cNvSpPr/>
          <p:nvPr/>
        </p:nvSpPr>
        <p:spPr>
          <a:xfrm>
            <a:off x="1266092" y="3305908"/>
            <a:ext cx="896815" cy="23739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6427" y="5396393"/>
            <a:ext cx="8348296" cy="923330"/>
          </a:xfrm>
          <a:prstGeom prst="rect">
            <a:avLst/>
          </a:prstGeom>
          <a:noFill/>
        </p:spPr>
        <p:txBody>
          <a:bodyPr wrap="square" rtlCol="0">
            <a:spAutoFit/>
          </a:bodyPr>
          <a:lstStyle/>
          <a:p>
            <a:r>
              <a:rPr lang="en-US" dirty="0"/>
              <a:t>To find </a:t>
            </a:r>
            <a:r>
              <a:rPr lang="en-US" dirty="0" err="1"/>
              <a:t>SpreadSubsample</a:t>
            </a:r>
            <a:r>
              <a:rPr lang="en-US" dirty="0"/>
              <a:t>: Click on filters, then Supervised, then instance. This will make sure that there is a maximum ratio between the largest and the smallest class represented in any given cv fold.</a:t>
            </a:r>
          </a:p>
        </p:txBody>
      </p:sp>
      <p:sp>
        <p:nvSpPr>
          <p:cNvPr id="7" name="TextBox 6"/>
          <p:cNvSpPr txBox="1"/>
          <p:nvPr/>
        </p:nvSpPr>
        <p:spPr>
          <a:xfrm>
            <a:off x="3166530" y="6319723"/>
            <a:ext cx="6074186" cy="369332"/>
          </a:xfrm>
          <a:prstGeom prst="rect">
            <a:avLst/>
          </a:prstGeom>
          <a:noFill/>
        </p:spPr>
        <p:txBody>
          <a:bodyPr wrap="square" rtlCol="0">
            <a:spAutoFit/>
          </a:bodyPr>
          <a:lstStyle/>
          <a:p>
            <a:r>
              <a:rPr lang="en-US" dirty="0">
                <a:solidFill>
                  <a:srgbClr val="FF0000"/>
                </a:solidFill>
              </a:rPr>
              <a:t>DON’T click Apply yet!!!!!!</a:t>
            </a:r>
          </a:p>
        </p:txBody>
      </p:sp>
    </p:spTree>
    <p:extLst>
      <p:ext uri="{BB962C8B-B14F-4D97-AF65-F5344CB8AC3E}">
        <p14:creationId xmlns:p14="http://schemas.microsoft.com/office/powerpoint/2010/main" val="345630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Click to edit the parameters of your filters</a:t>
            </a:r>
          </a:p>
        </p:txBody>
      </p:sp>
      <p:pic>
        <p:nvPicPr>
          <p:cNvPr id="4" name="Content Placeholder 3"/>
          <p:cNvPicPr>
            <a:picLocks noGrp="1" noChangeAspect="1"/>
          </p:cNvPicPr>
          <p:nvPr>
            <p:ph idx="1"/>
          </p:nvPr>
        </p:nvPicPr>
        <p:blipFill>
          <a:blip r:embed="rId2"/>
          <a:stretch>
            <a:fillRect/>
          </a:stretch>
        </p:blipFill>
        <p:spPr>
          <a:xfrm>
            <a:off x="1691899" y="1913549"/>
            <a:ext cx="5760202" cy="4351338"/>
          </a:xfrm>
          <a:prstGeom prst="rect">
            <a:avLst/>
          </a:prstGeom>
        </p:spPr>
      </p:pic>
      <p:sp>
        <p:nvSpPr>
          <p:cNvPr id="5" name="Arrow: Left 4"/>
          <p:cNvSpPr/>
          <p:nvPr/>
        </p:nvSpPr>
        <p:spPr>
          <a:xfrm>
            <a:off x="6752492" y="2980592"/>
            <a:ext cx="1257300" cy="31652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52101" y="2611260"/>
            <a:ext cx="1691899" cy="369332"/>
          </a:xfrm>
          <a:prstGeom prst="rect">
            <a:avLst/>
          </a:prstGeom>
          <a:noFill/>
        </p:spPr>
        <p:txBody>
          <a:bodyPr wrap="square" rtlCol="0">
            <a:spAutoFit/>
          </a:bodyPr>
          <a:lstStyle/>
          <a:p>
            <a:r>
              <a:rPr lang="en-US" dirty="0"/>
              <a:t>Right click here</a:t>
            </a:r>
          </a:p>
        </p:txBody>
      </p:sp>
    </p:spTree>
    <p:extLst>
      <p:ext uri="{BB962C8B-B14F-4D97-AF65-F5344CB8AC3E}">
        <p14:creationId xmlns:p14="http://schemas.microsoft.com/office/powerpoint/2010/main" val="236752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box should pop up</a:t>
            </a:r>
          </a:p>
        </p:txBody>
      </p:sp>
      <p:pic>
        <p:nvPicPr>
          <p:cNvPr id="4" name="Content Placeholder 3"/>
          <p:cNvPicPr>
            <a:picLocks noGrp="1" noChangeAspect="1"/>
          </p:cNvPicPr>
          <p:nvPr>
            <p:ph idx="1"/>
          </p:nvPr>
        </p:nvPicPr>
        <p:blipFill>
          <a:blip r:embed="rId2"/>
          <a:stretch>
            <a:fillRect/>
          </a:stretch>
        </p:blipFill>
        <p:spPr>
          <a:xfrm>
            <a:off x="1762954" y="1597025"/>
            <a:ext cx="5618092" cy="4351338"/>
          </a:xfrm>
          <a:prstGeom prst="rect">
            <a:avLst/>
          </a:prstGeom>
        </p:spPr>
      </p:pic>
      <p:sp>
        <p:nvSpPr>
          <p:cNvPr id="5" name="Arrow: Right 4"/>
          <p:cNvSpPr/>
          <p:nvPr/>
        </p:nvSpPr>
        <p:spPr>
          <a:xfrm>
            <a:off x="1134207" y="4440115"/>
            <a:ext cx="1512277" cy="3780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p:cNvSpPr/>
          <p:nvPr/>
        </p:nvSpPr>
        <p:spPr>
          <a:xfrm>
            <a:off x="4572000" y="5948363"/>
            <a:ext cx="263769" cy="6858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Left 6"/>
          <p:cNvSpPr/>
          <p:nvPr/>
        </p:nvSpPr>
        <p:spPr>
          <a:xfrm>
            <a:off x="7280031" y="2567353"/>
            <a:ext cx="967154" cy="28489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623" y="3341871"/>
            <a:ext cx="1679331" cy="1754326"/>
          </a:xfrm>
          <a:prstGeom prst="rect">
            <a:avLst/>
          </a:prstGeom>
          <a:noFill/>
        </p:spPr>
        <p:txBody>
          <a:bodyPr wrap="square" rtlCol="0">
            <a:spAutoFit/>
          </a:bodyPr>
          <a:lstStyle/>
          <a:p>
            <a:r>
              <a:rPr lang="en-US" dirty="0">
                <a:solidFill>
                  <a:srgbClr val="FF0000"/>
                </a:solidFill>
              </a:rPr>
              <a:t>1) </a:t>
            </a:r>
            <a:r>
              <a:rPr lang="en-US" dirty="0"/>
              <a:t>Change this to 3. The largest class will be a max of 3x larger than the smallest class</a:t>
            </a:r>
          </a:p>
        </p:txBody>
      </p:sp>
      <p:sp>
        <p:nvSpPr>
          <p:cNvPr id="9" name="TextBox 8"/>
          <p:cNvSpPr txBox="1"/>
          <p:nvPr/>
        </p:nvSpPr>
        <p:spPr>
          <a:xfrm>
            <a:off x="4976446" y="6180992"/>
            <a:ext cx="1283677" cy="369332"/>
          </a:xfrm>
          <a:prstGeom prst="rect">
            <a:avLst/>
          </a:prstGeom>
          <a:noFill/>
        </p:spPr>
        <p:txBody>
          <a:bodyPr wrap="square" rtlCol="0">
            <a:spAutoFit/>
          </a:bodyPr>
          <a:lstStyle/>
          <a:p>
            <a:r>
              <a:rPr lang="en-US" dirty="0">
                <a:solidFill>
                  <a:srgbClr val="FF0000"/>
                </a:solidFill>
              </a:rPr>
              <a:t>2) </a:t>
            </a:r>
            <a:r>
              <a:rPr lang="en-US" dirty="0"/>
              <a:t>Click OK</a:t>
            </a:r>
          </a:p>
        </p:txBody>
      </p:sp>
      <p:sp>
        <p:nvSpPr>
          <p:cNvPr id="10" name="TextBox 9"/>
          <p:cNvSpPr txBox="1"/>
          <p:nvPr/>
        </p:nvSpPr>
        <p:spPr>
          <a:xfrm>
            <a:off x="7561384" y="2233246"/>
            <a:ext cx="1582615" cy="369332"/>
          </a:xfrm>
          <a:prstGeom prst="rect">
            <a:avLst/>
          </a:prstGeom>
          <a:noFill/>
        </p:spPr>
        <p:txBody>
          <a:bodyPr wrap="square" rtlCol="0">
            <a:spAutoFit/>
          </a:bodyPr>
          <a:lstStyle/>
          <a:p>
            <a:r>
              <a:rPr lang="en-US" dirty="0">
                <a:solidFill>
                  <a:srgbClr val="FF0000"/>
                </a:solidFill>
              </a:rPr>
              <a:t>3) </a:t>
            </a:r>
            <a:r>
              <a:rPr lang="en-US" dirty="0"/>
              <a:t>Click Apply</a:t>
            </a:r>
          </a:p>
        </p:txBody>
      </p:sp>
    </p:spTree>
    <p:extLst>
      <p:ext uri="{BB962C8B-B14F-4D97-AF65-F5344CB8AC3E}">
        <p14:creationId xmlns:p14="http://schemas.microsoft.com/office/powerpoint/2010/main" val="314155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to the Classify Tab</a:t>
            </a:r>
          </a:p>
        </p:txBody>
      </p:sp>
      <p:pic>
        <p:nvPicPr>
          <p:cNvPr id="4" name="Content Placeholder 3"/>
          <p:cNvPicPr>
            <a:picLocks noGrp="1" noChangeAspect="1"/>
          </p:cNvPicPr>
          <p:nvPr>
            <p:ph idx="1"/>
          </p:nvPr>
        </p:nvPicPr>
        <p:blipFill>
          <a:blip r:embed="rId2"/>
          <a:stretch>
            <a:fillRect/>
          </a:stretch>
        </p:blipFill>
        <p:spPr>
          <a:xfrm>
            <a:off x="2161559" y="2080601"/>
            <a:ext cx="5752865" cy="4351338"/>
          </a:xfrm>
          <a:prstGeom prst="rect">
            <a:avLst/>
          </a:prstGeom>
        </p:spPr>
      </p:pic>
      <p:sp>
        <p:nvSpPr>
          <p:cNvPr id="5" name="Arrow: Down 4"/>
          <p:cNvSpPr/>
          <p:nvPr/>
        </p:nvSpPr>
        <p:spPr>
          <a:xfrm>
            <a:off x="2971800" y="1837592"/>
            <a:ext cx="316523" cy="5627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65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we’re going to choose a classifier!</a:t>
            </a:r>
          </a:p>
        </p:txBody>
      </p:sp>
      <p:pic>
        <p:nvPicPr>
          <p:cNvPr id="4" name="Content Placeholder 3"/>
          <p:cNvPicPr>
            <a:picLocks noGrp="1" noChangeAspect="1"/>
          </p:cNvPicPr>
          <p:nvPr>
            <p:ph idx="1"/>
          </p:nvPr>
        </p:nvPicPr>
        <p:blipFill>
          <a:blip r:embed="rId2"/>
          <a:stretch>
            <a:fillRect/>
          </a:stretch>
        </p:blipFill>
        <p:spPr>
          <a:xfrm>
            <a:off x="1767086" y="2115771"/>
            <a:ext cx="5750505" cy="4351338"/>
          </a:xfrm>
          <a:prstGeom prst="rect">
            <a:avLst/>
          </a:prstGeom>
        </p:spPr>
      </p:pic>
      <p:sp>
        <p:nvSpPr>
          <p:cNvPr id="5" name="Arrow: Right 4"/>
          <p:cNvSpPr/>
          <p:nvPr/>
        </p:nvSpPr>
        <p:spPr>
          <a:xfrm>
            <a:off x="923192" y="2787162"/>
            <a:ext cx="1063870" cy="3165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358" y="2180355"/>
            <a:ext cx="1687955" cy="923330"/>
          </a:xfrm>
          <a:prstGeom prst="rect">
            <a:avLst/>
          </a:prstGeom>
          <a:noFill/>
        </p:spPr>
        <p:txBody>
          <a:bodyPr wrap="square" rtlCol="0">
            <a:spAutoFit/>
          </a:bodyPr>
          <a:lstStyle/>
          <a:p>
            <a:r>
              <a:rPr lang="en-US" dirty="0"/>
              <a:t>Click this button to choose your classifier</a:t>
            </a:r>
          </a:p>
        </p:txBody>
      </p:sp>
    </p:spTree>
    <p:extLst>
      <p:ext uri="{BB962C8B-B14F-4D97-AF65-F5344CB8AC3E}">
        <p14:creationId xmlns:p14="http://schemas.microsoft.com/office/powerpoint/2010/main" val="344396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use Random Forest</a:t>
            </a:r>
          </a:p>
        </p:txBody>
      </p:sp>
      <p:pic>
        <p:nvPicPr>
          <p:cNvPr id="4" name="Content Placeholder 3"/>
          <p:cNvPicPr>
            <a:picLocks noGrp="1" noChangeAspect="1"/>
          </p:cNvPicPr>
          <p:nvPr>
            <p:ph idx="1"/>
          </p:nvPr>
        </p:nvPicPr>
        <p:blipFill>
          <a:blip r:embed="rId2"/>
          <a:stretch>
            <a:fillRect/>
          </a:stretch>
        </p:blipFill>
        <p:spPr>
          <a:xfrm>
            <a:off x="1690709" y="1825625"/>
            <a:ext cx="5762582" cy="4351338"/>
          </a:xfrm>
          <a:prstGeom prst="rect">
            <a:avLst/>
          </a:prstGeom>
        </p:spPr>
      </p:pic>
      <p:sp>
        <p:nvSpPr>
          <p:cNvPr id="5" name="Arrow: Right 4"/>
          <p:cNvSpPr/>
          <p:nvPr/>
        </p:nvSpPr>
        <p:spPr>
          <a:xfrm>
            <a:off x="1389185" y="4484077"/>
            <a:ext cx="923192" cy="3253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31123" y="6311899"/>
            <a:ext cx="3481754" cy="369332"/>
          </a:xfrm>
          <a:prstGeom prst="rect">
            <a:avLst/>
          </a:prstGeom>
          <a:noFill/>
        </p:spPr>
        <p:txBody>
          <a:bodyPr wrap="square" rtlCol="0">
            <a:spAutoFit/>
          </a:bodyPr>
          <a:lstStyle/>
          <a:p>
            <a:r>
              <a:rPr lang="en-US" dirty="0"/>
              <a:t>To find Random Forest, open trees.</a:t>
            </a:r>
          </a:p>
        </p:txBody>
      </p:sp>
    </p:spTree>
    <p:extLst>
      <p:ext uri="{BB962C8B-B14F-4D97-AF65-F5344CB8AC3E}">
        <p14:creationId xmlns:p14="http://schemas.microsoft.com/office/powerpoint/2010/main" val="416811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click on the panel to bring up this menu</a:t>
            </a:r>
          </a:p>
        </p:txBody>
      </p:sp>
      <p:pic>
        <p:nvPicPr>
          <p:cNvPr id="6" name="Content Placeholder 5"/>
          <p:cNvPicPr>
            <a:picLocks noGrp="1" noChangeAspect="1"/>
          </p:cNvPicPr>
          <p:nvPr>
            <p:ph idx="1"/>
          </p:nvPr>
        </p:nvPicPr>
        <p:blipFill>
          <a:blip r:embed="rId2"/>
          <a:stretch>
            <a:fillRect/>
          </a:stretch>
        </p:blipFill>
        <p:spPr>
          <a:xfrm>
            <a:off x="2013794" y="1535478"/>
            <a:ext cx="4940566" cy="5248817"/>
          </a:xfrm>
          <a:prstGeom prst="rect">
            <a:avLst/>
          </a:prstGeom>
        </p:spPr>
      </p:pic>
      <p:sp>
        <p:nvSpPr>
          <p:cNvPr id="7" name="Arrow: Left 6"/>
          <p:cNvSpPr/>
          <p:nvPr/>
        </p:nvSpPr>
        <p:spPr>
          <a:xfrm>
            <a:off x="6796453" y="2409093"/>
            <a:ext cx="668216" cy="38686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42638" y="2145324"/>
            <a:ext cx="1846385" cy="369332"/>
          </a:xfrm>
          <a:prstGeom prst="rect">
            <a:avLst/>
          </a:prstGeom>
          <a:noFill/>
        </p:spPr>
        <p:txBody>
          <a:bodyPr wrap="square" rtlCol="0">
            <a:spAutoFit/>
          </a:bodyPr>
          <a:lstStyle/>
          <a:p>
            <a:r>
              <a:rPr lang="en-US" dirty="0"/>
              <a:t>Right click on this</a:t>
            </a:r>
          </a:p>
        </p:txBody>
      </p:sp>
    </p:spTree>
    <p:extLst>
      <p:ext uri="{BB962C8B-B14F-4D97-AF65-F5344CB8AC3E}">
        <p14:creationId xmlns:p14="http://schemas.microsoft.com/office/powerpoint/2010/main" val="140462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parameters of Random Forest</a:t>
            </a:r>
          </a:p>
        </p:txBody>
      </p:sp>
      <p:pic>
        <p:nvPicPr>
          <p:cNvPr id="6" name="Content Placeholder 3"/>
          <p:cNvPicPr>
            <a:picLocks noGrp="1" noChangeAspect="1"/>
          </p:cNvPicPr>
          <p:nvPr>
            <p:ph idx="1"/>
          </p:nvPr>
        </p:nvPicPr>
        <p:blipFill>
          <a:blip r:embed="rId2"/>
          <a:stretch>
            <a:fillRect/>
          </a:stretch>
        </p:blipFill>
        <p:spPr>
          <a:xfrm>
            <a:off x="2524103" y="1808040"/>
            <a:ext cx="4095794" cy="4351338"/>
          </a:xfrm>
          <a:prstGeom prst="rect">
            <a:avLst/>
          </a:prstGeom>
        </p:spPr>
      </p:pic>
      <p:sp>
        <p:nvSpPr>
          <p:cNvPr id="7" name="Arrow: Right 6"/>
          <p:cNvSpPr/>
          <p:nvPr/>
        </p:nvSpPr>
        <p:spPr>
          <a:xfrm>
            <a:off x="2294792" y="3543300"/>
            <a:ext cx="852854"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p:cNvSpPr/>
          <p:nvPr/>
        </p:nvSpPr>
        <p:spPr>
          <a:xfrm>
            <a:off x="2162907" y="4703885"/>
            <a:ext cx="1380393"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8596" y="2268986"/>
            <a:ext cx="1666142" cy="1754326"/>
          </a:xfrm>
          <a:prstGeom prst="rect">
            <a:avLst/>
          </a:prstGeom>
          <a:noFill/>
        </p:spPr>
        <p:txBody>
          <a:bodyPr wrap="square" rtlCol="0">
            <a:spAutoFit/>
          </a:bodyPr>
          <a:lstStyle/>
          <a:p>
            <a:r>
              <a:rPr lang="en-US" dirty="0"/>
              <a:t>Change this to ‘True’. We want to see how important each feature is for classifying.</a:t>
            </a:r>
          </a:p>
        </p:txBody>
      </p:sp>
      <p:sp>
        <p:nvSpPr>
          <p:cNvPr id="10" name="TextBox 9"/>
          <p:cNvSpPr txBox="1"/>
          <p:nvPr/>
        </p:nvSpPr>
        <p:spPr>
          <a:xfrm>
            <a:off x="598232" y="4392695"/>
            <a:ext cx="1745273" cy="1754326"/>
          </a:xfrm>
          <a:prstGeom prst="rect">
            <a:avLst/>
          </a:prstGeom>
          <a:noFill/>
        </p:spPr>
        <p:txBody>
          <a:bodyPr wrap="square" rtlCol="0">
            <a:spAutoFit/>
          </a:bodyPr>
          <a:lstStyle/>
          <a:p>
            <a:r>
              <a:rPr lang="en-US" dirty="0"/>
              <a:t>Change this to 5.</a:t>
            </a:r>
          </a:p>
          <a:p>
            <a:r>
              <a:rPr lang="en-US" dirty="0"/>
              <a:t>Random Forest will randomly choose 5 features to look at for each split.</a:t>
            </a:r>
          </a:p>
        </p:txBody>
      </p:sp>
      <p:sp>
        <p:nvSpPr>
          <p:cNvPr id="11" name="TextBox 10"/>
          <p:cNvSpPr txBox="1"/>
          <p:nvPr/>
        </p:nvSpPr>
        <p:spPr>
          <a:xfrm>
            <a:off x="5037992" y="6224954"/>
            <a:ext cx="2497016" cy="646331"/>
          </a:xfrm>
          <a:prstGeom prst="rect">
            <a:avLst/>
          </a:prstGeom>
          <a:noFill/>
        </p:spPr>
        <p:txBody>
          <a:bodyPr wrap="square" rtlCol="0">
            <a:spAutoFit/>
          </a:bodyPr>
          <a:lstStyle/>
          <a:p>
            <a:r>
              <a:rPr lang="en-US" dirty="0"/>
              <a:t>After changing those 2, click OK</a:t>
            </a:r>
          </a:p>
        </p:txBody>
      </p:sp>
      <p:sp>
        <p:nvSpPr>
          <p:cNvPr id="12" name="Arrow: Up 11"/>
          <p:cNvSpPr/>
          <p:nvPr/>
        </p:nvSpPr>
        <p:spPr>
          <a:xfrm>
            <a:off x="4457700" y="6224954"/>
            <a:ext cx="228600" cy="51874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28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 Input file</a:t>
            </a:r>
          </a:p>
        </p:txBody>
      </p:sp>
      <p:sp>
        <p:nvSpPr>
          <p:cNvPr id="3" name="Content Placeholder 2"/>
          <p:cNvSpPr>
            <a:spLocks noGrp="1"/>
          </p:cNvSpPr>
          <p:nvPr>
            <p:ph idx="1"/>
          </p:nvPr>
        </p:nvSpPr>
        <p:spPr/>
        <p:txBody>
          <a:bodyPr/>
          <a:lstStyle/>
          <a:p>
            <a:r>
              <a:rPr lang="en-US" dirty="0"/>
              <a:t>Weka takes an input file in a special format -- .</a:t>
            </a:r>
            <a:r>
              <a:rPr lang="en-US" dirty="0" err="1"/>
              <a:t>arff</a:t>
            </a:r>
            <a:endParaRPr lang="en-US" dirty="0"/>
          </a:p>
          <a:p>
            <a:r>
              <a:rPr lang="en-US" dirty="0"/>
              <a:t>Open up the .</a:t>
            </a:r>
            <a:r>
              <a:rPr lang="en-US" dirty="0" err="1"/>
              <a:t>arff</a:t>
            </a:r>
            <a:r>
              <a:rPr lang="en-US" dirty="0"/>
              <a:t> file (found on Canvas) with Excel or a plain text editor (such as </a:t>
            </a:r>
            <a:r>
              <a:rPr lang="en-US" dirty="0" err="1"/>
              <a:t>Wordpad</a:t>
            </a:r>
            <a:r>
              <a:rPr lang="en-US" dirty="0"/>
              <a:t>). </a:t>
            </a:r>
          </a:p>
          <a:p>
            <a:r>
              <a:rPr lang="en-US" dirty="0"/>
              <a:t>Important features of the .</a:t>
            </a:r>
            <a:r>
              <a:rPr lang="en-US" dirty="0" err="1"/>
              <a:t>arff</a:t>
            </a:r>
            <a:r>
              <a:rPr lang="en-US" dirty="0"/>
              <a:t> file: </a:t>
            </a:r>
          </a:p>
          <a:p>
            <a:pPr lvl="1"/>
            <a:r>
              <a:rPr lang="en-US" dirty="0"/>
              <a:t>Right below the @data line, each instance is listed with its feature values separated by commas. </a:t>
            </a:r>
          </a:p>
          <a:p>
            <a:pPr lvl="1"/>
            <a:r>
              <a:rPr lang="en-US" dirty="0"/>
              <a:t>The header (top of the file) lists the name of the features and what type they are (numeric, string, etc.). The features are listed in the order they appear in each instance. </a:t>
            </a:r>
          </a:p>
        </p:txBody>
      </p:sp>
    </p:spTree>
    <p:extLst>
      <p:ext uri="{BB962C8B-B14F-4D97-AF65-F5344CB8AC3E}">
        <p14:creationId xmlns:p14="http://schemas.microsoft.com/office/powerpoint/2010/main" val="132579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click ‘More Options’</a:t>
            </a:r>
          </a:p>
        </p:txBody>
      </p:sp>
      <p:pic>
        <p:nvPicPr>
          <p:cNvPr id="5" name="Content Placeholder 4"/>
          <p:cNvPicPr>
            <a:picLocks noGrp="1" noChangeAspect="1"/>
          </p:cNvPicPr>
          <p:nvPr>
            <p:ph idx="1"/>
          </p:nvPr>
        </p:nvPicPr>
        <p:blipFill>
          <a:blip r:embed="rId2"/>
          <a:stretch>
            <a:fillRect/>
          </a:stretch>
        </p:blipFill>
        <p:spPr>
          <a:xfrm>
            <a:off x="1672339" y="1825625"/>
            <a:ext cx="5799321" cy="4351338"/>
          </a:xfrm>
          <a:prstGeom prst="rect">
            <a:avLst/>
          </a:prstGeom>
        </p:spPr>
      </p:pic>
      <p:sp>
        <p:nvSpPr>
          <p:cNvPr id="6" name="Arrow: Right 5"/>
          <p:cNvSpPr/>
          <p:nvPr/>
        </p:nvSpPr>
        <p:spPr>
          <a:xfrm>
            <a:off x="923192" y="3900182"/>
            <a:ext cx="852854" cy="2022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want to output the prediction of each instance as a .csv file</a:t>
            </a:r>
          </a:p>
        </p:txBody>
      </p:sp>
      <p:pic>
        <p:nvPicPr>
          <p:cNvPr id="4" name="Content Placeholder 3"/>
          <p:cNvPicPr>
            <a:picLocks noGrp="1" noChangeAspect="1"/>
          </p:cNvPicPr>
          <p:nvPr>
            <p:ph idx="1"/>
          </p:nvPr>
        </p:nvPicPr>
        <p:blipFill>
          <a:blip r:embed="rId2"/>
          <a:stretch>
            <a:fillRect/>
          </a:stretch>
        </p:blipFill>
        <p:spPr>
          <a:xfrm>
            <a:off x="1918497" y="1825625"/>
            <a:ext cx="5307005" cy="4351338"/>
          </a:xfrm>
          <a:prstGeom prst="rect">
            <a:avLst/>
          </a:prstGeom>
        </p:spPr>
      </p:pic>
      <p:sp>
        <p:nvSpPr>
          <p:cNvPr id="5" name="Arrow: Left 4"/>
          <p:cNvSpPr/>
          <p:nvPr/>
        </p:nvSpPr>
        <p:spPr>
          <a:xfrm>
            <a:off x="6321669" y="4448908"/>
            <a:ext cx="967154" cy="2461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88823" y="3912577"/>
            <a:ext cx="1635369" cy="646331"/>
          </a:xfrm>
          <a:prstGeom prst="rect">
            <a:avLst/>
          </a:prstGeom>
          <a:noFill/>
        </p:spPr>
        <p:txBody>
          <a:bodyPr wrap="square" rtlCol="0">
            <a:spAutoFit/>
          </a:bodyPr>
          <a:lstStyle/>
          <a:p>
            <a:r>
              <a:rPr lang="en-US" dirty="0"/>
              <a:t>Click ‘Choose’ and select CSV</a:t>
            </a:r>
          </a:p>
        </p:txBody>
      </p:sp>
      <p:sp>
        <p:nvSpPr>
          <p:cNvPr id="7" name="Arrow: Up 6"/>
          <p:cNvSpPr/>
          <p:nvPr/>
        </p:nvSpPr>
        <p:spPr>
          <a:xfrm>
            <a:off x="4712677" y="6176963"/>
            <a:ext cx="272561" cy="58432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17122" y="6176963"/>
            <a:ext cx="1670539" cy="369332"/>
          </a:xfrm>
          <a:prstGeom prst="rect">
            <a:avLst/>
          </a:prstGeom>
          <a:noFill/>
        </p:spPr>
        <p:txBody>
          <a:bodyPr wrap="square" rtlCol="0">
            <a:spAutoFit/>
          </a:bodyPr>
          <a:lstStyle/>
          <a:p>
            <a:r>
              <a:rPr lang="en-US" dirty="0"/>
              <a:t>Then click OK</a:t>
            </a:r>
          </a:p>
        </p:txBody>
      </p:sp>
    </p:spTree>
    <p:extLst>
      <p:ext uri="{BB962C8B-B14F-4D97-AF65-F5344CB8AC3E}">
        <p14:creationId xmlns:p14="http://schemas.microsoft.com/office/powerpoint/2010/main" val="130172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We’re ready to classify!</a:t>
            </a:r>
          </a:p>
        </p:txBody>
      </p:sp>
      <p:pic>
        <p:nvPicPr>
          <p:cNvPr id="4" name="Content Placeholder 3"/>
          <p:cNvPicPr>
            <a:picLocks noGrp="1" noChangeAspect="1"/>
          </p:cNvPicPr>
          <p:nvPr>
            <p:ph idx="1"/>
          </p:nvPr>
        </p:nvPicPr>
        <p:blipFill>
          <a:blip r:embed="rId2"/>
          <a:stretch>
            <a:fillRect/>
          </a:stretch>
        </p:blipFill>
        <p:spPr>
          <a:xfrm>
            <a:off x="1687034" y="1825625"/>
            <a:ext cx="5769932" cy="4351338"/>
          </a:xfrm>
          <a:prstGeom prst="rect">
            <a:avLst/>
          </a:prstGeom>
        </p:spPr>
      </p:pic>
      <p:sp>
        <p:nvSpPr>
          <p:cNvPr id="5" name="TextBox 4"/>
          <p:cNvSpPr txBox="1"/>
          <p:nvPr/>
        </p:nvSpPr>
        <p:spPr>
          <a:xfrm>
            <a:off x="193431" y="4001294"/>
            <a:ext cx="1125415" cy="369332"/>
          </a:xfrm>
          <a:prstGeom prst="rect">
            <a:avLst/>
          </a:prstGeom>
          <a:noFill/>
        </p:spPr>
        <p:txBody>
          <a:bodyPr wrap="square" rtlCol="0">
            <a:spAutoFit/>
          </a:bodyPr>
          <a:lstStyle/>
          <a:p>
            <a:r>
              <a:rPr lang="en-US" dirty="0"/>
              <a:t>Click Start</a:t>
            </a:r>
          </a:p>
        </p:txBody>
      </p:sp>
      <p:sp>
        <p:nvSpPr>
          <p:cNvPr id="6" name="TextBox 5"/>
          <p:cNvSpPr txBox="1"/>
          <p:nvPr/>
        </p:nvSpPr>
        <p:spPr>
          <a:xfrm>
            <a:off x="7543800" y="2800965"/>
            <a:ext cx="1600200" cy="1200329"/>
          </a:xfrm>
          <a:prstGeom prst="rect">
            <a:avLst/>
          </a:prstGeom>
          <a:noFill/>
        </p:spPr>
        <p:txBody>
          <a:bodyPr wrap="square" rtlCol="0">
            <a:spAutoFit/>
          </a:bodyPr>
          <a:lstStyle/>
          <a:p>
            <a:r>
              <a:rPr lang="en-US" dirty="0"/>
              <a:t>Your screen should look like this, by the way.</a:t>
            </a:r>
          </a:p>
        </p:txBody>
      </p:sp>
      <p:sp>
        <p:nvSpPr>
          <p:cNvPr id="7" name="Arrow: Left 6"/>
          <p:cNvSpPr/>
          <p:nvPr/>
        </p:nvSpPr>
        <p:spPr>
          <a:xfrm>
            <a:off x="7456966" y="2426684"/>
            <a:ext cx="901212" cy="37428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p:cNvSpPr/>
          <p:nvPr/>
        </p:nvSpPr>
        <p:spPr>
          <a:xfrm>
            <a:off x="756138" y="4519246"/>
            <a:ext cx="930896" cy="2813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54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the output!</a:t>
            </a:r>
          </a:p>
        </p:txBody>
      </p:sp>
      <p:pic>
        <p:nvPicPr>
          <p:cNvPr id="4" name="Content Placeholder 3"/>
          <p:cNvPicPr>
            <a:picLocks noGrp="1" noChangeAspect="1"/>
          </p:cNvPicPr>
          <p:nvPr>
            <p:ph idx="1"/>
          </p:nvPr>
        </p:nvPicPr>
        <p:blipFill>
          <a:blip r:embed="rId2"/>
          <a:stretch>
            <a:fillRect/>
          </a:stretch>
        </p:blipFill>
        <p:spPr>
          <a:xfrm>
            <a:off x="628650" y="1969349"/>
            <a:ext cx="7886700" cy="4063889"/>
          </a:xfrm>
          <a:prstGeom prst="rect">
            <a:avLst/>
          </a:prstGeom>
        </p:spPr>
      </p:pic>
      <p:sp>
        <p:nvSpPr>
          <p:cNvPr id="5" name="Right Brace 4"/>
          <p:cNvSpPr/>
          <p:nvPr/>
        </p:nvSpPr>
        <p:spPr>
          <a:xfrm>
            <a:off x="7262446" y="3217985"/>
            <a:ext cx="307731" cy="2074984"/>
          </a:xfrm>
          <a:prstGeom prst="rightBrace">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640516" y="3648808"/>
            <a:ext cx="1503484" cy="1477328"/>
          </a:xfrm>
          <a:prstGeom prst="rect">
            <a:avLst/>
          </a:prstGeom>
          <a:noFill/>
        </p:spPr>
        <p:txBody>
          <a:bodyPr wrap="square" rtlCol="0">
            <a:spAutoFit/>
          </a:bodyPr>
          <a:lstStyle/>
          <a:p>
            <a:r>
              <a:rPr lang="en-US" dirty="0"/>
              <a:t>Here’s attribute importance, calculated via Gini index</a:t>
            </a:r>
          </a:p>
        </p:txBody>
      </p:sp>
    </p:spTree>
    <p:extLst>
      <p:ext uri="{BB962C8B-B14F-4D97-AF65-F5344CB8AC3E}">
        <p14:creationId xmlns:p14="http://schemas.microsoft.com/office/powerpoint/2010/main" val="325002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index</a:t>
            </a:r>
          </a:p>
        </p:txBody>
      </p:sp>
      <p:sp>
        <p:nvSpPr>
          <p:cNvPr id="3" name="Content Placeholder 2"/>
          <p:cNvSpPr>
            <a:spLocks noGrp="1"/>
          </p:cNvSpPr>
          <p:nvPr>
            <p:ph idx="1"/>
          </p:nvPr>
        </p:nvSpPr>
        <p:spPr/>
        <p:txBody>
          <a:bodyPr/>
          <a:lstStyle/>
          <a:p>
            <a:r>
              <a:rPr lang="en-US" dirty="0"/>
              <a:t>All ML classifiers operate by minimizing some classification error. For example, linear regression makes a “line of best fit” by minimizing the Sum of Squared Error between the line and all the points it is fitting. </a:t>
            </a:r>
          </a:p>
          <a:p>
            <a:r>
              <a:rPr lang="en-US" dirty="0"/>
              <a:t>Classification tree algorithms (like Random Forests) try to minimize the Gini Index (or perhaps the Cross Entropy / Information Gain). For a detailed explanation of the Gini Index, see </a:t>
            </a:r>
            <a:r>
              <a:rPr lang="en-US" dirty="0">
                <a:hlinkClick r:id="rId2"/>
              </a:rPr>
              <a:t>here</a:t>
            </a:r>
            <a:r>
              <a:rPr lang="en-US" dirty="0"/>
              <a:t>.</a:t>
            </a:r>
          </a:p>
        </p:txBody>
      </p:sp>
    </p:spTree>
    <p:extLst>
      <p:ext uri="{BB962C8B-B14F-4D97-AF65-F5344CB8AC3E}">
        <p14:creationId xmlns:p14="http://schemas.microsoft.com/office/powerpoint/2010/main" val="50452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685800" y="1948596"/>
            <a:ext cx="7886700" cy="4087812"/>
          </a:xfrm>
          <a:prstGeom prst="rect">
            <a:avLst/>
          </a:prstGeom>
        </p:spPr>
      </p:pic>
      <p:sp>
        <p:nvSpPr>
          <p:cNvPr id="6" name="Right Brace 5"/>
          <p:cNvSpPr/>
          <p:nvPr/>
        </p:nvSpPr>
        <p:spPr>
          <a:xfrm>
            <a:off x="5292969" y="3244362"/>
            <a:ext cx="422031" cy="2074984"/>
          </a:xfrm>
          <a:prstGeom prst="rightBrace">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802923" y="3543300"/>
            <a:ext cx="2294792" cy="1200329"/>
          </a:xfrm>
          <a:prstGeom prst="rect">
            <a:avLst/>
          </a:prstGeom>
          <a:noFill/>
        </p:spPr>
        <p:txBody>
          <a:bodyPr wrap="square" rtlCol="0">
            <a:spAutoFit/>
          </a:bodyPr>
          <a:lstStyle/>
          <a:p>
            <a:r>
              <a:rPr lang="en-US" dirty="0"/>
              <a:t>Here’s the prediction and prediction probability of each instance</a:t>
            </a:r>
          </a:p>
        </p:txBody>
      </p:sp>
    </p:spTree>
    <p:extLst>
      <p:ext uri="{BB962C8B-B14F-4D97-AF65-F5344CB8AC3E}">
        <p14:creationId xmlns:p14="http://schemas.microsoft.com/office/powerpoint/2010/main" val="306472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61000"/>
            <a:ext cx="9144000" cy="4736000"/>
          </a:xfrm>
          <a:prstGeom prst="rect">
            <a:avLst/>
          </a:prstGeom>
        </p:spPr>
      </p:pic>
      <p:sp>
        <p:nvSpPr>
          <p:cNvPr id="3" name="Right Brace 2"/>
          <p:cNvSpPr/>
          <p:nvPr/>
        </p:nvSpPr>
        <p:spPr>
          <a:xfrm>
            <a:off x="6022731" y="2505808"/>
            <a:ext cx="501161" cy="2347546"/>
          </a:xfrm>
          <a:prstGeom prst="rightBrace">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603023" y="3217916"/>
            <a:ext cx="2171700" cy="923330"/>
          </a:xfrm>
          <a:prstGeom prst="rect">
            <a:avLst/>
          </a:prstGeom>
          <a:noFill/>
        </p:spPr>
        <p:txBody>
          <a:bodyPr wrap="square" rtlCol="0">
            <a:spAutoFit/>
          </a:bodyPr>
          <a:lstStyle/>
          <a:p>
            <a:r>
              <a:rPr lang="en-US" dirty="0"/>
              <a:t>Here are some stats on overall performance</a:t>
            </a:r>
          </a:p>
        </p:txBody>
      </p:sp>
    </p:spTree>
    <p:extLst>
      <p:ext uri="{BB962C8B-B14F-4D97-AF65-F5344CB8AC3E}">
        <p14:creationId xmlns:p14="http://schemas.microsoft.com/office/powerpoint/2010/main" val="370553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063070"/>
            <a:ext cx="7835044" cy="4396953"/>
          </a:xfrm>
          <a:prstGeom prst="rect">
            <a:avLst/>
          </a:prstGeom>
        </p:spPr>
      </p:pic>
      <p:sp>
        <p:nvSpPr>
          <p:cNvPr id="3" name="Right Brace 2"/>
          <p:cNvSpPr/>
          <p:nvPr/>
        </p:nvSpPr>
        <p:spPr>
          <a:xfrm>
            <a:off x="7453128" y="2399899"/>
            <a:ext cx="334108" cy="1723293"/>
          </a:xfrm>
          <a:prstGeom prst="rightBrace">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7974623" y="2664069"/>
            <a:ext cx="1169377" cy="923330"/>
          </a:xfrm>
          <a:prstGeom prst="rect">
            <a:avLst/>
          </a:prstGeom>
          <a:noFill/>
        </p:spPr>
        <p:txBody>
          <a:bodyPr wrap="square" rtlCol="0">
            <a:spAutoFit/>
          </a:bodyPr>
          <a:lstStyle/>
          <a:p>
            <a:r>
              <a:rPr lang="en-US" dirty="0"/>
              <a:t>Important stats for each class</a:t>
            </a:r>
          </a:p>
        </p:txBody>
      </p:sp>
    </p:spTree>
    <p:extLst>
      <p:ext uri="{BB962C8B-B14F-4D97-AF65-F5344CB8AC3E}">
        <p14:creationId xmlns:p14="http://schemas.microsoft.com/office/powerpoint/2010/main" val="2847410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63070"/>
            <a:ext cx="9144000" cy="4731860"/>
          </a:xfrm>
          <a:prstGeom prst="rect">
            <a:avLst/>
          </a:prstGeom>
        </p:spPr>
      </p:pic>
      <p:sp>
        <p:nvSpPr>
          <p:cNvPr id="3" name="Right Brace 2"/>
          <p:cNvSpPr/>
          <p:nvPr/>
        </p:nvSpPr>
        <p:spPr>
          <a:xfrm>
            <a:off x="5591908" y="3349869"/>
            <a:ext cx="360484" cy="1468316"/>
          </a:xfrm>
          <a:prstGeom prst="rightBrace">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057901" y="3683977"/>
            <a:ext cx="2250830" cy="646331"/>
          </a:xfrm>
          <a:prstGeom prst="rect">
            <a:avLst/>
          </a:prstGeom>
          <a:noFill/>
        </p:spPr>
        <p:txBody>
          <a:bodyPr wrap="square" rtlCol="0">
            <a:spAutoFit/>
          </a:bodyPr>
          <a:lstStyle/>
          <a:p>
            <a:r>
              <a:rPr lang="en-US" dirty="0"/>
              <a:t>And finally the confusion matrix</a:t>
            </a:r>
          </a:p>
        </p:txBody>
      </p:sp>
    </p:spTree>
    <p:extLst>
      <p:ext uri="{BB962C8B-B14F-4D97-AF65-F5344CB8AC3E}">
        <p14:creationId xmlns:p14="http://schemas.microsoft.com/office/powerpoint/2010/main" val="135510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things to look at: AUROC plots</a:t>
            </a:r>
          </a:p>
        </p:txBody>
      </p:sp>
      <p:pic>
        <p:nvPicPr>
          <p:cNvPr id="4" name="Content Placeholder 3"/>
          <p:cNvPicPr>
            <a:picLocks noGrp="1" noChangeAspect="1"/>
          </p:cNvPicPr>
          <p:nvPr>
            <p:ph idx="1"/>
          </p:nvPr>
        </p:nvPicPr>
        <p:blipFill>
          <a:blip r:embed="rId2"/>
          <a:stretch>
            <a:fillRect/>
          </a:stretch>
        </p:blipFill>
        <p:spPr>
          <a:xfrm>
            <a:off x="1616910" y="2115772"/>
            <a:ext cx="5910180" cy="4351338"/>
          </a:xfrm>
          <a:prstGeom prst="rect">
            <a:avLst/>
          </a:prstGeom>
        </p:spPr>
      </p:pic>
      <p:sp>
        <p:nvSpPr>
          <p:cNvPr id="5" name="Arrow: Right 4"/>
          <p:cNvSpPr/>
          <p:nvPr/>
        </p:nvSpPr>
        <p:spPr>
          <a:xfrm>
            <a:off x="342900" y="4291441"/>
            <a:ext cx="1195754" cy="333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015" y="2814113"/>
            <a:ext cx="1327639" cy="1477328"/>
          </a:xfrm>
          <a:prstGeom prst="rect">
            <a:avLst/>
          </a:prstGeom>
          <a:noFill/>
        </p:spPr>
        <p:txBody>
          <a:bodyPr wrap="square" rtlCol="0">
            <a:spAutoFit/>
          </a:bodyPr>
          <a:lstStyle/>
          <a:p>
            <a:r>
              <a:rPr lang="en-US" dirty="0"/>
              <a:t>Right click on the highlighted text in this box</a:t>
            </a:r>
          </a:p>
        </p:txBody>
      </p:sp>
      <p:sp>
        <p:nvSpPr>
          <p:cNvPr id="7" name="Arrow: Right 6"/>
          <p:cNvSpPr/>
          <p:nvPr/>
        </p:nvSpPr>
        <p:spPr>
          <a:xfrm>
            <a:off x="1459523" y="5547946"/>
            <a:ext cx="668215" cy="20222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1015" y="4818185"/>
            <a:ext cx="1405895" cy="1200329"/>
          </a:xfrm>
          <a:prstGeom prst="rect">
            <a:avLst/>
          </a:prstGeom>
          <a:noFill/>
        </p:spPr>
        <p:txBody>
          <a:bodyPr wrap="square" rtlCol="0">
            <a:spAutoFit/>
          </a:bodyPr>
          <a:lstStyle/>
          <a:p>
            <a:r>
              <a:rPr lang="en-US" dirty="0"/>
              <a:t>Here you can view AUROC plots and other curves</a:t>
            </a:r>
          </a:p>
        </p:txBody>
      </p:sp>
      <p:sp>
        <p:nvSpPr>
          <p:cNvPr id="10" name="Arrow: Up 9"/>
          <p:cNvSpPr/>
          <p:nvPr/>
        </p:nvSpPr>
        <p:spPr>
          <a:xfrm>
            <a:off x="3736731" y="6467110"/>
            <a:ext cx="342900" cy="31175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29100" y="6467110"/>
            <a:ext cx="3481754" cy="369332"/>
          </a:xfrm>
          <a:prstGeom prst="rect">
            <a:avLst/>
          </a:prstGeom>
          <a:noFill/>
        </p:spPr>
        <p:txBody>
          <a:bodyPr wrap="square" rtlCol="0">
            <a:spAutoFit/>
          </a:bodyPr>
          <a:lstStyle/>
          <a:p>
            <a:r>
              <a:rPr lang="en-US" dirty="0"/>
              <a:t>Select a class to view its curves</a:t>
            </a:r>
          </a:p>
        </p:txBody>
      </p:sp>
    </p:spTree>
    <p:extLst>
      <p:ext uri="{BB962C8B-B14F-4D97-AF65-F5344CB8AC3E}">
        <p14:creationId xmlns:p14="http://schemas.microsoft.com/office/powerpoint/2010/main" val="328437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we must load the .</a:t>
            </a:r>
            <a:r>
              <a:rPr lang="en-US" dirty="0" err="1"/>
              <a:t>arff</a:t>
            </a:r>
            <a:r>
              <a:rPr lang="en-US" dirty="0"/>
              <a:t> file</a:t>
            </a:r>
          </a:p>
        </p:txBody>
      </p:sp>
      <p:pic>
        <p:nvPicPr>
          <p:cNvPr id="5" name="Content Placeholder 4"/>
          <p:cNvPicPr>
            <a:picLocks noGrp="1" noChangeAspect="1"/>
          </p:cNvPicPr>
          <p:nvPr>
            <p:ph idx="1"/>
          </p:nvPr>
        </p:nvPicPr>
        <p:blipFill>
          <a:blip r:embed="rId2"/>
          <a:stretch>
            <a:fillRect/>
          </a:stretch>
        </p:blipFill>
        <p:spPr>
          <a:xfrm>
            <a:off x="1533638" y="2335579"/>
            <a:ext cx="5760202" cy="4351338"/>
          </a:xfrm>
          <a:prstGeom prst="rect">
            <a:avLst/>
          </a:prstGeom>
        </p:spPr>
      </p:pic>
      <p:sp>
        <p:nvSpPr>
          <p:cNvPr id="6" name="TextBox 5"/>
          <p:cNvSpPr txBox="1"/>
          <p:nvPr/>
        </p:nvSpPr>
        <p:spPr>
          <a:xfrm>
            <a:off x="1116623" y="1415562"/>
            <a:ext cx="6207369" cy="369332"/>
          </a:xfrm>
          <a:prstGeom prst="rect">
            <a:avLst/>
          </a:prstGeom>
          <a:noFill/>
        </p:spPr>
        <p:txBody>
          <a:bodyPr wrap="square" rtlCol="0">
            <a:spAutoFit/>
          </a:bodyPr>
          <a:lstStyle/>
          <a:p>
            <a:r>
              <a:rPr lang="en-US" dirty="0"/>
              <a:t>(Navigate to where your .</a:t>
            </a:r>
            <a:r>
              <a:rPr lang="en-US" dirty="0" err="1"/>
              <a:t>arff</a:t>
            </a:r>
            <a:r>
              <a:rPr lang="en-US" dirty="0"/>
              <a:t> file is an load it in)</a:t>
            </a:r>
          </a:p>
        </p:txBody>
      </p:sp>
      <p:sp>
        <p:nvSpPr>
          <p:cNvPr id="7" name="Arrow: Down 6"/>
          <p:cNvSpPr/>
          <p:nvPr/>
        </p:nvSpPr>
        <p:spPr>
          <a:xfrm>
            <a:off x="1560015" y="2219868"/>
            <a:ext cx="386861" cy="6154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969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AUROC plots – what are they showing?</a:t>
            </a:r>
          </a:p>
        </p:txBody>
      </p:sp>
      <p:sp>
        <p:nvSpPr>
          <p:cNvPr id="3" name="Content Placeholder 2"/>
          <p:cNvSpPr>
            <a:spLocks noGrp="1"/>
          </p:cNvSpPr>
          <p:nvPr>
            <p:ph idx="1"/>
          </p:nvPr>
        </p:nvSpPr>
        <p:spPr/>
        <p:txBody>
          <a:bodyPr/>
          <a:lstStyle/>
          <a:p>
            <a:r>
              <a:rPr lang="en-US" dirty="0"/>
              <a:t>There’s a lot that goes into these plots. A good explanation of all it shows </a:t>
            </a:r>
            <a:r>
              <a:rPr lang="en-US"/>
              <a:t>is </a:t>
            </a:r>
            <a:r>
              <a:rPr lang="en-US">
                <a:hlinkClick r:id="rId2"/>
              </a:rPr>
              <a:t>here</a:t>
            </a:r>
            <a:r>
              <a:rPr lang="en-US"/>
              <a:t>.</a:t>
            </a:r>
            <a:endParaRPr lang="en-US" dirty="0"/>
          </a:p>
        </p:txBody>
      </p:sp>
    </p:spTree>
    <p:extLst>
      <p:ext uri="{BB962C8B-B14F-4D97-AF65-F5344CB8AC3E}">
        <p14:creationId xmlns:p14="http://schemas.microsoft.com/office/powerpoint/2010/main" val="161438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things to look at: Attribute Importance</a:t>
            </a:r>
          </a:p>
        </p:txBody>
      </p:sp>
      <p:pic>
        <p:nvPicPr>
          <p:cNvPr id="4" name="Content Placeholder 3"/>
          <p:cNvPicPr>
            <a:picLocks noGrp="1" noChangeAspect="1"/>
          </p:cNvPicPr>
          <p:nvPr>
            <p:ph idx="1"/>
          </p:nvPr>
        </p:nvPicPr>
        <p:blipFill>
          <a:blip r:embed="rId2"/>
          <a:stretch>
            <a:fillRect/>
          </a:stretch>
        </p:blipFill>
        <p:spPr>
          <a:xfrm>
            <a:off x="1257300" y="2032683"/>
            <a:ext cx="7886700" cy="4077900"/>
          </a:xfrm>
          <a:prstGeom prst="rect">
            <a:avLst/>
          </a:prstGeom>
        </p:spPr>
      </p:pic>
      <p:sp>
        <p:nvSpPr>
          <p:cNvPr id="5" name="Arrow: Down 4"/>
          <p:cNvSpPr/>
          <p:nvPr/>
        </p:nvSpPr>
        <p:spPr>
          <a:xfrm>
            <a:off x="3305908" y="1690689"/>
            <a:ext cx="351692" cy="48980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p:cNvSpPr/>
          <p:nvPr/>
        </p:nvSpPr>
        <p:spPr>
          <a:xfrm>
            <a:off x="562708" y="2655277"/>
            <a:ext cx="633046" cy="2198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p:cNvSpPr/>
          <p:nvPr/>
        </p:nvSpPr>
        <p:spPr>
          <a:xfrm>
            <a:off x="562708" y="3147646"/>
            <a:ext cx="606669"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80692" y="1690689"/>
            <a:ext cx="2514600" cy="369332"/>
          </a:xfrm>
          <a:prstGeom prst="rect">
            <a:avLst/>
          </a:prstGeom>
          <a:noFill/>
        </p:spPr>
        <p:txBody>
          <a:bodyPr wrap="square" rtlCol="0">
            <a:spAutoFit/>
          </a:bodyPr>
          <a:lstStyle/>
          <a:p>
            <a:r>
              <a:rPr lang="en-US" dirty="0"/>
              <a:t>1) Head to this tab</a:t>
            </a:r>
          </a:p>
        </p:txBody>
      </p:sp>
      <p:sp>
        <p:nvSpPr>
          <p:cNvPr id="9" name="TextBox 8"/>
          <p:cNvSpPr txBox="1"/>
          <p:nvPr/>
        </p:nvSpPr>
        <p:spPr>
          <a:xfrm>
            <a:off x="0" y="1875355"/>
            <a:ext cx="1386985" cy="1200329"/>
          </a:xfrm>
          <a:prstGeom prst="rect">
            <a:avLst/>
          </a:prstGeom>
          <a:noFill/>
        </p:spPr>
        <p:txBody>
          <a:bodyPr wrap="square" rtlCol="0">
            <a:spAutoFit/>
          </a:bodyPr>
          <a:lstStyle/>
          <a:p>
            <a:r>
              <a:rPr lang="en-US" dirty="0"/>
              <a:t>2) Select your choices for both of these</a:t>
            </a:r>
          </a:p>
        </p:txBody>
      </p:sp>
      <p:sp>
        <p:nvSpPr>
          <p:cNvPr id="10" name="Arrow: Right 9"/>
          <p:cNvSpPr/>
          <p:nvPr/>
        </p:nvSpPr>
        <p:spPr>
          <a:xfrm>
            <a:off x="470388" y="4633546"/>
            <a:ext cx="817685" cy="30773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1885" y="3947746"/>
            <a:ext cx="958361" cy="369332"/>
          </a:xfrm>
          <a:prstGeom prst="rect">
            <a:avLst/>
          </a:prstGeom>
          <a:noFill/>
        </p:spPr>
        <p:txBody>
          <a:bodyPr wrap="square" rtlCol="0">
            <a:spAutoFit/>
          </a:bodyPr>
          <a:lstStyle/>
          <a:p>
            <a:r>
              <a:rPr lang="en-US" dirty="0"/>
              <a:t>3) Start!</a:t>
            </a:r>
          </a:p>
        </p:txBody>
      </p:sp>
      <p:sp>
        <p:nvSpPr>
          <p:cNvPr id="12" name="TextBox 11"/>
          <p:cNvSpPr txBox="1"/>
          <p:nvPr/>
        </p:nvSpPr>
        <p:spPr>
          <a:xfrm>
            <a:off x="1090246" y="6365631"/>
            <a:ext cx="7719646" cy="369332"/>
          </a:xfrm>
          <a:prstGeom prst="rect">
            <a:avLst/>
          </a:prstGeom>
          <a:noFill/>
        </p:spPr>
        <p:txBody>
          <a:bodyPr wrap="square" rtlCol="0">
            <a:spAutoFit/>
          </a:bodyPr>
          <a:lstStyle/>
          <a:p>
            <a:r>
              <a:rPr lang="en-US" dirty="0"/>
              <a:t>Your results here may differ from the results we saw earlier….</a:t>
            </a:r>
          </a:p>
        </p:txBody>
      </p:sp>
    </p:spTree>
    <p:extLst>
      <p:ext uri="{BB962C8B-B14F-4D97-AF65-F5344CB8AC3E}">
        <p14:creationId xmlns:p14="http://schemas.microsoft.com/office/powerpoint/2010/main" val="1318794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548196" cy="892174"/>
          </a:xfrm>
        </p:spPr>
        <p:txBody>
          <a:bodyPr>
            <a:normAutofit fontScale="90000"/>
          </a:bodyPr>
          <a:lstStyle/>
          <a:p>
            <a:r>
              <a:rPr lang="en-US" dirty="0"/>
              <a:t>WEKA can also be used on the command line!</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XSEDE does not have Weka, so we will have to download it. On XSEDE, navigate to your folder on pylon5 (or wherever it is you want </a:t>
            </a:r>
            <a:r>
              <a:rPr lang="en-US" dirty="0" err="1"/>
              <a:t>weka</a:t>
            </a:r>
            <a:r>
              <a:rPr lang="en-US" dirty="0"/>
              <a:t> to be downloaded to).</a:t>
            </a:r>
          </a:p>
          <a:p>
            <a:pPr marL="514350" indent="-514350">
              <a:buFont typeface="+mj-lt"/>
              <a:buAutoNum type="arabicPeriod"/>
            </a:pPr>
            <a:r>
              <a:rPr lang="en-US" dirty="0"/>
              <a:t>Type: </a:t>
            </a:r>
            <a:r>
              <a:rPr lang="en-US" dirty="0" err="1"/>
              <a:t>wget</a:t>
            </a:r>
            <a:r>
              <a:rPr lang="en-US" dirty="0"/>
              <a:t> </a:t>
            </a:r>
            <a:r>
              <a:rPr lang="en-US" dirty="0">
                <a:hlinkClick r:id="rId2"/>
              </a:rPr>
              <a:t>https://sourceforge.net/projects/weka/files/weka-3-8/3.8.4/weka-3-8-4-azul-zulu-linux.zip</a:t>
            </a:r>
            <a:endParaRPr lang="en-US" dirty="0"/>
          </a:p>
          <a:p>
            <a:pPr marL="514350" indent="-514350">
              <a:buFont typeface="+mj-lt"/>
              <a:buAutoNum type="arabicPeriod"/>
            </a:pPr>
            <a:r>
              <a:rPr lang="en-US" dirty="0"/>
              <a:t>It should take several minutes to download.</a:t>
            </a:r>
          </a:p>
          <a:p>
            <a:pPr marL="514350" indent="-514350">
              <a:buFont typeface="+mj-lt"/>
              <a:buAutoNum type="arabicPeriod"/>
            </a:pPr>
            <a:r>
              <a:rPr lang="en-US" dirty="0"/>
              <a:t>It will make a zipped folder when done. Unzip it.</a:t>
            </a:r>
          </a:p>
          <a:p>
            <a:pPr marL="514350" indent="-514350">
              <a:buFont typeface="+mj-lt"/>
              <a:buAutoNum type="arabicPeriod"/>
            </a:pPr>
            <a:r>
              <a:rPr lang="en-US" dirty="0"/>
              <a:t>Upload the </a:t>
            </a:r>
            <a:r>
              <a:rPr lang="en-US" dirty="0" err="1"/>
              <a:t>arff</a:t>
            </a:r>
            <a:r>
              <a:rPr lang="en-US" dirty="0"/>
              <a:t> file we used previously onto XSEDE.</a:t>
            </a:r>
          </a:p>
        </p:txBody>
      </p:sp>
    </p:spTree>
    <p:extLst>
      <p:ext uri="{BB962C8B-B14F-4D97-AF65-F5344CB8AC3E}">
        <p14:creationId xmlns:p14="http://schemas.microsoft.com/office/powerpoint/2010/main" val="4067590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model on the Command Line?</a:t>
            </a:r>
          </a:p>
        </p:txBody>
      </p:sp>
      <p:sp>
        <p:nvSpPr>
          <p:cNvPr id="3" name="Content Placeholder 2"/>
          <p:cNvSpPr>
            <a:spLocks noGrp="1"/>
          </p:cNvSpPr>
          <p:nvPr>
            <p:ph idx="1"/>
          </p:nvPr>
        </p:nvSpPr>
        <p:spPr/>
        <p:txBody>
          <a:bodyPr/>
          <a:lstStyle/>
          <a:p>
            <a:pPr marL="514350" indent="-514350">
              <a:buFont typeface="+mj-lt"/>
              <a:buAutoNum type="arabicPeriod"/>
            </a:pPr>
            <a:r>
              <a:rPr lang="en-US" dirty="0"/>
              <a:t>First you will need your training </a:t>
            </a:r>
            <a:r>
              <a:rPr lang="en-US" dirty="0" err="1"/>
              <a:t>arff</a:t>
            </a:r>
            <a:r>
              <a:rPr lang="en-US" dirty="0"/>
              <a:t> (which you just uploaded onto XSEDE on the last slide), and an idea of what ML model you want to use for training. We’ll use the same model we used above, on the GUI.</a:t>
            </a:r>
          </a:p>
          <a:p>
            <a:pPr marL="514350" indent="-514350">
              <a:buFont typeface="+mj-lt"/>
              <a:buAutoNum type="arabicPeriod"/>
            </a:pPr>
            <a:r>
              <a:rPr lang="en-US" dirty="0"/>
              <a:t>Let’s bring up the manual explaining </a:t>
            </a:r>
            <a:r>
              <a:rPr lang="en-US" dirty="0" err="1"/>
              <a:t>weka’s</a:t>
            </a:r>
            <a:r>
              <a:rPr lang="en-US" dirty="0"/>
              <a:t> command line arguments. Go into the weka-3-8-4 folder, and type: </a:t>
            </a:r>
          </a:p>
          <a:p>
            <a:pPr marL="0" indent="0">
              <a:buNone/>
            </a:pPr>
            <a:r>
              <a:rPr lang="en-US" sz="2000" dirty="0"/>
              <a:t>java -</a:t>
            </a:r>
            <a:r>
              <a:rPr lang="en-US" sz="2000" dirty="0" err="1"/>
              <a:t>classpath</a:t>
            </a:r>
            <a:r>
              <a:rPr lang="en-US" sz="2000" dirty="0"/>
              <a:t> './weka.jar' </a:t>
            </a:r>
            <a:r>
              <a:rPr lang="en-US" sz="2000" dirty="0" err="1"/>
              <a:t>weka.classifiers.meta.FilteredClassifier</a:t>
            </a:r>
            <a:endParaRPr lang="en-US" dirty="0"/>
          </a:p>
        </p:txBody>
      </p:sp>
    </p:spTree>
    <p:extLst>
      <p:ext uri="{BB962C8B-B14F-4D97-AF65-F5344CB8AC3E}">
        <p14:creationId xmlns:p14="http://schemas.microsoft.com/office/powerpoint/2010/main" val="1731093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4633" y="1621082"/>
            <a:ext cx="6762750" cy="2543175"/>
          </a:xfrm>
          <a:prstGeom prst="rect">
            <a:avLst/>
          </a:prstGeom>
        </p:spPr>
      </p:pic>
      <p:sp>
        <p:nvSpPr>
          <p:cNvPr id="2" name="Title 1"/>
          <p:cNvSpPr>
            <a:spLocks noGrp="1"/>
          </p:cNvSpPr>
          <p:nvPr>
            <p:ph type="title"/>
          </p:nvPr>
        </p:nvSpPr>
        <p:spPr/>
        <p:txBody>
          <a:bodyPr/>
          <a:lstStyle/>
          <a:p>
            <a:r>
              <a:rPr lang="en-US" dirty="0"/>
              <a:t>You should see this:</a:t>
            </a:r>
          </a:p>
        </p:txBody>
      </p:sp>
      <p:sp>
        <p:nvSpPr>
          <p:cNvPr id="5" name="TextBox 4"/>
          <p:cNvSpPr txBox="1"/>
          <p:nvPr/>
        </p:nvSpPr>
        <p:spPr>
          <a:xfrm>
            <a:off x="724633" y="4941277"/>
            <a:ext cx="7790717" cy="369332"/>
          </a:xfrm>
          <a:prstGeom prst="rect">
            <a:avLst/>
          </a:prstGeom>
          <a:noFill/>
        </p:spPr>
        <p:txBody>
          <a:bodyPr wrap="square" rtlCol="0">
            <a:spAutoFit/>
          </a:bodyPr>
          <a:lstStyle/>
          <a:p>
            <a:r>
              <a:rPr lang="en-US" dirty="0"/>
              <a:t>Go through this output. Make sure you know what –t , -W, -c, and –F do.</a:t>
            </a:r>
          </a:p>
        </p:txBody>
      </p:sp>
    </p:spTree>
    <p:extLst>
      <p:ext uri="{BB962C8B-B14F-4D97-AF65-F5344CB8AC3E}">
        <p14:creationId xmlns:p14="http://schemas.microsoft.com/office/powerpoint/2010/main" val="2338941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let’s make our model in the Command line</a:t>
            </a:r>
          </a:p>
        </p:txBody>
      </p:sp>
      <p:sp>
        <p:nvSpPr>
          <p:cNvPr id="3" name="Content Placeholder 2"/>
          <p:cNvSpPr>
            <a:spLocks noGrp="1"/>
          </p:cNvSpPr>
          <p:nvPr>
            <p:ph idx="1"/>
          </p:nvPr>
        </p:nvSpPr>
        <p:spPr/>
        <p:txBody>
          <a:bodyPr>
            <a:normAutofit fontScale="92500" lnSpcReduction="20000"/>
          </a:bodyPr>
          <a:lstStyle/>
          <a:p>
            <a:r>
              <a:rPr lang="en-US" dirty="0"/>
              <a:t>We want to add the same filters (</a:t>
            </a:r>
            <a:r>
              <a:rPr lang="en-US" dirty="0" err="1"/>
              <a:t>MultiFilter</a:t>
            </a:r>
            <a:r>
              <a:rPr lang="en-US" dirty="0"/>
              <a:t>, </a:t>
            </a:r>
            <a:r>
              <a:rPr lang="en-US" dirty="0" err="1"/>
              <a:t>RemoveType</a:t>
            </a:r>
            <a:r>
              <a:rPr lang="en-US" dirty="0"/>
              <a:t>, and </a:t>
            </a:r>
            <a:r>
              <a:rPr lang="en-US" dirty="0" err="1"/>
              <a:t>SpreadSubsample</a:t>
            </a:r>
            <a:r>
              <a:rPr lang="en-US" dirty="0"/>
              <a:t>) and the same model (Random Forest)</a:t>
            </a:r>
          </a:p>
          <a:p>
            <a:r>
              <a:rPr lang="en-US" dirty="0"/>
              <a:t>For convenience, the command is on the next slide. Make sure you replace </a:t>
            </a:r>
            <a:r>
              <a:rPr lang="en-US" dirty="0">
                <a:solidFill>
                  <a:srgbClr val="FF0000"/>
                </a:solidFill>
              </a:rPr>
              <a:t>&lt;path-to-training-file&gt; </a:t>
            </a:r>
            <a:r>
              <a:rPr lang="en-US" dirty="0"/>
              <a:t>with the path to your </a:t>
            </a:r>
            <a:r>
              <a:rPr lang="en-US" dirty="0" err="1"/>
              <a:t>arff</a:t>
            </a:r>
            <a:r>
              <a:rPr lang="en-US" dirty="0"/>
              <a:t>, and </a:t>
            </a:r>
            <a:r>
              <a:rPr lang="en-US" dirty="0">
                <a:solidFill>
                  <a:srgbClr val="FF0000"/>
                </a:solidFill>
              </a:rPr>
              <a:t>&lt;path-to-output&gt;</a:t>
            </a:r>
            <a:r>
              <a:rPr lang="en-US" dirty="0"/>
              <a:t> with the path to where you want the output to go.</a:t>
            </a:r>
          </a:p>
          <a:p>
            <a:r>
              <a:rPr lang="en-US" dirty="0"/>
              <a:t>Make sure it is all ONE line (not multiple) before you run it.</a:t>
            </a:r>
          </a:p>
          <a:p>
            <a:r>
              <a:rPr lang="en-US" dirty="0"/>
              <a:t>If you still get strange activity, you might have to write it all out on XSEDE (so no copy-paste). This is probably because </a:t>
            </a:r>
            <a:r>
              <a:rPr lang="en-US" dirty="0" err="1"/>
              <a:t>Powerpoint</a:t>
            </a:r>
            <a:r>
              <a:rPr lang="en-US" dirty="0"/>
              <a:t> substitutes strange characters into text.</a:t>
            </a:r>
          </a:p>
        </p:txBody>
      </p:sp>
    </p:spTree>
    <p:extLst>
      <p:ext uri="{BB962C8B-B14F-4D97-AF65-F5344CB8AC3E}">
        <p14:creationId xmlns:p14="http://schemas.microsoft.com/office/powerpoint/2010/main" val="362036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Command</a:t>
            </a:r>
          </a:p>
        </p:txBody>
      </p:sp>
      <p:sp>
        <p:nvSpPr>
          <p:cNvPr id="3" name="Content Placeholder 2"/>
          <p:cNvSpPr>
            <a:spLocks noGrp="1"/>
          </p:cNvSpPr>
          <p:nvPr>
            <p:ph idx="1"/>
          </p:nvPr>
        </p:nvSpPr>
        <p:spPr/>
        <p:txBody>
          <a:bodyPr>
            <a:normAutofit/>
          </a:bodyPr>
          <a:lstStyle/>
          <a:p>
            <a:r>
              <a:rPr lang="en-US" dirty="0"/>
              <a:t>java -</a:t>
            </a:r>
            <a:r>
              <a:rPr lang="en-US" dirty="0" err="1"/>
              <a:t>classpath</a:t>
            </a:r>
            <a:r>
              <a:rPr lang="en-US" dirty="0"/>
              <a:t> “./weka.jar" </a:t>
            </a:r>
            <a:r>
              <a:rPr lang="en-US" dirty="0" err="1"/>
              <a:t>weka.classifiers.meta.FilteredClassifier</a:t>
            </a:r>
            <a:r>
              <a:rPr lang="en-US" dirty="0"/>
              <a:t> -t </a:t>
            </a:r>
            <a:r>
              <a:rPr lang="en-US" dirty="0">
                <a:solidFill>
                  <a:srgbClr val="FF0000"/>
                </a:solidFill>
              </a:rPr>
              <a:t>&lt;path-to-training-file&gt;</a:t>
            </a:r>
            <a:r>
              <a:rPr lang="en-US" dirty="0"/>
              <a:t> -c last -p 1 -distribution -F "</a:t>
            </a:r>
            <a:r>
              <a:rPr lang="en-US" dirty="0" err="1"/>
              <a:t>weka.filters.MultiFilter</a:t>
            </a:r>
            <a:r>
              <a:rPr lang="en-US" dirty="0"/>
              <a:t> -F \"</a:t>
            </a:r>
            <a:r>
              <a:rPr lang="en-US" dirty="0" err="1"/>
              <a:t>weka.filters.supervised.instance.SpreadSubsample</a:t>
            </a:r>
            <a:r>
              <a:rPr lang="en-US" dirty="0"/>
              <a:t> -M 4\" -F \"</a:t>
            </a:r>
            <a:r>
              <a:rPr lang="en-US" dirty="0" err="1"/>
              <a:t>weka.filters.unsupervised.attribute.RemoveType</a:t>
            </a:r>
            <a:r>
              <a:rPr lang="en-US" dirty="0"/>
              <a:t> -T string\"" -W </a:t>
            </a:r>
            <a:r>
              <a:rPr lang="en-US" dirty="0" err="1"/>
              <a:t>weka.classifiers.trees.RandomForest</a:t>
            </a:r>
            <a:r>
              <a:rPr lang="en-US" dirty="0"/>
              <a:t> -- -I 100 -K 5 -S 1 &gt; </a:t>
            </a:r>
            <a:r>
              <a:rPr lang="en-US" dirty="0">
                <a:solidFill>
                  <a:srgbClr val="FF0000"/>
                </a:solidFill>
              </a:rPr>
              <a:t>&lt;path-to-output&gt;</a:t>
            </a:r>
          </a:p>
        </p:txBody>
      </p:sp>
    </p:spTree>
    <p:extLst>
      <p:ext uri="{BB962C8B-B14F-4D97-AF65-F5344CB8AC3E}">
        <p14:creationId xmlns:p14="http://schemas.microsoft.com/office/powerpoint/2010/main" val="241977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home/future exercise</a:t>
            </a:r>
          </a:p>
        </p:txBody>
      </p:sp>
      <p:sp>
        <p:nvSpPr>
          <p:cNvPr id="3" name="Content Placeholder 2"/>
          <p:cNvSpPr>
            <a:spLocks noGrp="1"/>
          </p:cNvSpPr>
          <p:nvPr>
            <p:ph idx="1"/>
          </p:nvPr>
        </p:nvSpPr>
        <p:spPr/>
        <p:txBody>
          <a:bodyPr/>
          <a:lstStyle/>
          <a:p>
            <a:r>
              <a:rPr lang="en-US" dirty="0"/>
              <a:t>Now that we have a trained model, how can we use it to classify new data (perhaps use it to classify instances whose class we don’t already know)?</a:t>
            </a:r>
          </a:p>
          <a:p>
            <a:r>
              <a:rPr lang="en-US" dirty="0"/>
              <a:t>Follow this link! </a:t>
            </a:r>
          </a:p>
          <a:p>
            <a:pPr lvl="1"/>
            <a:r>
              <a:rPr lang="en-US" dirty="0"/>
              <a:t>https://machinelearningmastery.com/save-machine-learning-model-make-predictions-weka/</a:t>
            </a:r>
          </a:p>
          <a:p>
            <a:pPr lvl="1"/>
            <a:r>
              <a:rPr lang="en-US" dirty="0"/>
              <a:t>(We already did Step 1 in this article, so you would start at Step 2).</a:t>
            </a:r>
          </a:p>
          <a:p>
            <a:pPr marL="457200" lvl="1" indent="0">
              <a:buNone/>
            </a:pPr>
            <a:endParaRPr lang="en-US" dirty="0"/>
          </a:p>
        </p:txBody>
      </p:sp>
    </p:spTree>
    <p:extLst>
      <p:ext uri="{BB962C8B-B14F-4D97-AF65-F5344CB8AC3E}">
        <p14:creationId xmlns:p14="http://schemas.microsoft.com/office/powerpoint/2010/main" val="190079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Remove ID (we’ll add it back in later)</a:t>
            </a:r>
          </a:p>
        </p:txBody>
      </p:sp>
      <p:pic>
        <p:nvPicPr>
          <p:cNvPr id="4" name="Content Placeholder 3"/>
          <p:cNvPicPr>
            <a:picLocks noGrp="1" noChangeAspect="1"/>
          </p:cNvPicPr>
          <p:nvPr>
            <p:ph idx="1"/>
          </p:nvPr>
        </p:nvPicPr>
        <p:blipFill>
          <a:blip r:embed="rId2"/>
          <a:stretch>
            <a:fillRect/>
          </a:stretch>
        </p:blipFill>
        <p:spPr>
          <a:xfrm>
            <a:off x="1685833" y="2106979"/>
            <a:ext cx="5772333" cy="4351338"/>
          </a:xfrm>
          <a:prstGeom prst="rect">
            <a:avLst/>
          </a:prstGeom>
        </p:spPr>
      </p:pic>
      <p:sp>
        <p:nvSpPr>
          <p:cNvPr id="5" name="TextBox 4"/>
          <p:cNvSpPr txBox="1"/>
          <p:nvPr/>
        </p:nvSpPr>
        <p:spPr>
          <a:xfrm>
            <a:off x="228600" y="3516923"/>
            <a:ext cx="1239715" cy="923330"/>
          </a:xfrm>
          <a:prstGeom prst="rect">
            <a:avLst/>
          </a:prstGeom>
          <a:noFill/>
        </p:spPr>
        <p:txBody>
          <a:bodyPr wrap="square" rtlCol="0">
            <a:spAutoFit/>
          </a:bodyPr>
          <a:lstStyle/>
          <a:p>
            <a:r>
              <a:rPr lang="en-US" dirty="0"/>
              <a:t>Check the box and hit Remove</a:t>
            </a:r>
          </a:p>
        </p:txBody>
      </p:sp>
      <p:sp>
        <p:nvSpPr>
          <p:cNvPr id="6" name="Arrow: Right 5"/>
          <p:cNvSpPr/>
          <p:nvPr/>
        </p:nvSpPr>
        <p:spPr>
          <a:xfrm>
            <a:off x="1143000" y="5609492"/>
            <a:ext cx="868148" cy="25497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55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Feature Distributions</a:t>
            </a:r>
          </a:p>
        </p:txBody>
      </p:sp>
      <p:pic>
        <p:nvPicPr>
          <p:cNvPr id="4" name="Content Placeholder 3"/>
          <p:cNvPicPr>
            <a:picLocks noGrp="1" noChangeAspect="1"/>
          </p:cNvPicPr>
          <p:nvPr>
            <p:ph idx="1"/>
          </p:nvPr>
        </p:nvPicPr>
        <p:blipFill>
          <a:blip r:embed="rId2"/>
          <a:stretch>
            <a:fillRect/>
          </a:stretch>
        </p:blipFill>
        <p:spPr>
          <a:xfrm>
            <a:off x="1688230" y="2019056"/>
            <a:ext cx="5767540" cy="4351338"/>
          </a:xfrm>
          <a:prstGeom prst="rect">
            <a:avLst/>
          </a:prstGeom>
        </p:spPr>
      </p:pic>
      <p:sp>
        <p:nvSpPr>
          <p:cNvPr id="5" name="Arrow: Left 4"/>
          <p:cNvSpPr/>
          <p:nvPr/>
        </p:nvSpPr>
        <p:spPr>
          <a:xfrm>
            <a:off x="7359161" y="4528038"/>
            <a:ext cx="870439" cy="41323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35008" y="4194725"/>
            <a:ext cx="1099039" cy="369332"/>
          </a:xfrm>
          <a:prstGeom prst="rect">
            <a:avLst/>
          </a:prstGeom>
          <a:noFill/>
        </p:spPr>
        <p:txBody>
          <a:bodyPr wrap="square" rtlCol="0">
            <a:spAutoFit/>
          </a:bodyPr>
          <a:lstStyle/>
          <a:p>
            <a:r>
              <a:rPr lang="en-US" dirty="0"/>
              <a:t>Click this</a:t>
            </a:r>
          </a:p>
        </p:txBody>
      </p:sp>
    </p:spTree>
    <p:extLst>
      <p:ext uri="{BB962C8B-B14F-4D97-AF65-F5344CB8AC3E}">
        <p14:creationId xmlns:p14="http://schemas.microsoft.com/office/powerpoint/2010/main" val="356930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a:t>
            </a:r>
          </a:p>
        </p:txBody>
      </p:sp>
      <p:sp>
        <p:nvSpPr>
          <p:cNvPr id="3" name="Content Placeholder 2"/>
          <p:cNvSpPr>
            <a:spLocks noGrp="1"/>
          </p:cNvSpPr>
          <p:nvPr>
            <p:ph idx="1"/>
          </p:nvPr>
        </p:nvSpPr>
        <p:spPr/>
        <p:txBody>
          <a:bodyPr/>
          <a:lstStyle/>
          <a:p>
            <a:r>
              <a:rPr lang="en-US" dirty="0"/>
              <a:t>It’s very important to have features that distinguish among your classes. Which features differentiate one class (or multiple classes) from the others?</a:t>
            </a:r>
          </a:p>
        </p:txBody>
      </p:sp>
    </p:spTree>
    <p:extLst>
      <p:ext uri="{BB962C8B-B14F-4D97-AF65-F5344CB8AC3E}">
        <p14:creationId xmlns:p14="http://schemas.microsoft.com/office/powerpoint/2010/main" val="261834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Reload .</a:t>
            </a:r>
            <a:r>
              <a:rPr lang="en-US" dirty="0" err="1"/>
              <a:t>arff</a:t>
            </a:r>
            <a:r>
              <a:rPr lang="en-US" dirty="0"/>
              <a:t> to add back ID</a:t>
            </a:r>
          </a:p>
        </p:txBody>
      </p:sp>
      <p:pic>
        <p:nvPicPr>
          <p:cNvPr id="4" name="Content Placeholder 3"/>
          <p:cNvPicPr>
            <a:picLocks noGrp="1" noChangeAspect="1"/>
          </p:cNvPicPr>
          <p:nvPr>
            <p:ph idx="1"/>
          </p:nvPr>
        </p:nvPicPr>
        <p:blipFill>
          <a:blip r:embed="rId2"/>
          <a:stretch>
            <a:fillRect/>
          </a:stretch>
        </p:blipFill>
        <p:spPr>
          <a:xfrm>
            <a:off x="1694384" y="1825625"/>
            <a:ext cx="5755232" cy="4351338"/>
          </a:xfrm>
          <a:prstGeom prst="rect">
            <a:avLst/>
          </a:prstGeom>
        </p:spPr>
      </p:pic>
      <p:sp>
        <p:nvSpPr>
          <p:cNvPr id="5" name="Arrow: Right 4"/>
          <p:cNvSpPr/>
          <p:nvPr/>
        </p:nvSpPr>
        <p:spPr>
          <a:xfrm>
            <a:off x="1002323" y="2417885"/>
            <a:ext cx="808892" cy="23739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p:cNvSpPr/>
          <p:nvPr/>
        </p:nvSpPr>
        <p:spPr>
          <a:xfrm>
            <a:off x="6761285" y="3534508"/>
            <a:ext cx="1336430" cy="40444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4446" y="1825625"/>
            <a:ext cx="1289938" cy="369332"/>
          </a:xfrm>
          <a:prstGeom prst="rect">
            <a:avLst/>
          </a:prstGeom>
          <a:noFill/>
        </p:spPr>
        <p:txBody>
          <a:bodyPr wrap="square" rtlCol="0">
            <a:spAutoFit/>
          </a:bodyPr>
          <a:lstStyle/>
          <a:p>
            <a:r>
              <a:rPr lang="en-US" dirty="0"/>
              <a:t>1) Click this</a:t>
            </a:r>
          </a:p>
        </p:txBody>
      </p:sp>
      <p:sp>
        <p:nvSpPr>
          <p:cNvPr id="9" name="TextBox 8"/>
          <p:cNvSpPr txBox="1"/>
          <p:nvPr/>
        </p:nvSpPr>
        <p:spPr>
          <a:xfrm>
            <a:off x="7429500" y="2888177"/>
            <a:ext cx="1615252" cy="646331"/>
          </a:xfrm>
          <a:prstGeom prst="rect">
            <a:avLst/>
          </a:prstGeom>
          <a:noFill/>
        </p:spPr>
        <p:txBody>
          <a:bodyPr wrap="square" rtlCol="0">
            <a:spAutoFit/>
          </a:bodyPr>
          <a:lstStyle/>
          <a:p>
            <a:r>
              <a:rPr lang="en-US" dirty="0"/>
              <a:t>2) This box should appear</a:t>
            </a:r>
          </a:p>
        </p:txBody>
      </p:sp>
      <p:sp>
        <p:nvSpPr>
          <p:cNvPr id="10" name="Arrow: Up 9"/>
          <p:cNvSpPr/>
          <p:nvPr/>
        </p:nvSpPr>
        <p:spPr>
          <a:xfrm>
            <a:off x="6022731" y="5249008"/>
            <a:ext cx="298938" cy="76493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79831" y="6330462"/>
            <a:ext cx="1881554" cy="369332"/>
          </a:xfrm>
          <a:prstGeom prst="rect">
            <a:avLst/>
          </a:prstGeom>
          <a:noFill/>
        </p:spPr>
        <p:txBody>
          <a:bodyPr wrap="square" rtlCol="0">
            <a:spAutoFit/>
          </a:bodyPr>
          <a:lstStyle/>
          <a:p>
            <a:r>
              <a:rPr lang="en-US" dirty="0"/>
              <a:t>3) Click this</a:t>
            </a:r>
          </a:p>
        </p:txBody>
      </p:sp>
    </p:spTree>
    <p:extLst>
      <p:ext uri="{BB962C8B-B14F-4D97-AF65-F5344CB8AC3E}">
        <p14:creationId xmlns:p14="http://schemas.microsoft.com/office/powerpoint/2010/main" val="256488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21" y="123079"/>
            <a:ext cx="7886700" cy="1325563"/>
          </a:xfrm>
        </p:spPr>
        <p:txBody>
          <a:bodyPr/>
          <a:lstStyle/>
          <a:p>
            <a:r>
              <a:rPr lang="en-US" dirty="0"/>
              <a:t>Add some filters</a:t>
            </a:r>
          </a:p>
        </p:txBody>
      </p:sp>
      <p:pic>
        <p:nvPicPr>
          <p:cNvPr id="5" name="Content Placeholder 4"/>
          <p:cNvPicPr>
            <a:picLocks noGrp="1" noChangeAspect="1"/>
          </p:cNvPicPr>
          <p:nvPr>
            <p:ph idx="1"/>
          </p:nvPr>
        </p:nvPicPr>
        <p:blipFill>
          <a:blip r:embed="rId2"/>
          <a:stretch>
            <a:fillRect/>
          </a:stretch>
        </p:blipFill>
        <p:spPr>
          <a:xfrm>
            <a:off x="1690709" y="1253331"/>
            <a:ext cx="5762582" cy="4351338"/>
          </a:xfrm>
          <a:prstGeom prst="rect">
            <a:avLst/>
          </a:prstGeom>
        </p:spPr>
      </p:pic>
      <p:sp>
        <p:nvSpPr>
          <p:cNvPr id="6" name="Arrow: Right 5"/>
          <p:cNvSpPr/>
          <p:nvPr/>
        </p:nvSpPr>
        <p:spPr>
          <a:xfrm>
            <a:off x="896815" y="2349804"/>
            <a:ext cx="870439" cy="26376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5450F61-539A-ED41-A2C7-9AD6D21EF31D}"/>
              </a:ext>
            </a:extLst>
          </p:cNvPr>
          <p:cNvSpPr txBox="1"/>
          <p:nvPr/>
        </p:nvSpPr>
        <p:spPr>
          <a:xfrm>
            <a:off x="534521" y="5930153"/>
            <a:ext cx="8111938" cy="369332"/>
          </a:xfrm>
          <a:prstGeom prst="rect">
            <a:avLst/>
          </a:prstGeom>
          <a:noFill/>
        </p:spPr>
        <p:txBody>
          <a:bodyPr wrap="square" rtlCol="0">
            <a:spAutoFit/>
          </a:bodyPr>
          <a:lstStyle/>
          <a:p>
            <a:r>
              <a:rPr lang="en-US" dirty="0"/>
              <a:t>Once the window is open, click on the arrows to see various available options</a:t>
            </a:r>
          </a:p>
        </p:txBody>
      </p:sp>
    </p:spTree>
    <p:extLst>
      <p:ext uri="{BB962C8B-B14F-4D97-AF65-F5344CB8AC3E}">
        <p14:creationId xmlns:p14="http://schemas.microsoft.com/office/powerpoint/2010/main" val="184988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56" y="0"/>
            <a:ext cx="7886700" cy="1325563"/>
          </a:xfrm>
        </p:spPr>
        <p:txBody>
          <a:bodyPr/>
          <a:lstStyle/>
          <a:p>
            <a:r>
              <a:rPr lang="en-US" dirty="0"/>
              <a:t>Select Multifilter</a:t>
            </a:r>
          </a:p>
        </p:txBody>
      </p:sp>
      <p:pic>
        <p:nvPicPr>
          <p:cNvPr id="4" name="Content Placeholder 3"/>
          <p:cNvPicPr>
            <a:picLocks noGrp="1" noChangeAspect="1"/>
          </p:cNvPicPr>
          <p:nvPr>
            <p:ph idx="1"/>
          </p:nvPr>
        </p:nvPicPr>
        <p:blipFill>
          <a:blip r:embed="rId2"/>
          <a:stretch>
            <a:fillRect/>
          </a:stretch>
        </p:blipFill>
        <p:spPr>
          <a:xfrm>
            <a:off x="1461326" y="1325563"/>
            <a:ext cx="5745527" cy="4351338"/>
          </a:xfrm>
          <a:prstGeom prst="rect">
            <a:avLst/>
          </a:prstGeom>
        </p:spPr>
      </p:pic>
      <p:sp>
        <p:nvSpPr>
          <p:cNvPr id="5" name="Arrow: Right 4"/>
          <p:cNvSpPr/>
          <p:nvPr/>
        </p:nvSpPr>
        <p:spPr>
          <a:xfrm>
            <a:off x="869921" y="2905612"/>
            <a:ext cx="791308" cy="2022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26477" y="5991937"/>
            <a:ext cx="7491046" cy="646331"/>
          </a:xfrm>
          <a:prstGeom prst="rect">
            <a:avLst/>
          </a:prstGeom>
          <a:noFill/>
        </p:spPr>
        <p:txBody>
          <a:bodyPr wrap="square" rtlCol="0">
            <a:spAutoFit/>
          </a:bodyPr>
          <a:lstStyle/>
          <a:p>
            <a:r>
              <a:rPr lang="en-US" dirty="0"/>
              <a:t>To find Multifilter: Open the filters folder. This allows us to select multiple subsequent filters.</a:t>
            </a:r>
          </a:p>
        </p:txBody>
      </p:sp>
    </p:spTree>
    <p:extLst>
      <p:ext uri="{BB962C8B-B14F-4D97-AF65-F5344CB8AC3E}">
        <p14:creationId xmlns:p14="http://schemas.microsoft.com/office/powerpoint/2010/main" val="3278392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1433</TotalTime>
  <Words>1255</Words>
  <Application>Microsoft Macintosh PowerPoint</Application>
  <PresentationFormat>On-screen Show (4:3)</PresentationFormat>
  <Paragraphs>102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Weka Workflow</vt:lpstr>
      <vt:lpstr>Weka Input file</vt:lpstr>
      <vt:lpstr>First we must load the .arff file</vt:lpstr>
      <vt:lpstr>Remove ID (we’ll add it back in later)</vt:lpstr>
      <vt:lpstr>Look at Feature Distributions</vt:lpstr>
      <vt:lpstr>Analyze!</vt:lpstr>
      <vt:lpstr>Reload .arff to add back ID</vt:lpstr>
      <vt:lpstr>Add some filters</vt:lpstr>
      <vt:lpstr>Select Multifilter</vt:lpstr>
      <vt:lpstr>You must Click Apply to Add Filters</vt:lpstr>
      <vt:lpstr>Select RemoveType</vt:lpstr>
      <vt:lpstr>Select SpreadSubsample</vt:lpstr>
      <vt:lpstr>Right Click to edit the parameters of your filters</vt:lpstr>
      <vt:lpstr>This box should pop up</vt:lpstr>
      <vt:lpstr>Head to the Classify Tab</vt:lpstr>
      <vt:lpstr>Now we’re going to choose a classifier!</vt:lpstr>
      <vt:lpstr>We’ll use Random Forest</vt:lpstr>
      <vt:lpstr>Right click on the panel to bring up this menu</vt:lpstr>
      <vt:lpstr>Change parameters of Random Forest</vt:lpstr>
      <vt:lpstr>Next click ‘More Options’</vt:lpstr>
      <vt:lpstr>We want to output the prediction of each instance as a .csv file</vt:lpstr>
      <vt:lpstr>Now We’re ready to classify!</vt:lpstr>
      <vt:lpstr>Let’s look at the output!</vt:lpstr>
      <vt:lpstr>Gini index</vt:lpstr>
      <vt:lpstr>PowerPoint Presentation</vt:lpstr>
      <vt:lpstr>PowerPoint Presentation</vt:lpstr>
      <vt:lpstr>PowerPoint Presentation</vt:lpstr>
      <vt:lpstr>PowerPoint Presentation</vt:lpstr>
      <vt:lpstr>Some more things to look at: AUROC plots</vt:lpstr>
      <vt:lpstr>AUROC plots – what are they showing?</vt:lpstr>
      <vt:lpstr>Some more things to look at: Attribute Importance</vt:lpstr>
      <vt:lpstr>WEKA can also be used on the command line!</vt:lpstr>
      <vt:lpstr>How to train a model on the Command Line?</vt:lpstr>
      <vt:lpstr>You should see this:</vt:lpstr>
      <vt:lpstr>Now let’s make our model in the Command line</vt:lpstr>
      <vt:lpstr>Full Command</vt:lpstr>
      <vt:lpstr>At home/future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Classification with WEKA</dc:title>
  <dc:creator>Nope Nope</dc:creator>
  <cp:lastModifiedBy>Gaurav Moghe</cp:lastModifiedBy>
  <cp:revision>45</cp:revision>
  <dcterms:created xsi:type="dcterms:W3CDTF">2019-03-25T00:25:57Z</dcterms:created>
  <dcterms:modified xsi:type="dcterms:W3CDTF">2020-10-19T04:25:33Z</dcterms:modified>
</cp:coreProperties>
</file>